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300" r:id="rId3"/>
    <p:sldId id="302" r:id="rId4"/>
    <p:sldId id="303" r:id="rId5"/>
    <p:sldId id="304" r:id="rId6"/>
    <p:sldId id="301" r:id="rId7"/>
    <p:sldId id="308" r:id="rId8"/>
    <p:sldId id="305" r:id="rId9"/>
    <p:sldId id="306" r:id="rId10"/>
    <p:sldId id="307" r:id="rId11"/>
    <p:sldId id="309" r:id="rId12"/>
    <p:sldId id="312" r:id="rId13"/>
    <p:sldId id="313" r:id="rId14"/>
    <p:sldId id="314" r:id="rId15"/>
    <p:sldId id="315" r:id="rId16"/>
    <p:sldId id="316" r:id="rId17"/>
    <p:sldId id="317" r:id="rId18"/>
    <p:sldId id="321" r:id="rId19"/>
    <p:sldId id="322" r:id="rId20"/>
    <p:sldId id="323" r:id="rId21"/>
    <p:sldId id="324" r:id="rId22"/>
    <p:sldId id="327" r:id="rId23"/>
    <p:sldId id="326" r:id="rId24"/>
    <p:sldId id="325" r:id="rId25"/>
    <p:sldId id="263" r:id="rId26"/>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iel Stavárek" initials="DS" lastIdx="1" clrIdx="0">
    <p:extLst>
      <p:ext uri="{19B8F6BF-5375-455C-9EA6-DF929625EA0E}">
        <p15:presenceInfo xmlns:p15="http://schemas.microsoft.com/office/powerpoint/2012/main" userId="Daniel Staváre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0033CC"/>
    <a:srgbClr val="9F2B2B"/>
    <a:srgbClr val="981E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yl Středně sytá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Styl Světlá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Styl Světlá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93D81CF-94F2-401A-BA57-92F5A7B2D0C5}" styleName="Styl Středně sytá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Styl Světlá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EC20E35-A176-4012-BC5E-935CFFF8708E}" styleName="Styl Středně sytá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8034E78-7F5D-4C2E-B375-FC64B27BC917}" styleName="Styl Tmavá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Styl Tmavá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22" autoAdjust="0"/>
    <p:restoredTop sz="85814" autoAdjust="0"/>
  </p:normalViewPr>
  <p:slideViewPr>
    <p:cSldViewPr>
      <p:cViewPr varScale="1">
        <p:scale>
          <a:sx n="98" d="100"/>
          <a:sy n="98" d="100"/>
        </p:scale>
        <p:origin x="77" y="125"/>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22. 12. 2020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Butler</a:t>
            </a:r>
            <a:r>
              <a:rPr lang="cs-CZ" dirty="0" smtClean="0"/>
              <a:t>: </a:t>
            </a:r>
            <a:r>
              <a:rPr lang="cs-CZ" err="1" smtClean="0"/>
              <a:t>Multinational</a:t>
            </a:r>
            <a:r>
              <a:rPr lang="cs-CZ" baseline="0" smtClean="0"/>
              <a:t> Finance, </a:t>
            </a:r>
            <a:r>
              <a:rPr lang="cs-CZ" baseline="0" dirty="0" smtClean="0"/>
              <a:t>3rd </a:t>
            </a:r>
            <a:r>
              <a:rPr lang="cs-CZ" baseline="0" dirty="0" err="1" smtClean="0"/>
              <a:t>ed</a:t>
            </a:r>
            <a:r>
              <a:rPr lang="cs-CZ" baseline="0" dirty="0" smtClean="0"/>
              <a:t>. </a:t>
            </a:r>
            <a:r>
              <a:rPr lang="cs-CZ" baseline="0" dirty="0" err="1" smtClean="0"/>
              <a:t>Chapters</a:t>
            </a:r>
            <a:r>
              <a:rPr lang="cs-CZ" baseline="0" dirty="0" smtClean="0"/>
              <a:t> 15 + 16</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a:t>
            </a:fld>
            <a:endParaRPr lang="cs-CZ"/>
          </a:p>
        </p:txBody>
      </p:sp>
    </p:spTree>
    <p:extLst>
      <p:ext uri="{BB962C8B-B14F-4D97-AF65-F5344CB8AC3E}">
        <p14:creationId xmlns:p14="http://schemas.microsoft.com/office/powerpoint/2010/main" val="23947579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dirty="0"/>
          </a:p>
        </p:txBody>
      </p:sp>
    </p:spTree>
    <p:extLst>
      <p:ext uri="{BB962C8B-B14F-4D97-AF65-F5344CB8AC3E}">
        <p14:creationId xmlns:p14="http://schemas.microsoft.com/office/powerpoint/2010/main" val="27528641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dirty="0"/>
          </a:p>
        </p:txBody>
      </p:sp>
    </p:spTree>
    <p:extLst>
      <p:ext uri="{BB962C8B-B14F-4D97-AF65-F5344CB8AC3E}">
        <p14:creationId xmlns:p14="http://schemas.microsoft.com/office/powerpoint/2010/main" val="16308647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dirty="0"/>
          </a:p>
        </p:txBody>
      </p:sp>
    </p:spTree>
    <p:extLst>
      <p:ext uri="{BB962C8B-B14F-4D97-AF65-F5344CB8AC3E}">
        <p14:creationId xmlns:p14="http://schemas.microsoft.com/office/powerpoint/2010/main" val="3596748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dirty="0"/>
          </a:p>
        </p:txBody>
      </p:sp>
    </p:spTree>
    <p:extLst>
      <p:ext uri="{BB962C8B-B14F-4D97-AF65-F5344CB8AC3E}">
        <p14:creationId xmlns:p14="http://schemas.microsoft.com/office/powerpoint/2010/main" val="3502917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dirty="0"/>
          </a:p>
        </p:txBody>
      </p:sp>
    </p:spTree>
    <p:extLst>
      <p:ext uri="{BB962C8B-B14F-4D97-AF65-F5344CB8AC3E}">
        <p14:creationId xmlns:p14="http://schemas.microsoft.com/office/powerpoint/2010/main" val="7046823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dirty="0"/>
          </a:p>
        </p:txBody>
      </p:sp>
    </p:spTree>
    <p:extLst>
      <p:ext uri="{BB962C8B-B14F-4D97-AF65-F5344CB8AC3E}">
        <p14:creationId xmlns:p14="http://schemas.microsoft.com/office/powerpoint/2010/main" val="37345203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dirty="0"/>
          </a:p>
        </p:txBody>
      </p:sp>
    </p:spTree>
    <p:extLst>
      <p:ext uri="{BB962C8B-B14F-4D97-AF65-F5344CB8AC3E}">
        <p14:creationId xmlns:p14="http://schemas.microsoft.com/office/powerpoint/2010/main" val="42933090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dirty="0"/>
          </a:p>
        </p:txBody>
      </p:sp>
    </p:spTree>
    <p:extLst>
      <p:ext uri="{BB962C8B-B14F-4D97-AF65-F5344CB8AC3E}">
        <p14:creationId xmlns:p14="http://schemas.microsoft.com/office/powerpoint/2010/main" val="36025071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dirty="0"/>
          </a:p>
        </p:txBody>
      </p:sp>
    </p:spTree>
    <p:extLst>
      <p:ext uri="{BB962C8B-B14F-4D97-AF65-F5344CB8AC3E}">
        <p14:creationId xmlns:p14="http://schemas.microsoft.com/office/powerpoint/2010/main" val="41338157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dirty="0"/>
          </a:p>
        </p:txBody>
      </p:sp>
    </p:spTree>
    <p:extLst>
      <p:ext uri="{BB962C8B-B14F-4D97-AF65-F5344CB8AC3E}">
        <p14:creationId xmlns:p14="http://schemas.microsoft.com/office/powerpoint/2010/main" val="481538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dirty="0"/>
          </a:p>
        </p:txBody>
      </p:sp>
    </p:spTree>
    <p:extLst>
      <p:ext uri="{BB962C8B-B14F-4D97-AF65-F5344CB8AC3E}">
        <p14:creationId xmlns:p14="http://schemas.microsoft.com/office/powerpoint/2010/main" val="33386109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dirty="0"/>
          </a:p>
        </p:txBody>
      </p:sp>
    </p:spTree>
    <p:extLst>
      <p:ext uri="{BB962C8B-B14F-4D97-AF65-F5344CB8AC3E}">
        <p14:creationId xmlns:p14="http://schemas.microsoft.com/office/powerpoint/2010/main" val="26763457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dirty="0"/>
          </a:p>
        </p:txBody>
      </p:sp>
    </p:spTree>
    <p:extLst>
      <p:ext uri="{BB962C8B-B14F-4D97-AF65-F5344CB8AC3E}">
        <p14:creationId xmlns:p14="http://schemas.microsoft.com/office/powerpoint/2010/main" val="10011127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dirty="0"/>
          </a:p>
        </p:txBody>
      </p:sp>
    </p:spTree>
    <p:extLst>
      <p:ext uri="{BB962C8B-B14F-4D97-AF65-F5344CB8AC3E}">
        <p14:creationId xmlns:p14="http://schemas.microsoft.com/office/powerpoint/2010/main" val="1812082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dirty="0"/>
          </a:p>
        </p:txBody>
      </p:sp>
    </p:spTree>
    <p:extLst>
      <p:ext uri="{BB962C8B-B14F-4D97-AF65-F5344CB8AC3E}">
        <p14:creationId xmlns:p14="http://schemas.microsoft.com/office/powerpoint/2010/main" val="4209145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dirty="0"/>
          </a:p>
        </p:txBody>
      </p:sp>
    </p:spTree>
    <p:extLst>
      <p:ext uri="{BB962C8B-B14F-4D97-AF65-F5344CB8AC3E}">
        <p14:creationId xmlns:p14="http://schemas.microsoft.com/office/powerpoint/2010/main" val="2643878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dirty="0"/>
          </a:p>
        </p:txBody>
      </p:sp>
    </p:spTree>
    <p:extLst>
      <p:ext uri="{BB962C8B-B14F-4D97-AF65-F5344CB8AC3E}">
        <p14:creationId xmlns:p14="http://schemas.microsoft.com/office/powerpoint/2010/main" val="1723393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dirty="0"/>
          </a:p>
        </p:txBody>
      </p:sp>
    </p:spTree>
    <p:extLst>
      <p:ext uri="{BB962C8B-B14F-4D97-AF65-F5344CB8AC3E}">
        <p14:creationId xmlns:p14="http://schemas.microsoft.com/office/powerpoint/2010/main" val="10952590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dirty="0"/>
          </a:p>
        </p:txBody>
      </p:sp>
    </p:spTree>
    <p:extLst>
      <p:ext uri="{BB962C8B-B14F-4D97-AF65-F5344CB8AC3E}">
        <p14:creationId xmlns:p14="http://schemas.microsoft.com/office/powerpoint/2010/main" val="11518124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dirty="0"/>
          </a:p>
        </p:txBody>
      </p:sp>
    </p:spTree>
    <p:extLst>
      <p:ext uri="{BB962C8B-B14F-4D97-AF65-F5344CB8AC3E}">
        <p14:creationId xmlns:p14="http://schemas.microsoft.com/office/powerpoint/2010/main" val="6274436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dirty="0"/>
          </a:p>
        </p:txBody>
      </p:sp>
    </p:spTree>
    <p:extLst>
      <p:ext uri="{BB962C8B-B14F-4D97-AF65-F5344CB8AC3E}">
        <p14:creationId xmlns:p14="http://schemas.microsoft.com/office/powerpoint/2010/main" val="4436888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dirty="0"/>
          </a:p>
        </p:txBody>
      </p:sp>
    </p:spTree>
    <p:extLst>
      <p:ext uri="{BB962C8B-B14F-4D97-AF65-F5344CB8AC3E}">
        <p14:creationId xmlns:p14="http://schemas.microsoft.com/office/powerpoint/2010/main" val="29746419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dirty="0"/>
          </a:p>
        </p:txBody>
      </p:sp>
    </p:spTree>
    <p:extLst>
      <p:ext uri="{BB962C8B-B14F-4D97-AF65-F5344CB8AC3E}">
        <p14:creationId xmlns:p14="http://schemas.microsoft.com/office/powerpoint/2010/main" val="3679259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dirty="0" smtClean="0">
                <a:cs typeface="Times New Roman" panose="02020603050405020304" pitchFamily="18" charset="0"/>
              </a:rPr>
              <a:t>Prostor pro </a:t>
            </a:r>
            <a:r>
              <a:rPr lang="cs-CZ" altLang="cs-CZ" smtClean="0">
                <a:cs typeface="Times New Roman" panose="02020603050405020304" pitchFamily="18" charset="0"/>
              </a:rPr>
              <a:t>doplňující informace, </a:t>
            </a:r>
            <a:r>
              <a:rPr lang="cs-CZ" altLang="cs-CZ" dirty="0" smtClean="0">
                <a:cs typeface="Times New Roman" panose="02020603050405020304" pitchFamily="18" charset="0"/>
              </a:rPr>
              <a:t>poznámky</a:t>
            </a: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3096344"/>
          </a:xfrm>
          <a:prstGeom prst="rect">
            <a:avLst/>
          </a:prstGeom>
        </p:spPr>
        <p:txBody>
          <a:bodyPr anchor="t">
            <a:no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Long</a:t>
            </a:r>
            <a:r>
              <a:rPr lang="en-US" sz="4000" b="1" dirty="0" smtClean="0">
                <a:solidFill>
                  <a:schemeClr val="bg1"/>
                </a:solidFill>
                <a:latin typeface="Times New Roman" panose="02020603050405020304" pitchFamily="18" charset="0"/>
                <a:cs typeface="Times New Roman" panose="02020603050405020304" pitchFamily="18" charset="0"/>
              </a:rPr>
              <a:t>-Term </a:t>
            </a:r>
            <a:r>
              <a:rPr lang="en-US" sz="4000" b="1" dirty="0">
                <a:solidFill>
                  <a:schemeClr val="bg1"/>
                </a:solidFill>
                <a:latin typeface="Times New Roman" panose="02020603050405020304" pitchFamily="18" charset="0"/>
                <a:cs typeface="Times New Roman" panose="02020603050405020304" pitchFamily="18" charset="0"/>
              </a:rPr>
              <a:t>International Asset and Liability Management</a:t>
            </a:r>
            <a:br>
              <a:rPr lang="en-US" sz="4000" b="1" dirty="0">
                <a:solidFill>
                  <a:schemeClr val="bg1"/>
                </a:solidFill>
                <a:latin typeface="Times New Roman" panose="02020603050405020304" pitchFamily="18" charset="0"/>
                <a:cs typeface="Times New Roman" panose="02020603050405020304" pitchFamily="18" charset="0"/>
              </a:rPr>
            </a:br>
            <a:r>
              <a:rPr lang="en-US" sz="4000" b="1" dirty="0">
                <a:solidFill>
                  <a:schemeClr val="bg1"/>
                </a:solidFill>
                <a:latin typeface="Times New Roman" panose="02020603050405020304" pitchFamily="18" charset="0"/>
                <a:cs typeface="Times New Roman" panose="02020603050405020304" pitchFamily="18" charset="0"/>
              </a:rPr>
              <a:t/>
            </a:r>
            <a:br>
              <a:rPr lang="en-US" sz="4000" b="1" dirty="0">
                <a:solidFill>
                  <a:schemeClr val="bg1"/>
                </a:solidFill>
                <a:latin typeface="Times New Roman" panose="02020603050405020304" pitchFamily="18" charset="0"/>
                <a:cs typeface="Times New Roman" panose="02020603050405020304" pitchFamily="18" charset="0"/>
              </a:rPr>
            </a:br>
            <a:endParaRPr lang="en-US" sz="40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228184" y="3723878"/>
            <a:ext cx="274408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600" b="1" dirty="0">
                <a:solidFill>
                  <a:srgbClr val="307871"/>
                </a:solidFill>
                <a:latin typeface="Times New Roman" panose="02020603050405020304" pitchFamily="18" charset="0"/>
                <a:cs typeface="Times New Roman" panose="02020603050405020304" pitchFamily="18" charset="0"/>
              </a:rPr>
              <a:t>Ing. Jana </a:t>
            </a:r>
            <a:r>
              <a:rPr lang="cs-CZ" altLang="cs-CZ" sz="1600" b="1" dirty="0" smtClean="0">
                <a:solidFill>
                  <a:srgbClr val="307871"/>
                </a:solidFill>
                <a:latin typeface="Times New Roman" panose="02020603050405020304" pitchFamily="18" charset="0"/>
                <a:cs typeface="Times New Roman" panose="02020603050405020304" pitchFamily="18" charset="0"/>
              </a:rPr>
              <a:t>Šimáková, </a:t>
            </a:r>
            <a:r>
              <a:rPr lang="cs-CZ" altLang="cs-CZ" sz="1600" b="1" dirty="0">
                <a:solidFill>
                  <a:srgbClr val="307871"/>
                </a:solidFill>
                <a:latin typeface="Times New Roman" panose="02020603050405020304" pitchFamily="18" charset="0"/>
                <a:cs typeface="Times New Roman" panose="02020603050405020304" pitchFamily="18" charset="0"/>
              </a:rPr>
              <a:t>Ph.D</a:t>
            </a:r>
            <a:r>
              <a:rPr lang="cs-CZ" altLang="cs-CZ" sz="1600" b="1" dirty="0" smtClean="0">
                <a:solidFill>
                  <a:srgbClr val="307871"/>
                </a:solidFill>
                <a:latin typeface="Times New Roman" panose="02020603050405020304" pitchFamily="18" charset="0"/>
                <a:cs typeface="Times New Roman" panose="02020603050405020304" pitchFamily="18" charset="0"/>
              </a:rPr>
              <a:t>.</a:t>
            </a:r>
          </a:p>
          <a:p>
            <a:pPr lvl="0" algn="r">
              <a:spcBef>
                <a:spcPts val="0"/>
              </a:spcBef>
            </a:pPr>
            <a:r>
              <a:rPr lang="cs-CZ" altLang="cs-CZ" sz="1050" dirty="0" smtClean="0">
                <a:solidFill>
                  <a:srgbClr val="307871"/>
                </a:solidFill>
                <a:latin typeface="Times New Roman" panose="02020603050405020304" pitchFamily="18" charset="0"/>
                <a:cs typeface="Times New Roman" panose="02020603050405020304" pitchFamily="18" charset="0"/>
              </a:rPr>
              <a:t>simakova@opf.slu.cz</a:t>
            </a:r>
            <a:endParaRPr lang="cs-CZ" altLang="cs-CZ" sz="900" dirty="0">
              <a:solidFill>
                <a:srgbClr val="307871"/>
              </a:solidFill>
              <a:latin typeface="Times New Roman" panose="02020603050405020304" pitchFamily="18" charset="0"/>
              <a:cs typeface="Times New Roman" panose="02020603050405020304" pitchFamily="18" charset="0"/>
            </a:endParaRPr>
          </a:p>
          <a:p>
            <a:pPr algn="r"/>
            <a:endParaRPr lang="cs-CZ" altLang="cs-CZ" sz="1600" b="1" dirty="0">
              <a:solidFill>
                <a:srgbClr val="307871"/>
              </a:solidFill>
              <a:latin typeface="Times New Roman" panose="02020603050405020304" pitchFamily="18" charset="0"/>
              <a:cs typeface="Times New Roman" panose="02020603050405020304" pitchFamily="18" charset="0"/>
            </a:endParaRPr>
          </a:p>
        </p:txBody>
      </p:sp>
      <p:pic>
        <p:nvPicPr>
          <p:cNvPr id="4" name="Obráze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887" y="555517"/>
            <a:ext cx="1957742" cy="1508832"/>
          </a:xfrm>
          <a:prstGeom prst="rect">
            <a:avLst/>
          </a:prstGeom>
        </p:spPr>
      </p:pic>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344816" cy="507703"/>
          </a:xfrm>
        </p:spPr>
        <p:txBody>
          <a:bodyPr/>
          <a:lstStyle/>
          <a:p>
            <a:r>
              <a:rPr lang="en-US" b="1" dirty="0" smtClean="0">
                <a:solidFill>
                  <a:srgbClr val="307871"/>
                </a:solidFill>
              </a:rPr>
              <a:t>Project versus </a:t>
            </a:r>
            <a:r>
              <a:rPr lang="cs-CZ" b="1" dirty="0" smtClean="0">
                <a:solidFill>
                  <a:srgbClr val="307871"/>
                </a:solidFill>
              </a:rPr>
              <a:t>P</a:t>
            </a:r>
            <a:r>
              <a:rPr lang="en-US" b="1" dirty="0" err="1" smtClean="0">
                <a:solidFill>
                  <a:srgbClr val="307871"/>
                </a:solidFill>
              </a:rPr>
              <a:t>arent</a:t>
            </a:r>
            <a:r>
              <a:rPr lang="en-US" b="1" dirty="0" smtClean="0">
                <a:solidFill>
                  <a:srgbClr val="307871"/>
                </a:solidFill>
              </a:rPr>
              <a:t> </a:t>
            </a:r>
            <a:r>
              <a:rPr lang="cs-CZ" b="1" dirty="0" smtClean="0">
                <a:solidFill>
                  <a:srgbClr val="307871"/>
                </a:solidFill>
              </a:rPr>
              <a:t>V</a:t>
            </a:r>
            <a:r>
              <a:rPr lang="en-US" b="1" dirty="0" err="1" smtClean="0">
                <a:solidFill>
                  <a:srgbClr val="307871"/>
                </a:solidFill>
              </a:rPr>
              <a:t>aluation</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Long-Term International Asset and Liability Management</a:t>
            </a:r>
            <a:endParaRPr lang="en-US" altLang="cs-CZ" sz="800" dirty="0" smtClean="0">
              <a:solidFill>
                <a:srgbClr val="307871"/>
              </a:solidFill>
              <a:latin typeface="Times New Roman" panose="02020603050405020304" pitchFamily="18" charset="0"/>
              <a:cs typeface="Times New Roman" panose="02020603050405020304" pitchFamily="18" charset="0"/>
            </a:endParaRP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grpSp>
        <p:nvGrpSpPr>
          <p:cNvPr id="7" name="Group 21"/>
          <p:cNvGrpSpPr>
            <a:grpSpLocks/>
          </p:cNvGrpSpPr>
          <p:nvPr/>
        </p:nvGrpSpPr>
        <p:grpSpPr bwMode="auto">
          <a:xfrm>
            <a:off x="467544" y="833185"/>
            <a:ext cx="1905957" cy="1225342"/>
            <a:chOff x="576" y="946"/>
            <a:chExt cx="1486" cy="1254"/>
          </a:xfrm>
        </p:grpSpPr>
        <p:sp>
          <p:nvSpPr>
            <p:cNvPr id="8" name="AutoShape 4"/>
            <p:cNvSpPr>
              <a:spLocks noChangeArrowheads="1"/>
            </p:cNvSpPr>
            <p:nvPr/>
          </p:nvSpPr>
          <p:spPr bwMode="auto">
            <a:xfrm>
              <a:off x="576" y="1390"/>
              <a:ext cx="1486" cy="810"/>
            </a:xfrm>
            <a:prstGeom prst="roundRect">
              <a:avLst>
                <a:gd name="adj" fmla="val 16667"/>
              </a:avLst>
            </a:prstGeom>
            <a:solidFill>
              <a:schemeClr val="bg1"/>
            </a:solidFill>
            <a:ln w="38100">
              <a:solidFill>
                <a:srgbClr val="333399"/>
              </a:solidFill>
              <a:round/>
              <a:headEnd/>
              <a:tailEnd/>
            </a:ln>
          </p:spPr>
          <p:txBody>
            <a:bodyPr wrap="none" anchor="ctr"/>
            <a:lstStyle/>
            <a:p>
              <a:pPr algn="ctr" eaLnBrk="0" hangingPunct="0">
                <a:spcBef>
                  <a:spcPct val="0"/>
                </a:spcBef>
              </a:pPr>
              <a:r>
                <a:rPr lang="en-US" sz="1500" b="1" dirty="0" smtClean="0"/>
                <a:t>Parent Firm </a:t>
              </a:r>
            </a:p>
            <a:p>
              <a:pPr algn="ctr" eaLnBrk="0" hangingPunct="0">
                <a:spcBef>
                  <a:spcPct val="0"/>
                </a:spcBef>
              </a:pPr>
              <a:r>
                <a:rPr lang="en-US" sz="1500" b="1" dirty="0" smtClean="0"/>
                <a:t>(Germany)</a:t>
              </a:r>
              <a:endParaRPr lang="en-US" sz="1500" b="1" dirty="0"/>
            </a:p>
          </p:txBody>
        </p:sp>
        <p:sp>
          <p:nvSpPr>
            <p:cNvPr id="9" name="Text Box 20"/>
            <p:cNvSpPr txBox="1">
              <a:spLocks noChangeArrowheads="1"/>
            </p:cNvSpPr>
            <p:nvPr/>
          </p:nvSpPr>
          <p:spPr bwMode="auto">
            <a:xfrm>
              <a:off x="974" y="946"/>
              <a:ext cx="596" cy="315"/>
            </a:xfrm>
            <a:prstGeom prst="rect">
              <a:avLst/>
            </a:prstGeom>
            <a:noFill/>
            <a:ln w="9525">
              <a:solidFill>
                <a:srgbClr val="333399"/>
              </a:solidFill>
              <a:miter lim="800000"/>
              <a:headEnd/>
              <a:tailEnd/>
            </a:ln>
            <a:effectLst/>
          </p:spPr>
          <p:txBody>
            <a:bodyPr wrap="none">
              <a:spAutoFit/>
            </a:bodyPr>
            <a:lstStyle/>
            <a:p>
              <a:pPr algn="l" eaLnBrk="0" hangingPunct="0">
                <a:spcBef>
                  <a:spcPct val="0"/>
                </a:spcBef>
                <a:defRPr/>
              </a:pPr>
              <a:r>
                <a:rPr lang="en-US" sz="1400" b="1" dirty="0">
                  <a:solidFill>
                    <a:srgbClr val="990033"/>
                  </a:solidFill>
                  <a:effectLst>
                    <a:outerShdw blurRad="38100" dist="38100" dir="2700000" algn="tl">
                      <a:srgbClr val="C0C0C0"/>
                    </a:outerShdw>
                  </a:effectLst>
                </a:rPr>
                <a:t>START</a:t>
              </a:r>
            </a:p>
          </p:txBody>
        </p:sp>
      </p:grpSp>
      <p:grpSp>
        <p:nvGrpSpPr>
          <p:cNvPr id="10" name="Group 28"/>
          <p:cNvGrpSpPr>
            <a:grpSpLocks/>
          </p:cNvGrpSpPr>
          <p:nvPr/>
        </p:nvGrpSpPr>
        <p:grpSpPr bwMode="auto">
          <a:xfrm>
            <a:off x="2443906" y="1267272"/>
            <a:ext cx="6194425" cy="800100"/>
            <a:chOff x="2714" y="526"/>
            <a:chExt cx="3902" cy="504"/>
          </a:xfrm>
        </p:grpSpPr>
        <p:sp>
          <p:nvSpPr>
            <p:cNvPr id="11" name="Rectangle 5"/>
            <p:cNvSpPr>
              <a:spLocks noChangeArrowheads="1"/>
            </p:cNvSpPr>
            <p:nvPr/>
          </p:nvSpPr>
          <p:spPr bwMode="auto">
            <a:xfrm>
              <a:off x="5415" y="526"/>
              <a:ext cx="1201" cy="504"/>
            </a:xfrm>
            <a:prstGeom prst="rect">
              <a:avLst/>
            </a:prstGeom>
            <a:solidFill>
              <a:schemeClr val="bg1"/>
            </a:solidFill>
            <a:ln w="38100">
              <a:solidFill>
                <a:srgbClr val="333399"/>
              </a:solidFill>
              <a:miter lim="800000"/>
              <a:headEnd/>
              <a:tailEnd/>
            </a:ln>
          </p:spPr>
          <p:txBody>
            <a:bodyPr wrap="none" anchor="ctr"/>
            <a:lstStyle/>
            <a:p>
              <a:pPr algn="ctr" eaLnBrk="0" hangingPunct="0">
                <a:spcBef>
                  <a:spcPct val="0"/>
                </a:spcBef>
              </a:pPr>
              <a:r>
                <a:rPr lang="en-US" sz="1500" b="1" dirty="0"/>
                <a:t>Foreign </a:t>
              </a:r>
              <a:r>
                <a:rPr lang="en-US" sz="1500" b="1" dirty="0" smtClean="0"/>
                <a:t>Investment</a:t>
              </a:r>
              <a:endParaRPr lang="cs-CZ" sz="1500" b="1" dirty="0" smtClean="0"/>
            </a:p>
            <a:p>
              <a:pPr algn="ctr" eaLnBrk="0" hangingPunct="0">
                <a:spcBef>
                  <a:spcPct val="0"/>
                </a:spcBef>
              </a:pPr>
              <a:r>
                <a:rPr lang="cs-CZ" sz="1500" b="1" dirty="0" smtClean="0"/>
                <a:t>(Czechia)</a:t>
              </a:r>
              <a:endParaRPr lang="en-US" sz="1500" b="1" dirty="0"/>
            </a:p>
          </p:txBody>
        </p:sp>
        <p:sp>
          <p:nvSpPr>
            <p:cNvPr id="13" name="Line 6"/>
            <p:cNvSpPr>
              <a:spLocks noChangeShapeType="1"/>
            </p:cNvSpPr>
            <p:nvPr/>
          </p:nvSpPr>
          <p:spPr bwMode="auto">
            <a:xfrm>
              <a:off x="2714" y="758"/>
              <a:ext cx="2611" cy="0"/>
            </a:xfrm>
            <a:prstGeom prst="line">
              <a:avLst/>
            </a:prstGeom>
            <a:noFill/>
            <a:ln w="38100">
              <a:solidFill>
                <a:srgbClr val="333399"/>
              </a:solidFill>
              <a:round/>
              <a:headEnd/>
              <a:tailEnd type="triangle" w="med" len="med"/>
            </a:ln>
          </p:spPr>
          <p:txBody>
            <a:bodyPr/>
            <a:lstStyle/>
            <a:p>
              <a:endParaRPr lang="en-US"/>
            </a:p>
          </p:txBody>
        </p:sp>
        <p:sp>
          <p:nvSpPr>
            <p:cNvPr id="14" name="Text Box 7"/>
            <p:cNvSpPr txBox="1">
              <a:spLocks noChangeArrowheads="1"/>
            </p:cNvSpPr>
            <p:nvPr/>
          </p:nvSpPr>
          <p:spPr bwMode="auto">
            <a:xfrm>
              <a:off x="3303" y="531"/>
              <a:ext cx="1426" cy="204"/>
            </a:xfrm>
            <a:prstGeom prst="rect">
              <a:avLst/>
            </a:prstGeom>
            <a:noFill/>
            <a:ln w="9525">
              <a:noFill/>
              <a:miter lim="800000"/>
              <a:headEnd/>
              <a:tailEnd/>
            </a:ln>
          </p:spPr>
          <p:txBody>
            <a:bodyPr wrap="none">
              <a:spAutoFit/>
            </a:bodyPr>
            <a:lstStyle/>
            <a:p>
              <a:pPr algn="l" eaLnBrk="0" hangingPunct="0">
                <a:spcBef>
                  <a:spcPct val="0"/>
                </a:spcBef>
              </a:pPr>
              <a:r>
                <a:rPr lang="cs-CZ" sz="1500" b="1" dirty="0" smtClean="0"/>
                <a:t>EUR</a:t>
              </a:r>
              <a:r>
                <a:rPr lang="en-US" sz="1500" b="1" dirty="0" smtClean="0"/>
                <a:t> </a:t>
              </a:r>
              <a:r>
                <a:rPr lang="en-US" sz="1500" b="1" dirty="0"/>
                <a:t>invested in overseas</a:t>
              </a:r>
            </a:p>
          </p:txBody>
        </p:sp>
        <p:sp>
          <p:nvSpPr>
            <p:cNvPr id="15" name="Text Box 8"/>
            <p:cNvSpPr txBox="1">
              <a:spLocks noChangeArrowheads="1"/>
            </p:cNvSpPr>
            <p:nvPr/>
          </p:nvSpPr>
          <p:spPr bwMode="auto">
            <a:xfrm>
              <a:off x="3267" y="781"/>
              <a:ext cx="1422" cy="204"/>
            </a:xfrm>
            <a:prstGeom prst="rect">
              <a:avLst/>
            </a:prstGeom>
            <a:noFill/>
            <a:ln w="9525">
              <a:noFill/>
              <a:miter lim="800000"/>
              <a:headEnd/>
              <a:tailEnd/>
            </a:ln>
          </p:spPr>
          <p:txBody>
            <a:bodyPr wrap="none">
              <a:spAutoFit/>
            </a:bodyPr>
            <a:lstStyle/>
            <a:p>
              <a:pPr algn="l" eaLnBrk="0" hangingPunct="0">
                <a:spcBef>
                  <a:spcPct val="0"/>
                </a:spcBef>
              </a:pPr>
              <a:r>
                <a:rPr lang="en-US" sz="1500" b="1" dirty="0"/>
                <a:t>    Particular investment  </a:t>
              </a:r>
            </a:p>
          </p:txBody>
        </p:sp>
      </p:grpSp>
      <p:sp>
        <p:nvSpPr>
          <p:cNvPr id="16" name="Rectangle 5"/>
          <p:cNvSpPr>
            <a:spLocks noChangeArrowheads="1"/>
          </p:cNvSpPr>
          <p:nvPr/>
        </p:nvSpPr>
        <p:spPr bwMode="auto">
          <a:xfrm>
            <a:off x="6735789" y="3612504"/>
            <a:ext cx="1906588" cy="800100"/>
          </a:xfrm>
          <a:prstGeom prst="rect">
            <a:avLst/>
          </a:prstGeom>
          <a:solidFill>
            <a:schemeClr val="bg1"/>
          </a:solidFill>
          <a:ln w="38100">
            <a:solidFill>
              <a:srgbClr val="333399"/>
            </a:solidFill>
            <a:miter lim="800000"/>
            <a:headEnd/>
            <a:tailEnd/>
          </a:ln>
        </p:spPr>
        <p:txBody>
          <a:bodyPr wrap="none" anchor="ctr"/>
          <a:lstStyle/>
          <a:p>
            <a:pPr algn="ctr" eaLnBrk="0" hangingPunct="0">
              <a:spcBef>
                <a:spcPct val="0"/>
              </a:spcBef>
            </a:pPr>
            <a:r>
              <a:rPr lang="en-US" sz="1500" b="1" dirty="0" smtClean="0"/>
              <a:t>Project Viewpoint</a:t>
            </a:r>
          </a:p>
          <a:p>
            <a:pPr algn="ctr" eaLnBrk="0" hangingPunct="0">
              <a:spcBef>
                <a:spcPct val="0"/>
              </a:spcBef>
            </a:pPr>
            <a:r>
              <a:rPr lang="en-US" sz="1500" b="1" dirty="0" smtClean="0"/>
              <a:t>Capital Budget</a:t>
            </a:r>
          </a:p>
          <a:p>
            <a:pPr algn="ctr" eaLnBrk="0" hangingPunct="0">
              <a:spcBef>
                <a:spcPct val="0"/>
              </a:spcBef>
            </a:pPr>
            <a:r>
              <a:rPr lang="en-US" sz="1500" b="1" dirty="0" smtClean="0"/>
              <a:t>(</a:t>
            </a:r>
            <a:r>
              <a:rPr lang="cs-CZ" sz="1500" b="1" dirty="0" smtClean="0"/>
              <a:t>CZK</a:t>
            </a:r>
            <a:r>
              <a:rPr lang="en-US" sz="1500" b="1" dirty="0" smtClean="0"/>
              <a:t>)</a:t>
            </a:r>
            <a:endParaRPr lang="en-US" sz="1500" b="1" dirty="0"/>
          </a:p>
        </p:txBody>
      </p:sp>
      <p:sp>
        <p:nvSpPr>
          <p:cNvPr id="17" name="Rectangle 5"/>
          <p:cNvSpPr>
            <a:spLocks noChangeArrowheads="1"/>
          </p:cNvSpPr>
          <p:nvPr/>
        </p:nvSpPr>
        <p:spPr bwMode="auto">
          <a:xfrm>
            <a:off x="467544" y="3612504"/>
            <a:ext cx="1906588" cy="800100"/>
          </a:xfrm>
          <a:prstGeom prst="rect">
            <a:avLst/>
          </a:prstGeom>
          <a:solidFill>
            <a:schemeClr val="bg1"/>
          </a:solidFill>
          <a:ln w="38100">
            <a:solidFill>
              <a:srgbClr val="333399"/>
            </a:solidFill>
            <a:miter lim="800000"/>
            <a:headEnd/>
            <a:tailEnd/>
          </a:ln>
        </p:spPr>
        <p:txBody>
          <a:bodyPr wrap="none" anchor="ctr"/>
          <a:lstStyle/>
          <a:p>
            <a:pPr algn="ctr" eaLnBrk="0" hangingPunct="0">
              <a:spcBef>
                <a:spcPct val="0"/>
              </a:spcBef>
            </a:pPr>
            <a:r>
              <a:rPr lang="en-US" sz="1500" b="1" dirty="0" smtClean="0"/>
              <a:t>Parent Viewpoint</a:t>
            </a:r>
          </a:p>
          <a:p>
            <a:pPr algn="ctr" eaLnBrk="0" hangingPunct="0">
              <a:spcBef>
                <a:spcPct val="0"/>
              </a:spcBef>
            </a:pPr>
            <a:r>
              <a:rPr lang="en-US" sz="1500" b="1" dirty="0" smtClean="0"/>
              <a:t>Capital Budget</a:t>
            </a:r>
          </a:p>
          <a:p>
            <a:pPr algn="ctr" eaLnBrk="0" hangingPunct="0">
              <a:spcBef>
                <a:spcPct val="0"/>
              </a:spcBef>
            </a:pPr>
            <a:r>
              <a:rPr lang="en-US" sz="1500" b="1" dirty="0" smtClean="0"/>
              <a:t>(EUR)</a:t>
            </a:r>
            <a:endParaRPr lang="en-US" sz="1500" b="1" dirty="0"/>
          </a:p>
        </p:txBody>
      </p:sp>
      <p:sp>
        <p:nvSpPr>
          <p:cNvPr id="18" name="Line 6"/>
          <p:cNvSpPr>
            <a:spLocks noChangeShapeType="1"/>
          </p:cNvSpPr>
          <p:nvPr/>
        </p:nvSpPr>
        <p:spPr bwMode="auto">
          <a:xfrm>
            <a:off x="2443585" y="4012554"/>
            <a:ext cx="4222750" cy="31750"/>
          </a:xfrm>
          <a:prstGeom prst="line">
            <a:avLst/>
          </a:prstGeom>
          <a:noFill/>
          <a:ln w="38100">
            <a:solidFill>
              <a:srgbClr val="333399"/>
            </a:solidFill>
            <a:round/>
            <a:headEnd type="triangle"/>
            <a:tailEnd type="none" w="med" len="med"/>
          </a:ln>
        </p:spPr>
        <p:txBody>
          <a:bodyPr/>
          <a:lstStyle/>
          <a:p>
            <a:endParaRPr lang="en-US"/>
          </a:p>
        </p:txBody>
      </p:sp>
      <p:sp>
        <p:nvSpPr>
          <p:cNvPr id="19" name="Text Box 7"/>
          <p:cNvSpPr txBox="1">
            <a:spLocks noChangeArrowheads="1"/>
          </p:cNvSpPr>
          <p:nvPr/>
        </p:nvSpPr>
        <p:spPr bwMode="auto">
          <a:xfrm>
            <a:off x="3536761" y="3641173"/>
            <a:ext cx="1827488" cy="323165"/>
          </a:xfrm>
          <a:prstGeom prst="rect">
            <a:avLst/>
          </a:prstGeom>
          <a:noFill/>
          <a:ln w="9525">
            <a:noFill/>
            <a:miter lim="800000"/>
            <a:headEnd/>
            <a:tailEnd/>
          </a:ln>
        </p:spPr>
        <p:txBody>
          <a:bodyPr wrap="none">
            <a:spAutoFit/>
          </a:bodyPr>
          <a:lstStyle/>
          <a:p>
            <a:pPr algn="l" eaLnBrk="0" hangingPunct="0">
              <a:spcBef>
                <a:spcPct val="0"/>
              </a:spcBef>
            </a:pPr>
            <a:r>
              <a:rPr lang="en-US" sz="1500" b="1" dirty="0" smtClean="0"/>
              <a:t>Cash flows remitted</a:t>
            </a:r>
            <a:endParaRPr lang="en-US" sz="1500" b="1" dirty="0"/>
          </a:p>
        </p:txBody>
      </p:sp>
      <p:sp>
        <p:nvSpPr>
          <p:cNvPr id="20" name="Text Box 8"/>
          <p:cNvSpPr txBox="1">
            <a:spLocks noChangeArrowheads="1"/>
          </p:cNvSpPr>
          <p:nvPr/>
        </p:nvSpPr>
        <p:spPr bwMode="auto">
          <a:xfrm>
            <a:off x="3350011" y="4064981"/>
            <a:ext cx="2200987" cy="323165"/>
          </a:xfrm>
          <a:prstGeom prst="rect">
            <a:avLst/>
          </a:prstGeom>
          <a:noFill/>
          <a:ln w="9525">
            <a:noFill/>
            <a:miter lim="800000"/>
            <a:headEnd/>
            <a:tailEnd/>
          </a:ln>
        </p:spPr>
        <p:txBody>
          <a:bodyPr wrap="none">
            <a:spAutoFit/>
          </a:bodyPr>
          <a:lstStyle/>
          <a:p>
            <a:pPr algn="l" eaLnBrk="0" hangingPunct="0">
              <a:spcBef>
                <a:spcPct val="0"/>
              </a:spcBef>
            </a:pPr>
            <a:r>
              <a:rPr lang="en-US" sz="1500" b="1" dirty="0" smtClean="0"/>
              <a:t>to Parent (CZK to EUR)</a:t>
            </a:r>
            <a:endParaRPr lang="en-US" sz="1500" b="1" dirty="0"/>
          </a:p>
        </p:txBody>
      </p:sp>
      <p:sp>
        <p:nvSpPr>
          <p:cNvPr id="21" name="Line 6"/>
          <p:cNvSpPr>
            <a:spLocks noChangeShapeType="1"/>
          </p:cNvSpPr>
          <p:nvPr/>
        </p:nvSpPr>
        <p:spPr bwMode="auto">
          <a:xfrm flipV="1">
            <a:off x="7668344" y="2139702"/>
            <a:ext cx="0" cy="1368152"/>
          </a:xfrm>
          <a:prstGeom prst="line">
            <a:avLst/>
          </a:prstGeom>
          <a:noFill/>
          <a:ln w="38100">
            <a:solidFill>
              <a:srgbClr val="333399"/>
            </a:solidFill>
            <a:round/>
            <a:headEnd type="triangle"/>
            <a:tailEnd type="none" w="med" len="med"/>
          </a:ln>
        </p:spPr>
        <p:txBody>
          <a:bodyPr/>
          <a:lstStyle/>
          <a:p>
            <a:endParaRPr lang="en-US"/>
          </a:p>
        </p:txBody>
      </p:sp>
      <p:sp>
        <p:nvSpPr>
          <p:cNvPr id="22" name="Text Box 8"/>
          <p:cNvSpPr txBox="1">
            <a:spLocks noChangeArrowheads="1"/>
          </p:cNvSpPr>
          <p:nvPr/>
        </p:nvSpPr>
        <p:spPr bwMode="auto">
          <a:xfrm>
            <a:off x="6555523" y="2564262"/>
            <a:ext cx="2225642" cy="553998"/>
          </a:xfrm>
          <a:prstGeom prst="rect">
            <a:avLst/>
          </a:prstGeom>
          <a:solidFill>
            <a:schemeClr val="bg1"/>
          </a:solidFill>
          <a:ln w="9525">
            <a:noFill/>
            <a:miter lim="800000"/>
            <a:headEnd/>
            <a:tailEnd/>
          </a:ln>
        </p:spPr>
        <p:txBody>
          <a:bodyPr wrap="square">
            <a:spAutoFit/>
          </a:bodyPr>
          <a:lstStyle/>
          <a:p>
            <a:pPr algn="ctr" eaLnBrk="0" hangingPunct="0">
              <a:spcBef>
                <a:spcPct val="0"/>
              </a:spcBef>
            </a:pPr>
            <a:r>
              <a:rPr lang="en-US" sz="1500" b="1" dirty="0" smtClean="0"/>
              <a:t>Estimated cash </a:t>
            </a:r>
          </a:p>
          <a:p>
            <a:pPr algn="ctr" eaLnBrk="0" hangingPunct="0">
              <a:spcBef>
                <a:spcPct val="0"/>
              </a:spcBef>
            </a:pPr>
            <a:r>
              <a:rPr lang="en-US" sz="1500" b="1" dirty="0" smtClean="0"/>
              <a:t>flows of project</a:t>
            </a:r>
            <a:endParaRPr lang="en-US" sz="1500" b="1" dirty="0"/>
          </a:p>
        </p:txBody>
      </p:sp>
      <p:sp>
        <p:nvSpPr>
          <p:cNvPr id="23" name="Line 6"/>
          <p:cNvSpPr>
            <a:spLocks noChangeShapeType="1"/>
          </p:cNvSpPr>
          <p:nvPr/>
        </p:nvSpPr>
        <p:spPr bwMode="auto">
          <a:xfrm flipV="1">
            <a:off x="1420522" y="2157185"/>
            <a:ext cx="0" cy="1368152"/>
          </a:xfrm>
          <a:prstGeom prst="line">
            <a:avLst/>
          </a:prstGeom>
          <a:noFill/>
          <a:ln w="38100">
            <a:solidFill>
              <a:srgbClr val="333399"/>
            </a:solidFill>
            <a:round/>
            <a:headEnd type="none"/>
            <a:tailEnd type="triangle" w="med" len="med"/>
          </a:ln>
        </p:spPr>
        <p:txBody>
          <a:bodyPr/>
          <a:lstStyle/>
          <a:p>
            <a:endParaRPr lang="en-US"/>
          </a:p>
        </p:txBody>
      </p:sp>
      <p:sp>
        <p:nvSpPr>
          <p:cNvPr id="24" name="Text Box 8"/>
          <p:cNvSpPr txBox="1">
            <a:spLocks noChangeArrowheads="1"/>
          </p:cNvSpPr>
          <p:nvPr/>
        </p:nvSpPr>
        <p:spPr bwMode="auto">
          <a:xfrm>
            <a:off x="307701" y="2546779"/>
            <a:ext cx="2225642" cy="553998"/>
          </a:xfrm>
          <a:prstGeom prst="rect">
            <a:avLst/>
          </a:prstGeom>
          <a:solidFill>
            <a:schemeClr val="bg1"/>
          </a:solidFill>
          <a:ln w="9525">
            <a:noFill/>
            <a:miter lim="800000"/>
            <a:headEnd/>
            <a:tailEnd/>
          </a:ln>
        </p:spPr>
        <p:txBody>
          <a:bodyPr wrap="square">
            <a:spAutoFit/>
          </a:bodyPr>
          <a:lstStyle/>
          <a:p>
            <a:pPr algn="ctr" eaLnBrk="0" hangingPunct="0">
              <a:spcBef>
                <a:spcPct val="0"/>
              </a:spcBef>
            </a:pPr>
            <a:r>
              <a:rPr lang="en-US" sz="1500" b="1" dirty="0" smtClean="0"/>
              <a:t>Is the project investment</a:t>
            </a:r>
          </a:p>
          <a:p>
            <a:pPr algn="ctr" eaLnBrk="0" hangingPunct="0">
              <a:spcBef>
                <a:spcPct val="0"/>
              </a:spcBef>
            </a:pPr>
            <a:r>
              <a:rPr lang="en-US" sz="1500" b="1" dirty="0" smtClean="0"/>
              <a:t>justified (NPV &gt; 0)?</a:t>
            </a:r>
            <a:endParaRPr lang="en-US" sz="1500" b="1" dirty="0"/>
          </a:p>
        </p:txBody>
      </p:sp>
      <p:sp>
        <p:nvSpPr>
          <p:cNvPr id="25" name="Text Box 20"/>
          <p:cNvSpPr txBox="1">
            <a:spLocks noChangeArrowheads="1"/>
          </p:cNvSpPr>
          <p:nvPr/>
        </p:nvSpPr>
        <p:spPr bwMode="auto">
          <a:xfrm>
            <a:off x="467544" y="2256461"/>
            <a:ext cx="564578" cy="307777"/>
          </a:xfrm>
          <a:prstGeom prst="rect">
            <a:avLst/>
          </a:prstGeom>
          <a:noFill/>
          <a:ln w="9525">
            <a:solidFill>
              <a:srgbClr val="333399"/>
            </a:solidFill>
            <a:miter lim="800000"/>
            <a:headEnd/>
            <a:tailEnd/>
          </a:ln>
          <a:effectLst/>
        </p:spPr>
        <p:txBody>
          <a:bodyPr wrap="none">
            <a:spAutoFit/>
          </a:bodyPr>
          <a:lstStyle/>
          <a:p>
            <a:pPr algn="l" eaLnBrk="0" hangingPunct="0">
              <a:spcBef>
                <a:spcPct val="0"/>
              </a:spcBef>
              <a:defRPr/>
            </a:pPr>
            <a:r>
              <a:rPr lang="cs-CZ" sz="1400" b="1" dirty="0" smtClean="0">
                <a:solidFill>
                  <a:srgbClr val="990033"/>
                </a:solidFill>
                <a:effectLst>
                  <a:outerShdw blurRad="38100" dist="38100" dir="2700000" algn="tl">
                    <a:srgbClr val="C0C0C0"/>
                  </a:outerShdw>
                </a:effectLst>
              </a:rPr>
              <a:t>END</a:t>
            </a:r>
            <a:endParaRPr lang="en-US" sz="1400" b="1" dirty="0">
              <a:solidFill>
                <a:srgbClr val="990033"/>
              </a:solidFill>
              <a:effectLst>
                <a:outerShdw blurRad="38100" dist="38100" dir="2700000" algn="tl">
                  <a:srgbClr val="C0C0C0"/>
                </a:outerShdw>
              </a:effectLst>
            </a:endParaRPr>
          </a:p>
        </p:txBody>
      </p:sp>
    </p:spTree>
    <p:extLst>
      <p:ext uri="{BB962C8B-B14F-4D97-AF65-F5344CB8AC3E}">
        <p14:creationId xmlns:p14="http://schemas.microsoft.com/office/powerpoint/2010/main" val="25576475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5" y="1059582"/>
            <a:ext cx="7920881" cy="1440160"/>
          </a:xfrm>
          <a:prstGeom prst="rect">
            <a:avLst/>
          </a:prstGeom>
        </p:spPr>
        <p:txBody>
          <a:bodyPr>
            <a:noAutofit/>
          </a:bodyPr>
          <a:lstStyle/>
          <a:p>
            <a:r>
              <a:rPr lang="en-US" sz="2000" dirty="0" smtClean="0">
                <a:solidFill>
                  <a:srgbClr val="307871"/>
                </a:solidFill>
              </a:rPr>
              <a:t>Foreign projects generate foreign currency cash flows that must be </a:t>
            </a:r>
            <a:r>
              <a:rPr lang="en-US" sz="2000" dirty="0" err="1" smtClean="0">
                <a:solidFill>
                  <a:srgbClr val="307871"/>
                </a:solidFill>
              </a:rPr>
              <a:t>appropri</a:t>
            </a:r>
            <a:r>
              <a:rPr lang="cs-CZ" sz="2000" dirty="0" smtClean="0">
                <a:solidFill>
                  <a:srgbClr val="307871"/>
                </a:solidFill>
              </a:rPr>
              <a:t>m</a:t>
            </a:r>
            <a:r>
              <a:rPr lang="en-US" sz="2000" dirty="0" err="1" smtClean="0">
                <a:solidFill>
                  <a:srgbClr val="307871"/>
                </a:solidFill>
              </a:rPr>
              <a:t>ately</a:t>
            </a:r>
            <a:r>
              <a:rPr lang="en-US" sz="2000" dirty="0" smtClean="0">
                <a:solidFill>
                  <a:srgbClr val="307871"/>
                </a:solidFill>
              </a:rPr>
              <a:t> taken into account in cross-border capital budgeting</a:t>
            </a:r>
          </a:p>
          <a:p>
            <a:endParaRPr lang="en-US" sz="2000" dirty="0" smtClean="0">
              <a:solidFill>
                <a:srgbClr val="307871"/>
              </a:solidFill>
            </a:endParaRPr>
          </a:p>
          <a:p>
            <a:r>
              <a:rPr lang="en-US" sz="2000" dirty="0" smtClean="0">
                <a:solidFill>
                  <a:srgbClr val="307871"/>
                </a:solidFill>
              </a:rPr>
              <a:t>Recipe 1</a:t>
            </a:r>
          </a:p>
          <a:p>
            <a:pPr lvl="1"/>
            <a:r>
              <a:rPr lang="en-US" sz="1800" dirty="0" smtClean="0">
                <a:solidFill>
                  <a:srgbClr val="307871"/>
                </a:solidFill>
              </a:rPr>
              <a:t>Discount in the foreign currency and convert the foreign currency NPV to </a:t>
            </a:r>
            <a:br>
              <a:rPr lang="en-US" sz="1800" dirty="0" smtClean="0">
                <a:solidFill>
                  <a:srgbClr val="307871"/>
                </a:solidFill>
              </a:rPr>
            </a:br>
            <a:r>
              <a:rPr lang="en-US" sz="1800" dirty="0" smtClean="0">
                <a:solidFill>
                  <a:srgbClr val="307871"/>
                </a:solidFill>
              </a:rPr>
              <a:t>a domestic currency value at the spot exchange rate</a:t>
            </a:r>
          </a:p>
          <a:p>
            <a:r>
              <a:rPr lang="en-US" sz="2000" dirty="0" smtClean="0">
                <a:solidFill>
                  <a:srgbClr val="307871"/>
                </a:solidFill>
              </a:rPr>
              <a:t>Recipe 2</a:t>
            </a:r>
          </a:p>
          <a:p>
            <a:pPr lvl="1"/>
            <a:r>
              <a:rPr lang="en-US" sz="1800" dirty="0" smtClean="0">
                <a:solidFill>
                  <a:srgbClr val="307871"/>
                </a:solidFill>
              </a:rPr>
              <a:t>Convert foreign cash flows into the domestic currency at expected future spot rates and then discount in the domestic currency</a:t>
            </a:r>
          </a:p>
          <a:p>
            <a:endParaRPr lang="en-US" sz="2000" i="1" dirty="0">
              <a:solidFill>
                <a:srgbClr val="000000"/>
              </a:solidFill>
            </a:endParaRPr>
          </a:p>
        </p:txBody>
      </p:sp>
      <p:sp>
        <p:nvSpPr>
          <p:cNvPr id="6" name="Nadpis 5"/>
          <p:cNvSpPr>
            <a:spLocks noGrp="1"/>
          </p:cNvSpPr>
          <p:nvPr>
            <p:ph type="title"/>
          </p:nvPr>
        </p:nvSpPr>
        <p:spPr>
          <a:xfrm>
            <a:off x="179512" y="195486"/>
            <a:ext cx="6840760" cy="507703"/>
          </a:xfrm>
        </p:spPr>
        <p:txBody>
          <a:bodyPr/>
          <a:lstStyle/>
          <a:p>
            <a:r>
              <a:rPr lang="en-US" b="1" dirty="0" smtClean="0">
                <a:solidFill>
                  <a:srgbClr val="307871"/>
                </a:solidFill>
              </a:rPr>
              <a:t>Foreign </a:t>
            </a:r>
            <a:r>
              <a:rPr lang="cs-CZ" b="1" dirty="0" smtClean="0">
                <a:solidFill>
                  <a:srgbClr val="307871"/>
                </a:solidFill>
              </a:rPr>
              <a:t>C</a:t>
            </a:r>
            <a:r>
              <a:rPr lang="en-US" b="1" dirty="0" err="1" smtClean="0">
                <a:solidFill>
                  <a:srgbClr val="307871"/>
                </a:solidFill>
              </a:rPr>
              <a:t>urrency</a:t>
            </a:r>
            <a:r>
              <a:rPr lang="en-US" b="1" dirty="0" smtClean="0">
                <a:solidFill>
                  <a:srgbClr val="307871"/>
                </a:solidFill>
              </a:rPr>
              <a:t> </a:t>
            </a:r>
            <a:r>
              <a:rPr lang="cs-CZ" b="1" dirty="0" smtClean="0">
                <a:solidFill>
                  <a:srgbClr val="307871"/>
                </a:solidFill>
              </a:rPr>
              <a:t>C</a:t>
            </a:r>
            <a:r>
              <a:rPr lang="en-US" b="1" dirty="0" smtClean="0">
                <a:solidFill>
                  <a:srgbClr val="307871"/>
                </a:solidFill>
              </a:rPr>
              <a:t>ash </a:t>
            </a:r>
            <a:r>
              <a:rPr lang="cs-CZ" b="1" dirty="0" smtClean="0">
                <a:solidFill>
                  <a:srgbClr val="307871"/>
                </a:solidFill>
              </a:rPr>
              <a:t>F</a:t>
            </a:r>
            <a:r>
              <a:rPr lang="en-US" b="1" dirty="0" smtClean="0">
                <a:solidFill>
                  <a:srgbClr val="307871"/>
                </a:solidFill>
              </a:rPr>
              <a:t>lows</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Long-Term International Asset and Liability Management</a:t>
            </a:r>
            <a:endParaRPr lang="en-US" altLang="cs-CZ" sz="800" dirty="0" smtClean="0">
              <a:solidFill>
                <a:srgbClr val="307871"/>
              </a:solidFill>
              <a:latin typeface="Times New Roman" panose="02020603050405020304" pitchFamily="18" charset="0"/>
              <a:cs typeface="Times New Roman" panose="02020603050405020304" pitchFamily="18" charset="0"/>
            </a:endParaRP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31162440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5" y="987574"/>
            <a:ext cx="7920881" cy="1440160"/>
          </a:xfrm>
          <a:prstGeom prst="rect">
            <a:avLst/>
          </a:prstGeom>
        </p:spPr>
        <p:txBody>
          <a:bodyPr>
            <a:noAutofit/>
          </a:bodyPr>
          <a:lstStyle/>
          <a:p>
            <a:r>
              <a:rPr lang="en-US" sz="2000" dirty="0" smtClean="0">
                <a:solidFill>
                  <a:srgbClr val="307871"/>
                </a:solidFill>
              </a:rPr>
              <a:t>The project’s (local) perspective</a:t>
            </a:r>
          </a:p>
          <a:p>
            <a:pPr lvl="1"/>
            <a:r>
              <a:rPr lang="en-US" sz="1800" dirty="0" smtClean="0">
                <a:solidFill>
                  <a:srgbClr val="307871"/>
                </a:solidFill>
              </a:rPr>
              <a:t>Let NPV(i</a:t>
            </a:r>
            <a:r>
              <a:rPr lang="en-US" sz="1800" baseline="30000" dirty="0" smtClean="0">
                <a:solidFill>
                  <a:srgbClr val="307871"/>
                </a:solidFill>
              </a:rPr>
              <a:t>f</a:t>
            </a:r>
            <a:r>
              <a:rPr lang="en-US" sz="1800" dirty="0" smtClean="0">
                <a:solidFill>
                  <a:srgbClr val="307871"/>
                </a:solidFill>
              </a:rPr>
              <a:t>) represent the value of a foreign project when discounted in the foreign currency</a:t>
            </a:r>
          </a:p>
          <a:p>
            <a:r>
              <a:rPr lang="en-US" sz="2000" dirty="0" smtClean="0">
                <a:solidFill>
                  <a:srgbClr val="307871"/>
                </a:solidFill>
              </a:rPr>
              <a:t>The parent’s (domestic) perspective</a:t>
            </a:r>
          </a:p>
          <a:p>
            <a:pPr lvl="1"/>
            <a:r>
              <a:rPr lang="en-US" sz="1800" dirty="0" smtClean="0">
                <a:solidFill>
                  <a:srgbClr val="307871"/>
                </a:solidFill>
              </a:rPr>
              <a:t>Let NPV(i</a:t>
            </a:r>
            <a:r>
              <a:rPr lang="en-US" sz="1800" baseline="30000" dirty="0" smtClean="0">
                <a:solidFill>
                  <a:srgbClr val="307871"/>
                </a:solidFill>
              </a:rPr>
              <a:t>d</a:t>
            </a:r>
            <a:r>
              <a:rPr lang="en-US" sz="1800" dirty="0" smtClean="0">
                <a:solidFill>
                  <a:srgbClr val="307871"/>
                </a:solidFill>
              </a:rPr>
              <a:t>) represent the value of a foreign project when discounted in the domestic currency</a:t>
            </a:r>
          </a:p>
          <a:p>
            <a:r>
              <a:rPr lang="en-US" sz="2000" dirty="0" smtClean="0">
                <a:solidFill>
                  <a:srgbClr val="307871"/>
                </a:solidFill>
              </a:rPr>
              <a:t>These two NPVs may not be equal when the international parity conditions do not hold</a:t>
            </a:r>
          </a:p>
          <a:p>
            <a:pPr lvl="1"/>
            <a:r>
              <a:rPr lang="en-US" sz="1800" dirty="0" smtClean="0">
                <a:solidFill>
                  <a:srgbClr val="307871"/>
                </a:solidFill>
              </a:rPr>
              <a:t>NPV(i</a:t>
            </a:r>
            <a:r>
              <a:rPr lang="en-US" sz="1800" baseline="30000" dirty="0" smtClean="0">
                <a:solidFill>
                  <a:srgbClr val="307871"/>
                </a:solidFill>
              </a:rPr>
              <a:t>f</a:t>
            </a:r>
            <a:r>
              <a:rPr lang="en-US" sz="1800" dirty="0" smtClean="0">
                <a:solidFill>
                  <a:srgbClr val="307871"/>
                </a:solidFill>
              </a:rPr>
              <a:t>) &gt; 0: The project has value from the perspective of a foreign investor (that is, relative to local financial market alternatives)</a:t>
            </a:r>
          </a:p>
          <a:p>
            <a:pPr lvl="1"/>
            <a:r>
              <a:rPr lang="en-US" sz="1800" dirty="0" smtClean="0">
                <a:solidFill>
                  <a:srgbClr val="307871"/>
                </a:solidFill>
              </a:rPr>
              <a:t>NPV(i</a:t>
            </a:r>
            <a:r>
              <a:rPr lang="en-US" sz="1800" baseline="30000" dirty="0" smtClean="0">
                <a:solidFill>
                  <a:srgbClr val="307871"/>
                </a:solidFill>
              </a:rPr>
              <a:t>d</a:t>
            </a:r>
            <a:r>
              <a:rPr lang="en-US" sz="1800" dirty="0" smtClean="0">
                <a:solidFill>
                  <a:srgbClr val="307871"/>
                </a:solidFill>
              </a:rPr>
              <a:t>) &gt; 0: The project has value from the perspective of the parent</a:t>
            </a:r>
          </a:p>
          <a:p>
            <a:pPr lvl="1"/>
            <a:endParaRPr lang="en-US" sz="1600" dirty="0" smtClean="0">
              <a:solidFill>
                <a:srgbClr val="000000"/>
              </a:solidFill>
            </a:endParaRPr>
          </a:p>
          <a:p>
            <a:endParaRPr lang="en-US" sz="2000" dirty="0">
              <a:solidFill>
                <a:srgbClr val="000000"/>
              </a:solidFill>
            </a:endParaRPr>
          </a:p>
        </p:txBody>
      </p:sp>
      <p:sp>
        <p:nvSpPr>
          <p:cNvPr id="6" name="Nadpis 5"/>
          <p:cNvSpPr>
            <a:spLocks noGrp="1"/>
          </p:cNvSpPr>
          <p:nvPr>
            <p:ph type="title"/>
          </p:nvPr>
        </p:nvSpPr>
        <p:spPr>
          <a:xfrm>
            <a:off x="179512" y="195486"/>
            <a:ext cx="7704856" cy="507703"/>
          </a:xfrm>
        </p:spPr>
        <p:txBody>
          <a:bodyPr/>
          <a:lstStyle/>
          <a:p>
            <a:r>
              <a:rPr lang="en-US" b="1" dirty="0" smtClean="0">
                <a:solidFill>
                  <a:srgbClr val="307871"/>
                </a:solidFill>
              </a:rPr>
              <a:t>Valuation when the </a:t>
            </a:r>
            <a:r>
              <a:rPr lang="cs-CZ" b="1" dirty="0" smtClean="0">
                <a:solidFill>
                  <a:srgbClr val="307871"/>
                </a:solidFill>
              </a:rPr>
              <a:t>I</a:t>
            </a:r>
            <a:r>
              <a:rPr lang="en-US" b="1" dirty="0" err="1" smtClean="0">
                <a:solidFill>
                  <a:srgbClr val="307871"/>
                </a:solidFill>
              </a:rPr>
              <a:t>ntl</a:t>
            </a:r>
            <a:r>
              <a:rPr lang="en-US" b="1" dirty="0" smtClean="0">
                <a:solidFill>
                  <a:srgbClr val="307871"/>
                </a:solidFill>
              </a:rPr>
              <a:t>. </a:t>
            </a:r>
            <a:r>
              <a:rPr lang="cs-CZ" b="1" dirty="0" smtClean="0">
                <a:solidFill>
                  <a:srgbClr val="307871"/>
                </a:solidFill>
              </a:rPr>
              <a:t>P</a:t>
            </a:r>
            <a:r>
              <a:rPr lang="en-US" b="1" dirty="0" smtClean="0">
                <a:solidFill>
                  <a:srgbClr val="307871"/>
                </a:solidFill>
              </a:rPr>
              <a:t>arity </a:t>
            </a:r>
            <a:r>
              <a:rPr lang="cs-CZ" b="1" dirty="0" smtClean="0">
                <a:solidFill>
                  <a:srgbClr val="307871"/>
                </a:solidFill>
              </a:rPr>
              <a:t>C</a:t>
            </a:r>
            <a:r>
              <a:rPr lang="en-US" b="1" dirty="0" err="1" smtClean="0">
                <a:solidFill>
                  <a:srgbClr val="307871"/>
                </a:solidFill>
              </a:rPr>
              <a:t>onditions</a:t>
            </a:r>
            <a:r>
              <a:rPr lang="en-US" b="1" dirty="0" smtClean="0">
                <a:solidFill>
                  <a:srgbClr val="307871"/>
                </a:solidFill>
              </a:rPr>
              <a:t> do not </a:t>
            </a:r>
            <a:r>
              <a:rPr lang="cs-CZ" b="1" dirty="0" smtClean="0">
                <a:solidFill>
                  <a:srgbClr val="307871"/>
                </a:solidFill>
              </a:rPr>
              <a:t>H</a:t>
            </a:r>
            <a:r>
              <a:rPr lang="en-US" b="1" dirty="0" smtClean="0">
                <a:solidFill>
                  <a:srgbClr val="307871"/>
                </a:solidFill>
              </a:rPr>
              <a:t>old</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Long-Term International Asset and Liability Management</a:t>
            </a:r>
            <a:endParaRPr lang="en-US" altLang="cs-CZ" sz="800" dirty="0" smtClean="0">
              <a:solidFill>
                <a:srgbClr val="307871"/>
              </a:solidFill>
              <a:latin typeface="Times New Roman" panose="02020603050405020304" pitchFamily="18" charset="0"/>
              <a:cs typeface="Times New Roman" panose="02020603050405020304" pitchFamily="18" charset="0"/>
            </a:endParaRP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38754293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Long-Term International Asset and Liability Management</a:t>
            </a:r>
            <a:endParaRPr lang="en-US" altLang="cs-CZ" sz="800" dirty="0" smtClean="0">
              <a:solidFill>
                <a:srgbClr val="307871"/>
              </a:solidFill>
              <a:latin typeface="Times New Roman" panose="02020603050405020304" pitchFamily="18" charset="0"/>
              <a:cs typeface="Times New Roman" panose="02020603050405020304" pitchFamily="18" charset="0"/>
            </a:endParaRP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grpSp>
        <p:nvGrpSpPr>
          <p:cNvPr id="5" name="Skupina 4"/>
          <p:cNvGrpSpPr/>
          <p:nvPr/>
        </p:nvGrpSpPr>
        <p:grpSpPr>
          <a:xfrm>
            <a:off x="35496" y="753003"/>
            <a:ext cx="8244408" cy="5067622"/>
            <a:chOff x="0" y="1752600"/>
            <a:chExt cx="8229600" cy="5029200"/>
          </a:xfrm>
        </p:grpSpPr>
        <p:sp>
          <p:nvSpPr>
            <p:cNvPr id="19" name="Rectangle 3"/>
            <p:cNvSpPr txBox="1">
              <a:spLocks noChangeArrowheads="1"/>
            </p:cNvSpPr>
            <p:nvPr/>
          </p:nvSpPr>
          <p:spPr>
            <a:xfrm>
              <a:off x="990600" y="1752600"/>
              <a:ext cx="6781800" cy="5029200"/>
            </a:xfrm>
            <a:prstGeom prst="rect">
              <a:avLst/>
            </a:prstGeom>
            <a:noFill/>
            <a:ln/>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914400" indent="-914400">
                <a:tabLst>
                  <a:tab pos="228600" algn="l"/>
                  <a:tab pos="685800" algn="l"/>
                  <a:tab pos="914400" algn="l"/>
                  <a:tab pos="1371600" algn="l"/>
                </a:tabLst>
              </a:pPr>
              <a:endParaRPr lang="en-US" altLang="cs-CZ" sz="2000" smtClean="0">
                <a:latin typeface="+mj-lt"/>
              </a:endParaRPr>
            </a:p>
            <a:p>
              <a:pPr marL="914400" indent="-914400">
                <a:tabLst>
                  <a:tab pos="228600" algn="l"/>
                  <a:tab pos="685800" algn="l"/>
                  <a:tab pos="914400" algn="l"/>
                  <a:tab pos="1371600" algn="l"/>
                </a:tabLst>
              </a:pPr>
              <a:endParaRPr lang="en-US" altLang="cs-CZ" sz="2000">
                <a:latin typeface="+mj-lt"/>
              </a:endParaRPr>
            </a:p>
          </p:txBody>
        </p:sp>
        <p:sp>
          <p:nvSpPr>
            <p:cNvPr id="20" name="Rectangle 4"/>
            <p:cNvSpPr>
              <a:spLocks noChangeArrowheads="1"/>
            </p:cNvSpPr>
            <p:nvPr/>
          </p:nvSpPr>
          <p:spPr bwMode="auto">
            <a:xfrm>
              <a:off x="1247573" y="3277242"/>
              <a:ext cx="1509452" cy="394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eaLnBrk="0" hangingPunct="0"/>
              <a:r>
                <a:rPr lang="en-US" altLang="cs-CZ" sz="2000" dirty="0">
                  <a:solidFill>
                    <a:schemeClr val="tx1"/>
                  </a:solidFill>
                  <a:latin typeface="+mj-lt"/>
                </a:rPr>
                <a:t>NPV(i</a:t>
              </a:r>
              <a:r>
                <a:rPr lang="en-US" altLang="cs-CZ" sz="2000" baseline="30000" dirty="0">
                  <a:solidFill>
                    <a:schemeClr val="tx1"/>
                  </a:solidFill>
                  <a:latin typeface="+mj-lt"/>
                </a:rPr>
                <a:t>f</a:t>
              </a:r>
              <a:r>
                <a:rPr lang="en-US" altLang="cs-CZ" sz="2000" dirty="0" smtClean="0">
                  <a:solidFill>
                    <a:schemeClr val="tx1"/>
                  </a:solidFill>
                  <a:latin typeface="+mj-lt"/>
                </a:rPr>
                <a:t>)</a:t>
              </a:r>
              <a:r>
                <a:rPr lang="cs-CZ" altLang="cs-CZ" sz="2000" dirty="0" smtClean="0">
                  <a:solidFill>
                    <a:schemeClr val="tx1"/>
                  </a:solidFill>
                  <a:latin typeface="+mj-lt"/>
                </a:rPr>
                <a:t> </a:t>
              </a:r>
              <a:r>
                <a:rPr lang="en-US" altLang="cs-CZ" sz="2000" dirty="0" smtClean="0">
                  <a:solidFill>
                    <a:schemeClr val="tx1"/>
                  </a:solidFill>
                  <a:latin typeface="+mj-lt"/>
                </a:rPr>
                <a:t>&lt; </a:t>
              </a:r>
              <a:r>
                <a:rPr lang="en-US" altLang="cs-CZ" sz="2000" dirty="0">
                  <a:solidFill>
                    <a:schemeClr val="tx1"/>
                  </a:solidFill>
                  <a:latin typeface="+mj-lt"/>
                </a:rPr>
                <a:t>0</a:t>
              </a:r>
            </a:p>
          </p:txBody>
        </p:sp>
        <p:sp>
          <p:nvSpPr>
            <p:cNvPr id="21" name="Rectangle 5"/>
            <p:cNvSpPr>
              <a:spLocks noChangeArrowheads="1"/>
            </p:cNvSpPr>
            <p:nvPr/>
          </p:nvSpPr>
          <p:spPr bwMode="auto">
            <a:xfrm>
              <a:off x="1247573" y="4279887"/>
              <a:ext cx="1504429" cy="394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eaLnBrk="0" hangingPunct="0"/>
              <a:r>
                <a:rPr lang="en-US" altLang="cs-CZ" sz="2000" dirty="0">
                  <a:solidFill>
                    <a:srgbClr val="FF0000"/>
                  </a:solidFill>
                  <a:latin typeface="+mj-lt"/>
                </a:rPr>
                <a:t>NPV(i</a:t>
              </a:r>
              <a:r>
                <a:rPr lang="en-US" altLang="cs-CZ" sz="2000" baseline="30000" dirty="0">
                  <a:solidFill>
                    <a:srgbClr val="FF0000"/>
                  </a:solidFill>
                  <a:latin typeface="+mj-lt"/>
                </a:rPr>
                <a:t>f</a:t>
              </a:r>
              <a:r>
                <a:rPr lang="en-US" altLang="cs-CZ" sz="2000" dirty="0" smtClean="0">
                  <a:solidFill>
                    <a:srgbClr val="FF0000"/>
                  </a:solidFill>
                  <a:latin typeface="+mj-lt"/>
                </a:rPr>
                <a:t>)</a:t>
              </a:r>
              <a:r>
                <a:rPr lang="cs-CZ" altLang="cs-CZ" sz="2000" dirty="0" smtClean="0">
                  <a:solidFill>
                    <a:srgbClr val="FF0000"/>
                  </a:solidFill>
                  <a:latin typeface="+mj-lt"/>
                </a:rPr>
                <a:t> </a:t>
              </a:r>
              <a:r>
                <a:rPr lang="en-US" altLang="cs-CZ" sz="2000" dirty="0" smtClean="0">
                  <a:solidFill>
                    <a:srgbClr val="FF0000"/>
                  </a:solidFill>
                  <a:latin typeface="+mj-lt"/>
                </a:rPr>
                <a:t>&gt; </a:t>
              </a:r>
              <a:r>
                <a:rPr lang="en-US" altLang="cs-CZ" sz="2000" dirty="0">
                  <a:solidFill>
                    <a:srgbClr val="FF0000"/>
                  </a:solidFill>
                  <a:latin typeface="+mj-lt"/>
                </a:rPr>
                <a:t>0</a:t>
              </a:r>
            </a:p>
          </p:txBody>
        </p:sp>
        <p:sp>
          <p:nvSpPr>
            <p:cNvPr id="22" name="Rectangle 6"/>
            <p:cNvSpPr>
              <a:spLocks noChangeArrowheads="1"/>
            </p:cNvSpPr>
            <p:nvPr/>
          </p:nvSpPr>
          <p:spPr bwMode="auto">
            <a:xfrm>
              <a:off x="2819400" y="2092325"/>
              <a:ext cx="2667000" cy="1005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endParaRPr lang="en-US" altLang="cs-CZ" sz="2000" dirty="0">
                <a:solidFill>
                  <a:srgbClr val="000E9E"/>
                </a:solidFill>
                <a:latin typeface="+mj-lt"/>
              </a:endParaRPr>
            </a:p>
            <a:p>
              <a:pPr algn="ctr" eaLnBrk="0" hangingPunct="0"/>
              <a:r>
                <a:rPr lang="en-US" altLang="cs-CZ" sz="2000" dirty="0">
                  <a:solidFill>
                    <a:srgbClr val="FF0000"/>
                  </a:solidFill>
                  <a:latin typeface="+mj-lt"/>
                </a:rPr>
                <a:t>NPV(i</a:t>
              </a:r>
              <a:r>
                <a:rPr lang="en-US" altLang="cs-CZ" sz="2000" baseline="30000" dirty="0">
                  <a:solidFill>
                    <a:srgbClr val="FF0000"/>
                  </a:solidFill>
                  <a:latin typeface="+mj-lt"/>
                </a:rPr>
                <a:t>d</a:t>
              </a:r>
              <a:r>
                <a:rPr lang="en-US" altLang="cs-CZ" sz="2000" dirty="0">
                  <a:solidFill>
                    <a:srgbClr val="FF0000"/>
                  </a:solidFill>
                  <a:latin typeface="+mj-lt"/>
                </a:rPr>
                <a:t>) &lt; 0</a:t>
              </a:r>
            </a:p>
            <a:p>
              <a:pPr eaLnBrk="0" hangingPunct="0"/>
              <a:endParaRPr lang="en-US" altLang="cs-CZ" sz="2000" dirty="0">
                <a:solidFill>
                  <a:srgbClr val="000E9E"/>
                </a:solidFill>
                <a:latin typeface="+mj-lt"/>
              </a:endParaRPr>
            </a:p>
          </p:txBody>
        </p:sp>
        <p:sp>
          <p:nvSpPr>
            <p:cNvPr id="23" name="Rectangle 7"/>
            <p:cNvSpPr>
              <a:spLocks noChangeArrowheads="1"/>
            </p:cNvSpPr>
            <p:nvPr/>
          </p:nvSpPr>
          <p:spPr bwMode="auto">
            <a:xfrm>
              <a:off x="5486400" y="2092325"/>
              <a:ext cx="2743200" cy="1005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eaLnBrk="0" hangingPunct="0"/>
              <a:endParaRPr lang="en-US" altLang="cs-CZ" sz="2000" dirty="0">
                <a:solidFill>
                  <a:srgbClr val="000E9E"/>
                </a:solidFill>
                <a:latin typeface="+mj-lt"/>
              </a:endParaRPr>
            </a:p>
            <a:p>
              <a:pPr algn="ctr" eaLnBrk="0" hangingPunct="0"/>
              <a:r>
                <a:rPr lang="en-US" altLang="cs-CZ" sz="2000" dirty="0">
                  <a:solidFill>
                    <a:schemeClr val="tx1"/>
                  </a:solidFill>
                  <a:latin typeface="+mj-lt"/>
                </a:rPr>
                <a:t>NPV(i</a:t>
              </a:r>
              <a:r>
                <a:rPr lang="en-US" altLang="cs-CZ" sz="2000" baseline="30000" dirty="0">
                  <a:solidFill>
                    <a:schemeClr val="tx1"/>
                  </a:solidFill>
                  <a:latin typeface="+mj-lt"/>
                </a:rPr>
                <a:t>d</a:t>
              </a:r>
              <a:r>
                <a:rPr lang="en-US" altLang="cs-CZ" sz="2000" dirty="0">
                  <a:solidFill>
                    <a:schemeClr val="tx1"/>
                  </a:solidFill>
                  <a:latin typeface="+mj-lt"/>
                </a:rPr>
                <a:t>) &gt; 0</a:t>
              </a:r>
            </a:p>
            <a:p>
              <a:pPr algn="l" eaLnBrk="0" hangingPunct="0"/>
              <a:endParaRPr lang="en-US" altLang="cs-CZ" sz="2000" dirty="0">
                <a:solidFill>
                  <a:srgbClr val="000E9E"/>
                </a:solidFill>
                <a:latin typeface="+mj-lt"/>
              </a:endParaRPr>
            </a:p>
          </p:txBody>
        </p:sp>
        <p:sp>
          <p:nvSpPr>
            <p:cNvPr id="24" name="Rectangle 8"/>
            <p:cNvSpPr>
              <a:spLocks noChangeArrowheads="1"/>
            </p:cNvSpPr>
            <p:nvPr/>
          </p:nvSpPr>
          <p:spPr bwMode="auto">
            <a:xfrm>
              <a:off x="2819400" y="2971800"/>
              <a:ext cx="2667000" cy="1005417"/>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endParaRPr lang="en-US" altLang="cs-CZ" sz="2000" dirty="0">
                <a:solidFill>
                  <a:srgbClr val="000E9E"/>
                </a:solidFill>
                <a:latin typeface="+mj-lt"/>
              </a:endParaRPr>
            </a:p>
            <a:p>
              <a:pPr algn="ctr" eaLnBrk="0" hangingPunct="0"/>
              <a:r>
                <a:rPr lang="en-US" altLang="cs-CZ" sz="2000" dirty="0">
                  <a:solidFill>
                    <a:schemeClr val="tx1"/>
                  </a:solidFill>
                  <a:latin typeface="+mj-lt"/>
                </a:rPr>
                <a:t>Reject</a:t>
              </a:r>
            </a:p>
            <a:p>
              <a:pPr eaLnBrk="0" hangingPunct="0"/>
              <a:endParaRPr lang="en-US" altLang="cs-CZ" sz="2000" dirty="0">
                <a:solidFill>
                  <a:schemeClr val="tx1"/>
                </a:solidFill>
                <a:latin typeface="+mj-lt"/>
              </a:endParaRPr>
            </a:p>
          </p:txBody>
        </p:sp>
        <p:sp>
          <p:nvSpPr>
            <p:cNvPr id="25" name="Rectangle 9"/>
            <p:cNvSpPr>
              <a:spLocks noChangeArrowheads="1"/>
            </p:cNvSpPr>
            <p:nvPr/>
          </p:nvSpPr>
          <p:spPr bwMode="auto">
            <a:xfrm>
              <a:off x="2819400" y="3977216"/>
              <a:ext cx="2667000" cy="1005417"/>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eaLnBrk="0" hangingPunct="0"/>
              <a:r>
                <a:rPr lang="en-US" altLang="cs-CZ" sz="2000" dirty="0">
                  <a:solidFill>
                    <a:srgbClr val="FF0000"/>
                  </a:solidFill>
                  <a:latin typeface="+mj-lt"/>
                </a:rPr>
                <a:t>Try to lock in</a:t>
              </a:r>
            </a:p>
            <a:p>
              <a:pPr algn="ctr" eaLnBrk="0" hangingPunct="0"/>
              <a:r>
                <a:rPr lang="en-US" altLang="cs-CZ" sz="2000" dirty="0">
                  <a:solidFill>
                    <a:srgbClr val="FF0000"/>
                  </a:solidFill>
                  <a:latin typeface="+mj-lt"/>
                </a:rPr>
                <a:t>the time 0 value </a:t>
              </a:r>
              <a:r>
                <a:rPr lang="cs-CZ" altLang="cs-CZ" sz="2000" dirty="0" smtClean="0">
                  <a:solidFill>
                    <a:srgbClr val="FF0000"/>
                  </a:solidFill>
                  <a:latin typeface="+mj-lt"/>
                </a:rPr>
                <a:t/>
              </a:r>
              <a:br>
                <a:rPr lang="cs-CZ" altLang="cs-CZ" sz="2000" dirty="0" smtClean="0">
                  <a:solidFill>
                    <a:srgbClr val="FF0000"/>
                  </a:solidFill>
                  <a:latin typeface="+mj-lt"/>
                </a:rPr>
              </a:br>
              <a:r>
                <a:rPr lang="en-US" altLang="cs-CZ" sz="2000" dirty="0" smtClean="0">
                  <a:solidFill>
                    <a:srgbClr val="FF0000"/>
                  </a:solidFill>
                  <a:latin typeface="+mj-lt"/>
                </a:rPr>
                <a:t>of </a:t>
              </a:r>
              <a:r>
                <a:rPr lang="en-US" altLang="cs-CZ" sz="2000" dirty="0">
                  <a:solidFill>
                    <a:srgbClr val="FF0000"/>
                  </a:solidFill>
                  <a:latin typeface="+mj-lt"/>
                </a:rPr>
                <a:t>the project</a:t>
              </a:r>
            </a:p>
          </p:txBody>
        </p:sp>
        <p:sp>
          <p:nvSpPr>
            <p:cNvPr id="26" name="Rectangle 10"/>
            <p:cNvSpPr>
              <a:spLocks noChangeArrowheads="1"/>
            </p:cNvSpPr>
            <p:nvPr/>
          </p:nvSpPr>
          <p:spPr bwMode="auto">
            <a:xfrm>
              <a:off x="5486400" y="3977216"/>
              <a:ext cx="2743200" cy="1005417"/>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eaLnBrk="0" hangingPunct="0"/>
              <a:endParaRPr lang="en-US" altLang="cs-CZ" sz="2000">
                <a:solidFill>
                  <a:srgbClr val="000E9E"/>
                </a:solidFill>
                <a:latin typeface="+mj-lt"/>
              </a:endParaRPr>
            </a:p>
            <a:p>
              <a:pPr eaLnBrk="0" hangingPunct="0"/>
              <a:endParaRPr lang="en-US" altLang="cs-CZ" sz="2000">
                <a:solidFill>
                  <a:srgbClr val="000E9E"/>
                </a:solidFill>
                <a:latin typeface="+mj-lt"/>
              </a:endParaRPr>
            </a:p>
            <a:p>
              <a:pPr eaLnBrk="0" hangingPunct="0"/>
              <a:endParaRPr lang="en-US" altLang="cs-CZ" sz="2000">
                <a:solidFill>
                  <a:srgbClr val="000E9E"/>
                </a:solidFill>
                <a:latin typeface="+mj-lt"/>
              </a:endParaRPr>
            </a:p>
          </p:txBody>
        </p:sp>
        <p:sp>
          <p:nvSpPr>
            <p:cNvPr id="27" name="Rectangle 11"/>
            <p:cNvSpPr>
              <a:spLocks noChangeArrowheads="1"/>
            </p:cNvSpPr>
            <p:nvPr/>
          </p:nvSpPr>
          <p:spPr bwMode="auto">
            <a:xfrm>
              <a:off x="5486400" y="2971800"/>
              <a:ext cx="2743200" cy="1005417"/>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eaLnBrk="0" hangingPunct="0"/>
              <a:r>
                <a:rPr lang="en-US" altLang="cs-CZ" sz="2000" dirty="0">
                  <a:solidFill>
                    <a:schemeClr val="tx1"/>
                  </a:solidFill>
                  <a:latin typeface="+mj-lt"/>
                </a:rPr>
                <a:t>Look for </a:t>
              </a:r>
              <a:r>
                <a:rPr lang="en-US" altLang="cs-CZ" sz="2000" dirty="0" smtClean="0">
                  <a:solidFill>
                    <a:schemeClr val="tx1"/>
                  </a:solidFill>
                  <a:latin typeface="+mj-lt"/>
                </a:rPr>
                <a:t>better</a:t>
              </a:r>
              <a:r>
                <a:rPr lang="cs-CZ" altLang="cs-CZ" sz="2000" dirty="0" smtClean="0">
                  <a:solidFill>
                    <a:schemeClr val="tx1"/>
                  </a:solidFill>
                  <a:latin typeface="+mj-lt"/>
                </a:rPr>
                <a:t> </a:t>
              </a:r>
              <a:br>
                <a:rPr lang="cs-CZ" altLang="cs-CZ" sz="2000" dirty="0" smtClean="0">
                  <a:solidFill>
                    <a:schemeClr val="tx1"/>
                  </a:solidFill>
                  <a:latin typeface="+mj-lt"/>
                </a:rPr>
              </a:br>
              <a:r>
                <a:rPr lang="en-US" altLang="cs-CZ" sz="2000" dirty="0" smtClean="0">
                  <a:solidFill>
                    <a:schemeClr val="tx1"/>
                  </a:solidFill>
                  <a:latin typeface="+mj-lt"/>
                </a:rPr>
                <a:t>projects  </a:t>
              </a:r>
              <a:r>
                <a:rPr lang="en-US" altLang="cs-CZ" sz="2000" dirty="0">
                  <a:solidFill>
                    <a:schemeClr val="tx1"/>
                  </a:solidFill>
                  <a:latin typeface="+mj-lt"/>
                </a:rPr>
                <a:t>in the </a:t>
              </a:r>
            </a:p>
            <a:p>
              <a:pPr algn="ctr" eaLnBrk="0" hangingPunct="0"/>
              <a:r>
                <a:rPr lang="en-US" altLang="cs-CZ" sz="2000" dirty="0">
                  <a:solidFill>
                    <a:schemeClr val="tx1"/>
                  </a:solidFill>
                  <a:latin typeface="+mj-lt"/>
                </a:rPr>
                <a:t>foreign currency</a:t>
              </a:r>
            </a:p>
          </p:txBody>
        </p:sp>
        <p:sp>
          <p:nvSpPr>
            <p:cNvPr id="28" name="Rectangle 12"/>
            <p:cNvSpPr>
              <a:spLocks noChangeArrowheads="1"/>
            </p:cNvSpPr>
            <p:nvPr/>
          </p:nvSpPr>
          <p:spPr bwMode="auto">
            <a:xfrm>
              <a:off x="2819400" y="1905000"/>
              <a:ext cx="5410200" cy="394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eaLnBrk="0" hangingPunct="0"/>
              <a:r>
                <a:rPr lang="en-US" altLang="cs-CZ" sz="2000" dirty="0" smtClean="0">
                  <a:solidFill>
                    <a:srgbClr val="0033CC"/>
                  </a:solidFill>
                  <a:latin typeface="+mj-lt"/>
                </a:rPr>
                <a:t>Parent’s </a:t>
              </a:r>
              <a:r>
                <a:rPr lang="en-US" altLang="cs-CZ" sz="2000" dirty="0">
                  <a:solidFill>
                    <a:srgbClr val="0033CC"/>
                  </a:solidFill>
                  <a:latin typeface="+mj-lt"/>
                </a:rPr>
                <a:t>perspective</a:t>
              </a:r>
            </a:p>
          </p:txBody>
        </p:sp>
        <p:sp>
          <p:nvSpPr>
            <p:cNvPr id="29" name="Rectangle 13"/>
            <p:cNvSpPr>
              <a:spLocks noChangeArrowheads="1"/>
            </p:cNvSpPr>
            <p:nvPr/>
          </p:nvSpPr>
          <p:spPr bwMode="auto">
            <a:xfrm>
              <a:off x="0" y="3773982"/>
              <a:ext cx="2362200" cy="394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eaLnBrk="0" hangingPunct="0"/>
              <a:r>
                <a:rPr lang="en-US" altLang="cs-CZ" sz="2000" dirty="0" smtClean="0">
                  <a:solidFill>
                    <a:srgbClr val="0033CC"/>
                  </a:solidFill>
                  <a:latin typeface="+mj-lt"/>
                </a:rPr>
                <a:t>Project’s </a:t>
              </a:r>
              <a:r>
                <a:rPr lang="en-US" altLang="cs-CZ" sz="2000" dirty="0">
                  <a:solidFill>
                    <a:srgbClr val="0033CC"/>
                  </a:solidFill>
                  <a:latin typeface="+mj-lt"/>
                </a:rPr>
                <a:t>perspective</a:t>
              </a:r>
            </a:p>
          </p:txBody>
        </p:sp>
      </p:grpSp>
      <p:sp>
        <p:nvSpPr>
          <p:cNvPr id="30" name="Nadpis 5"/>
          <p:cNvSpPr txBox="1">
            <a:spLocks/>
          </p:cNvSpPr>
          <p:nvPr/>
        </p:nvSpPr>
        <p:spPr>
          <a:xfrm>
            <a:off x="179512" y="195486"/>
            <a:ext cx="7704856" cy="507703"/>
          </a:xfrm>
          <a:prstGeom prst="rect">
            <a:avLst/>
          </a:prstGeom>
          <a:noFill/>
          <a:ln>
            <a:noFill/>
          </a:ln>
        </p:spPr>
        <p:txBody>
          <a:bodyPr anchor="t">
            <a:noAutofit/>
          </a:bodyPr>
          <a:lstStyle>
            <a:lvl1pPr algn="l" defTabSz="914400" rtl="0" eaLnBrk="1" latinLnBrk="0" hangingPunct="1">
              <a:spcBef>
                <a:spcPct val="0"/>
              </a:spcBef>
              <a:buNone/>
              <a:defRPr sz="2400" kern="1200">
                <a:solidFill>
                  <a:schemeClr val="tx1"/>
                </a:solidFill>
                <a:latin typeface="+mj-lt"/>
                <a:ea typeface="+mj-ea"/>
                <a:cs typeface="+mj-cs"/>
              </a:defRPr>
            </a:lvl1pPr>
          </a:lstStyle>
          <a:p>
            <a:r>
              <a:rPr lang="en-US" b="1" dirty="0" smtClean="0">
                <a:solidFill>
                  <a:srgbClr val="307871"/>
                </a:solidFill>
              </a:rPr>
              <a:t>Valuation when the </a:t>
            </a:r>
            <a:r>
              <a:rPr lang="cs-CZ" b="1" dirty="0" smtClean="0">
                <a:solidFill>
                  <a:srgbClr val="307871"/>
                </a:solidFill>
              </a:rPr>
              <a:t>I</a:t>
            </a:r>
            <a:r>
              <a:rPr lang="en-US" b="1" dirty="0" err="1" smtClean="0">
                <a:solidFill>
                  <a:srgbClr val="307871"/>
                </a:solidFill>
              </a:rPr>
              <a:t>ntl</a:t>
            </a:r>
            <a:r>
              <a:rPr lang="en-US" b="1" dirty="0" smtClean="0">
                <a:solidFill>
                  <a:srgbClr val="307871"/>
                </a:solidFill>
              </a:rPr>
              <a:t>. </a:t>
            </a:r>
            <a:r>
              <a:rPr lang="cs-CZ" b="1" dirty="0" smtClean="0">
                <a:solidFill>
                  <a:srgbClr val="307871"/>
                </a:solidFill>
              </a:rPr>
              <a:t>P</a:t>
            </a:r>
            <a:r>
              <a:rPr lang="en-US" b="1" dirty="0" smtClean="0">
                <a:solidFill>
                  <a:srgbClr val="307871"/>
                </a:solidFill>
              </a:rPr>
              <a:t>arity </a:t>
            </a:r>
            <a:r>
              <a:rPr lang="cs-CZ" b="1" dirty="0" smtClean="0">
                <a:solidFill>
                  <a:srgbClr val="307871"/>
                </a:solidFill>
              </a:rPr>
              <a:t>C</a:t>
            </a:r>
            <a:r>
              <a:rPr lang="en-US" b="1" dirty="0" err="1" smtClean="0">
                <a:solidFill>
                  <a:srgbClr val="307871"/>
                </a:solidFill>
              </a:rPr>
              <a:t>onditions</a:t>
            </a:r>
            <a:r>
              <a:rPr lang="en-US" b="1" dirty="0" smtClean="0">
                <a:solidFill>
                  <a:srgbClr val="307871"/>
                </a:solidFill>
              </a:rPr>
              <a:t> do not </a:t>
            </a:r>
            <a:r>
              <a:rPr lang="cs-CZ" b="1" dirty="0" smtClean="0">
                <a:solidFill>
                  <a:srgbClr val="307871"/>
                </a:solidFill>
              </a:rPr>
              <a:t>H</a:t>
            </a:r>
            <a:r>
              <a:rPr lang="en-US" b="1" dirty="0" smtClean="0">
                <a:solidFill>
                  <a:srgbClr val="307871"/>
                </a:solidFill>
              </a:rPr>
              <a:t>old</a:t>
            </a:r>
            <a:endParaRPr lang="en-US" b="1" dirty="0">
              <a:solidFill>
                <a:srgbClr val="307871"/>
              </a:solidFill>
            </a:endParaRPr>
          </a:p>
        </p:txBody>
      </p:sp>
    </p:spTree>
    <p:extLst>
      <p:ext uri="{BB962C8B-B14F-4D97-AF65-F5344CB8AC3E}">
        <p14:creationId xmlns:p14="http://schemas.microsoft.com/office/powerpoint/2010/main" val="5809506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5" y="1059582"/>
            <a:ext cx="7920881" cy="1440160"/>
          </a:xfrm>
          <a:prstGeom prst="rect">
            <a:avLst/>
          </a:prstGeom>
        </p:spPr>
        <p:txBody>
          <a:bodyPr>
            <a:noAutofit/>
          </a:bodyPr>
          <a:lstStyle/>
          <a:p>
            <a:r>
              <a:rPr lang="en-US" sz="2000" dirty="0">
                <a:solidFill>
                  <a:srgbClr val="307871"/>
                </a:solidFill>
              </a:rPr>
              <a:t>In the asset </a:t>
            </a:r>
            <a:r>
              <a:rPr lang="en-US" sz="2000" dirty="0" smtClean="0">
                <a:solidFill>
                  <a:srgbClr val="307871"/>
                </a:solidFill>
              </a:rPr>
              <a:t>markets</a:t>
            </a:r>
            <a:endParaRPr lang="cs-CZ" sz="2000" dirty="0" smtClean="0">
              <a:solidFill>
                <a:srgbClr val="307871"/>
              </a:solidFill>
            </a:endParaRPr>
          </a:p>
          <a:p>
            <a:pPr lvl="1"/>
            <a:r>
              <a:rPr lang="en-US" sz="1800" dirty="0" smtClean="0">
                <a:solidFill>
                  <a:srgbClr val="307871"/>
                </a:solidFill>
              </a:rPr>
              <a:t>Sell </a:t>
            </a:r>
            <a:r>
              <a:rPr lang="en-US" sz="1800" dirty="0">
                <a:solidFill>
                  <a:srgbClr val="307871"/>
                </a:solidFill>
              </a:rPr>
              <a:t>the project to a local </a:t>
            </a:r>
            <a:r>
              <a:rPr lang="en-US" sz="1800" dirty="0" smtClean="0">
                <a:solidFill>
                  <a:srgbClr val="307871"/>
                </a:solidFill>
              </a:rPr>
              <a:t>investor</a:t>
            </a:r>
            <a:endParaRPr lang="cs-CZ" sz="1800" dirty="0" smtClean="0">
              <a:solidFill>
                <a:srgbClr val="307871"/>
              </a:solidFill>
            </a:endParaRPr>
          </a:p>
          <a:p>
            <a:pPr lvl="1"/>
            <a:r>
              <a:rPr lang="en-US" sz="1800" dirty="0" smtClean="0">
                <a:solidFill>
                  <a:srgbClr val="307871"/>
                </a:solidFill>
              </a:rPr>
              <a:t>Bring </a:t>
            </a:r>
            <a:r>
              <a:rPr lang="en-US" sz="1800" dirty="0">
                <a:solidFill>
                  <a:srgbClr val="307871"/>
                </a:solidFill>
              </a:rPr>
              <a:t>in a joint venture partner from the local market</a:t>
            </a:r>
          </a:p>
          <a:p>
            <a:endParaRPr lang="en-US" sz="2000" dirty="0">
              <a:solidFill>
                <a:srgbClr val="307871"/>
              </a:solidFill>
            </a:endParaRPr>
          </a:p>
          <a:p>
            <a:r>
              <a:rPr lang="en-US" sz="2000" dirty="0">
                <a:solidFill>
                  <a:srgbClr val="307871"/>
                </a:solidFill>
              </a:rPr>
              <a:t>In the financial </a:t>
            </a:r>
            <a:r>
              <a:rPr lang="en-US" sz="2000" dirty="0" smtClean="0">
                <a:solidFill>
                  <a:srgbClr val="307871"/>
                </a:solidFill>
              </a:rPr>
              <a:t>markets</a:t>
            </a:r>
            <a:endParaRPr lang="cs-CZ" sz="2000" dirty="0" smtClean="0">
              <a:solidFill>
                <a:srgbClr val="307871"/>
              </a:solidFill>
            </a:endParaRPr>
          </a:p>
          <a:p>
            <a:pPr lvl="1"/>
            <a:r>
              <a:rPr lang="en-US" sz="1800" dirty="0" smtClean="0">
                <a:solidFill>
                  <a:srgbClr val="307871"/>
                </a:solidFill>
              </a:rPr>
              <a:t>Hedge </a:t>
            </a:r>
            <a:r>
              <a:rPr lang="en-US" sz="1800" dirty="0">
                <a:solidFill>
                  <a:srgbClr val="307871"/>
                </a:solidFill>
              </a:rPr>
              <a:t>the cash flows from the project against currency </a:t>
            </a:r>
            <a:r>
              <a:rPr lang="en-US" sz="1800" dirty="0" smtClean="0">
                <a:solidFill>
                  <a:srgbClr val="307871"/>
                </a:solidFill>
              </a:rPr>
              <a:t>risk</a:t>
            </a:r>
            <a:endParaRPr lang="cs-CZ" sz="1800" dirty="0" smtClean="0">
              <a:solidFill>
                <a:srgbClr val="307871"/>
              </a:solidFill>
            </a:endParaRPr>
          </a:p>
          <a:p>
            <a:pPr lvl="1"/>
            <a:r>
              <a:rPr lang="en-US" sz="1800" dirty="0" smtClean="0">
                <a:solidFill>
                  <a:srgbClr val="307871"/>
                </a:solidFill>
              </a:rPr>
              <a:t>Finance </a:t>
            </a:r>
            <a:r>
              <a:rPr lang="en-US" sz="1800" dirty="0">
                <a:solidFill>
                  <a:srgbClr val="307871"/>
                </a:solidFill>
              </a:rPr>
              <a:t>the project with local currency debt or equity</a:t>
            </a:r>
          </a:p>
        </p:txBody>
      </p:sp>
      <p:sp>
        <p:nvSpPr>
          <p:cNvPr id="6" name="Nadpis 5"/>
          <p:cNvSpPr>
            <a:spLocks noGrp="1"/>
          </p:cNvSpPr>
          <p:nvPr>
            <p:ph type="title"/>
          </p:nvPr>
        </p:nvSpPr>
        <p:spPr>
          <a:xfrm>
            <a:off x="179512" y="195486"/>
            <a:ext cx="7992888" cy="507703"/>
          </a:xfrm>
        </p:spPr>
        <p:txBody>
          <a:bodyPr/>
          <a:lstStyle/>
          <a:p>
            <a:r>
              <a:rPr lang="en-US" b="1" dirty="0" smtClean="0">
                <a:solidFill>
                  <a:srgbClr val="307871"/>
                </a:solidFill>
              </a:rPr>
              <a:t>Alternatives for </a:t>
            </a:r>
            <a:r>
              <a:rPr lang="cs-CZ" b="1" dirty="0" smtClean="0">
                <a:solidFill>
                  <a:srgbClr val="307871"/>
                </a:solidFill>
              </a:rPr>
              <a:t>C</a:t>
            </a:r>
            <a:r>
              <a:rPr lang="en-US" b="1" dirty="0" err="1" smtClean="0">
                <a:solidFill>
                  <a:srgbClr val="307871"/>
                </a:solidFill>
              </a:rPr>
              <a:t>apturing</a:t>
            </a:r>
            <a:r>
              <a:rPr lang="en-US" b="1" dirty="0" smtClean="0">
                <a:solidFill>
                  <a:srgbClr val="307871"/>
                </a:solidFill>
              </a:rPr>
              <a:t> the time t=0 </a:t>
            </a:r>
            <a:r>
              <a:rPr lang="cs-CZ" b="1" dirty="0" smtClean="0">
                <a:solidFill>
                  <a:srgbClr val="307871"/>
                </a:solidFill>
              </a:rPr>
              <a:t>V</a:t>
            </a:r>
            <a:r>
              <a:rPr lang="en-US" b="1" dirty="0" err="1" smtClean="0">
                <a:solidFill>
                  <a:srgbClr val="307871"/>
                </a:solidFill>
              </a:rPr>
              <a:t>alue</a:t>
            </a:r>
            <a:r>
              <a:rPr lang="en-US" b="1" dirty="0" smtClean="0">
                <a:solidFill>
                  <a:srgbClr val="307871"/>
                </a:solidFill>
              </a:rPr>
              <a:t> of a </a:t>
            </a:r>
            <a:r>
              <a:rPr lang="cs-CZ" b="1" dirty="0" smtClean="0">
                <a:solidFill>
                  <a:srgbClr val="307871"/>
                </a:solidFill>
              </a:rPr>
              <a:t>P</a:t>
            </a:r>
            <a:r>
              <a:rPr lang="en-US" b="1" dirty="0" err="1" smtClean="0">
                <a:solidFill>
                  <a:srgbClr val="307871"/>
                </a:solidFill>
              </a:rPr>
              <a:t>roject</a:t>
            </a:r>
            <a:r>
              <a:rPr lang="en-US" b="1" dirty="0" smtClean="0">
                <a:solidFill>
                  <a:srgbClr val="307871"/>
                </a:solidFill>
              </a:rPr>
              <a:t> </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Long-Term International Asset and Liability Management</a:t>
            </a:r>
            <a:endParaRPr lang="en-US" altLang="cs-CZ" sz="800" dirty="0" smtClean="0">
              <a:solidFill>
                <a:srgbClr val="307871"/>
              </a:solidFill>
              <a:latin typeface="Times New Roman" panose="02020603050405020304" pitchFamily="18" charset="0"/>
              <a:cs typeface="Times New Roman" panose="02020603050405020304" pitchFamily="18" charset="0"/>
            </a:endParaRP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41262623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6840760" cy="507703"/>
          </a:xfrm>
        </p:spPr>
        <p:txBody>
          <a:bodyPr/>
          <a:lstStyle/>
          <a:p>
            <a:r>
              <a:rPr lang="en-US" b="1" dirty="0" smtClean="0">
                <a:solidFill>
                  <a:srgbClr val="307871"/>
                </a:solidFill>
              </a:rPr>
              <a:t>Structuring the </a:t>
            </a:r>
            <a:r>
              <a:rPr lang="cs-CZ" b="1" dirty="0" smtClean="0">
                <a:solidFill>
                  <a:srgbClr val="307871"/>
                </a:solidFill>
              </a:rPr>
              <a:t>D</a:t>
            </a:r>
            <a:r>
              <a:rPr lang="en-US" b="1" dirty="0" err="1" smtClean="0">
                <a:solidFill>
                  <a:srgbClr val="307871"/>
                </a:solidFill>
              </a:rPr>
              <a:t>eal</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Long-Term International Asset and Liability Management</a:t>
            </a:r>
            <a:endParaRPr lang="en-US" altLang="cs-CZ" sz="800" dirty="0" smtClean="0">
              <a:solidFill>
                <a:srgbClr val="307871"/>
              </a:solidFill>
              <a:latin typeface="Times New Roman" panose="02020603050405020304" pitchFamily="18" charset="0"/>
              <a:cs typeface="Times New Roman" panose="02020603050405020304" pitchFamily="18" charset="0"/>
            </a:endParaRP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grpSp>
        <p:nvGrpSpPr>
          <p:cNvPr id="5" name="Skupina 4"/>
          <p:cNvGrpSpPr/>
          <p:nvPr/>
        </p:nvGrpSpPr>
        <p:grpSpPr>
          <a:xfrm>
            <a:off x="35496" y="753003"/>
            <a:ext cx="8244408" cy="5067622"/>
            <a:chOff x="0" y="1752600"/>
            <a:chExt cx="8229600" cy="5029200"/>
          </a:xfrm>
        </p:grpSpPr>
        <p:sp>
          <p:nvSpPr>
            <p:cNvPr id="19" name="Rectangle 3"/>
            <p:cNvSpPr txBox="1">
              <a:spLocks noChangeArrowheads="1"/>
            </p:cNvSpPr>
            <p:nvPr/>
          </p:nvSpPr>
          <p:spPr>
            <a:xfrm>
              <a:off x="990600" y="1752600"/>
              <a:ext cx="6781800" cy="5029200"/>
            </a:xfrm>
            <a:prstGeom prst="rect">
              <a:avLst/>
            </a:prstGeom>
            <a:noFill/>
            <a:ln/>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914400" indent="-914400">
                <a:tabLst>
                  <a:tab pos="228600" algn="l"/>
                  <a:tab pos="685800" algn="l"/>
                  <a:tab pos="914400" algn="l"/>
                  <a:tab pos="1371600" algn="l"/>
                </a:tabLst>
              </a:pPr>
              <a:endParaRPr lang="en-US" altLang="cs-CZ" sz="2000" smtClean="0">
                <a:latin typeface="+mj-lt"/>
              </a:endParaRPr>
            </a:p>
            <a:p>
              <a:pPr marL="914400" indent="-914400">
                <a:tabLst>
                  <a:tab pos="228600" algn="l"/>
                  <a:tab pos="685800" algn="l"/>
                  <a:tab pos="914400" algn="l"/>
                  <a:tab pos="1371600" algn="l"/>
                </a:tabLst>
              </a:pPr>
              <a:endParaRPr lang="en-US" altLang="cs-CZ" sz="2000">
                <a:latin typeface="+mj-lt"/>
              </a:endParaRPr>
            </a:p>
          </p:txBody>
        </p:sp>
        <p:sp>
          <p:nvSpPr>
            <p:cNvPr id="20" name="Rectangle 4"/>
            <p:cNvSpPr>
              <a:spLocks noChangeArrowheads="1"/>
            </p:cNvSpPr>
            <p:nvPr/>
          </p:nvSpPr>
          <p:spPr bwMode="auto">
            <a:xfrm>
              <a:off x="1247573" y="3277242"/>
              <a:ext cx="1509452" cy="394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eaLnBrk="0" hangingPunct="0"/>
              <a:r>
                <a:rPr lang="en-US" altLang="cs-CZ" sz="2000" dirty="0">
                  <a:solidFill>
                    <a:schemeClr val="tx1"/>
                  </a:solidFill>
                  <a:latin typeface="+mj-lt"/>
                </a:rPr>
                <a:t>NPV(i</a:t>
              </a:r>
              <a:r>
                <a:rPr lang="en-US" altLang="cs-CZ" sz="2000" baseline="30000" dirty="0">
                  <a:solidFill>
                    <a:schemeClr val="tx1"/>
                  </a:solidFill>
                  <a:latin typeface="+mj-lt"/>
                </a:rPr>
                <a:t>f</a:t>
              </a:r>
              <a:r>
                <a:rPr lang="en-US" altLang="cs-CZ" sz="2000" dirty="0" smtClean="0">
                  <a:solidFill>
                    <a:schemeClr val="tx1"/>
                  </a:solidFill>
                  <a:latin typeface="+mj-lt"/>
                </a:rPr>
                <a:t>)</a:t>
              </a:r>
              <a:r>
                <a:rPr lang="cs-CZ" altLang="cs-CZ" sz="2000" dirty="0" smtClean="0">
                  <a:solidFill>
                    <a:schemeClr val="tx1"/>
                  </a:solidFill>
                  <a:latin typeface="+mj-lt"/>
                </a:rPr>
                <a:t> </a:t>
              </a:r>
              <a:r>
                <a:rPr lang="en-US" altLang="cs-CZ" sz="2000" dirty="0" smtClean="0">
                  <a:solidFill>
                    <a:schemeClr val="tx1"/>
                  </a:solidFill>
                  <a:latin typeface="+mj-lt"/>
                </a:rPr>
                <a:t>&lt; </a:t>
              </a:r>
              <a:r>
                <a:rPr lang="en-US" altLang="cs-CZ" sz="2000" dirty="0">
                  <a:solidFill>
                    <a:schemeClr val="tx1"/>
                  </a:solidFill>
                  <a:latin typeface="+mj-lt"/>
                </a:rPr>
                <a:t>0</a:t>
              </a:r>
            </a:p>
          </p:txBody>
        </p:sp>
        <p:sp>
          <p:nvSpPr>
            <p:cNvPr id="21" name="Rectangle 5"/>
            <p:cNvSpPr>
              <a:spLocks noChangeArrowheads="1"/>
            </p:cNvSpPr>
            <p:nvPr/>
          </p:nvSpPr>
          <p:spPr bwMode="auto">
            <a:xfrm>
              <a:off x="1247573" y="4279887"/>
              <a:ext cx="1504429" cy="394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eaLnBrk="0" hangingPunct="0"/>
              <a:r>
                <a:rPr lang="en-US" altLang="cs-CZ" sz="2000" dirty="0">
                  <a:solidFill>
                    <a:srgbClr val="FF0000"/>
                  </a:solidFill>
                  <a:latin typeface="+mj-lt"/>
                </a:rPr>
                <a:t>NPV(i</a:t>
              </a:r>
              <a:r>
                <a:rPr lang="en-US" altLang="cs-CZ" sz="2000" baseline="30000" dirty="0">
                  <a:solidFill>
                    <a:srgbClr val="FF0000"/>
                  </a:solidFill>
                  <a:latin typeface="+mj-lt"/>
                </a:rPr>
                <a:t>f</a:t>
              </a:r>
              <a:r>
                <a:rPr lang="en-US" altLang="cs-CZ" sz="2000" dirty="0" smtClean="0">
                  <a:solidFill>
                    <a:srgbClr val="FF0000"/>
                  </a:solidFill>
                  <a:latin typeface="+mj-lt"/>
                </a:rPr>
                <a:t>)</a:t>
              </a:r>
              <a:r>
                <a:rPr lang="cs-CZ" altLang="cs-CZ" sz="2000" dirty="0" smtClean="0">
                  <a:solidFill>
                    <a:srgbClr val="FF0000"/>
                  </a:solidFill>
                  <a:latin typeface="+mj-lt"/>
                </a:rPr>
                <a:t> </a:t>
              </a:r>
              <a:r>
                <a:rPr lang="en-US" altLang="cs-CZ" sz="2000" dirty="0" smtClean="0">
                  <a:solidFill>
                    <a:srgbClr val="FF0000"/>
                  </a:solidFill>
                  <a:latin typeface="+mj-lt"/>
                </a:rPr>
                <a:t>&gt; </a:t>
              </a:r>
              <a:r>
                <a:rPr lang="en-US" altLang="cs-CZ" sz="2000" dirty="0">
                  <a:solidFill>
                    <a:srgbClr val="FF0000"/>
                  </a:solidFill>
                  <a:latin typeface="+mj-lt"/>
                </a:rPr>
                <a:t>0</a:t>
              </a:r>
            </a:p>
          </p:txBody>
        </p:sp>
        <p:sp>
          <p:nvSpPr>
            <p:cNvPr id="22" name="Rectangle 6"/>
            <p:cNvSpPr>
              <a:spLocks noChangeArrowheads="1"/>
            </p:cNvSpPr>
            <p:nvPr/>
          </p:nvSpPr>
          <p:spPr bwMode="auto">
            <a:xfrm>
              <a:off x="2819400" y="2092325"/>
              <a:ext cx="2667000" cy="1005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endParaRPr lang="en-US" altLang="cs-CZ" sz="2000" dirty="0">
                <a:solidFill>
                  <a:srgbClr val="000E9E"/>
                </a:solidFill>
                <a:latin typeface="+mj-lt"/>
              </a:endParaRPr>
            </a:p>
            <a:p>
              <a:pPr algn="ctr" eaLnBrk="0" hangingPunct="0"/>
              <a:r>
                <a:rPr lang="en-US" altLang="cs-CZ" sz="2000" dirty="0">
                  <a:latin typeface="+mj-lt"/>
                </a:rPr>
                <a:t>NPV(i</a:t>
              </a:r>
              <a:r>
                <a:rPr lang="en-US" altLang="cs-CZ" sz="2000" baseline="30000" dirty="0">
                  <a:latin typeface="+mj-lt"/>
                </a:rPr>
                <a:t>d</a:t>
              </a:r>
              <a:r>
                <a:rPr lang="en-US" altLang="cs-CZ" sz="2000" dirty="0">
                  <a:latin typeface="+mj-lt"/>
                </a:rPr>
                <a:t>) &lt; 0</a:t>
              </a:r>
            </a:p>
            <a:p>
              <a:pPr eaLnBrk="0" hangingPunct="0"/>
              <a:endParaRPr lang="en-US" altLang="cs-CZ" sz="2000" dirty="0">
                <a:solidFill>
                  <a:srgbClr val="000E9E"/>
                </a:solidFill>
                <a:latin typeface="+mj-lt"/>
              </a:endParaRPr>
            </a:p>
          </p:txBody>
        </p:sp>
        <p:sp>
          <p:nvSpPr>
            <p:cNvPr id="23" name="Rectangle 7"/>
            <p:cNvSpPr>
              <a:spLocks noChangeArrowheads="1"/>
            </p:cNvSpPr>
            <p:nvPr/>
          </p:nvSpPr>
          <p:spPr bwMode="auto">
            <a:xfrm>
              <a:off x="5486400" y="2092325"/>
              <a:ext cx="2743200" cy="1005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eaLnBrk="0" hangingPunct="0"/>
              <a:endParaRPr lang="en-US" altLang="cs-CZ" sz="2000" dirty="0">
                <a:solidFill>
                  <a:srgbClr val="000E9E"/>
                </a:solidFill>
                <a:latin typeface="+mj-lt"/>
              </a:endParaRPr>
            </a:p>
            <a:p>
              <a:pPr algn="ctr" eaLnBrk="0" hangingPunct="0"/>
              <a:r>
                <a:rPr lang="en-US" altLang="cs-CZ" sz="2000" dirty="0">
                  <a:solidFill>
                    <a:srgbClr val="FF0000"/>
                  </a:solidFill>
                  <a:latin typeface="+mj-lt"/>
                </a:rPr>
                <a:t>NPV(i</a:t>
              </a:r>
              <a:r>
                <a:rPr lang="en-US" altLang="cs-CZ" sz="2000" baseline="30000" dirty="0">
                  <a:solidFill>
                    <a:srgbClr val="FF0000"/>
                  </a:solidFill>
                  <a:latin typeface="+mj-lt"/>
                </a:rPr>
                <a:t>d</a:t>
              </a:r>
              <a:r>
                <a:rPr lang="en-US" altLang="cs-CZ" sz="2000" dirty="0">
                  <a:solidFill>
                    <a:srgbClr val="FF0000"/>
                  </a:solidFill>
                  <a:latin typeface="+mj-lt"/>
                </a:rPr>
                <a:t>) &gt; 0</a:t>
              </a:r>
            </a:p>
            <a:p>
              <a:pPr algn="l" eaLnBrk="0" hangingPunct="0"/>
              <a:endParaRPr lang="en-US" altLang="cs-CZ" sz="2000" dirty="0">
                <a:solidFill>
                  <a:srgbClr val="000E9E"/>
                </a:solidFill>
                <a:latin typeface="+mj-lt"/>
              </a:endParaRPr>
            </a:p>
          </p:txBody>
        </p:sp>
        <p:sp>
          <p:nvSpPr>
            <p:cNvPr id="24" name="Rectangle 8"/>
            <p:cNvSpPr>
              <a:spLocks noChangeArrowheads="1"/>
            </p:cNvSpPr>
            <p:nvPr/>
          </p:nvSpPr>
          <p:spPr bwMode="auto">
            <a:xfrm>
              <a:off x="2819400" y="2971800"/>
              <a:ext cx="2667000" cy="1005417"/>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endParaRPr lang="en-US" altLang="cs-CZ" sz="2000" dirty="0">
                <a:solidFill>
                  <a:srgbClr val="000E9E"/>
                </a:solidFill>
                <a:latin typeface="+mj-lt"/>
              </a:endParaRPr>
            </a:p>
            <a:p>
              <a:pPr algn="ctr" eaLnBrk="0" hangingPunct="0"/>
              <a:r>
                <a:rPr lang="en-US" altLang="cs-CZ" sz="2000" dirty="0">
                  <a:solidFill>
                    <a:schemeClr val="tx1"/>
                  </a:solidFill>
                  <a:latin typeface="+mj-lt"/>
                </a:rPr>
                <a:t>Reject</a:t>
              </a:r>
            </a:p>
            <a:p>
              <a:pPr eaLnBrk="0" hangingPunct="0"/>
              <a:endParaRPr lang="en-US" altLang="cs-CZ" sz="2000" dirty="0">
                <a:solidFill>
                  <a:schemeClr val="tx1"/>
                </a:solidFill>
                <a:latin typeface="+mj-lt"/>
              </a:endParaRPr>
            </a:p>
          </p:txBody>
        </p:sp>
        <p:sp>
          <p:nvSpPr>
            <p:cNvPr id="25" name="Rectangle 9"/>
            <p:cNvSpPr>
              <a:spLocks noChangeArrowheads="1"/>
            </p:cNvSpPr>
            <p:nvPr/>
          </p:nvSpPr>
          <p:spPr bwMode="auto">
            <a:xfrm>
              <a:off x="2819400" y="3977216"/>
              <a:ext cx="2667000" cy="1005417"/>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eaLnBrk="0" hangingPunct="0"/>
              <a:r>
                <a:rPr lang="en-US" altLang="cs-CZ" sz="2000" dirty="0">
                  <a:latin typeface="+mj-lt"/>
                </a:rPr>
                <a:t>Try to lock in</a:t>
              </a:r>
            </a:p>
            <a:p>
              <a:pPr algn="ctr" eaLnBrk="0" hangingPunct="0"/>
              <a:r>
                <a:rPr lang="en-US" altLang="cs-CZ" sz="2000" dirty="0">
                  <a:latin typeface="+mj-lt"/>
                </a:rPr>
                <a:t>the time 0 value </a:t>
              </a:r>
              <a:r>
                <a:rPr lang="cs-CZ" altLang="cs-CZ" sz="2000" dirty="0" smtClean="0">
                  <a:latin typeface="+mj-lt"/>
                </a:rPr>
                <a:t/>
              </a:r>
              <a:br>
                <a:rPr lang="cs-CZ" altLang="cs-CZ" sz="2000" dirty="0" smtClean="0">
                  <a:latin typeface="+mj-lt"/>
                </a:rPr>
              </a:br>
              <a:r>
                <a:rPr lang="en-US" altLang="cs-CZ" sz="2000" dirty="0" smtClean="0">
                  <a:latin typeface="+mj-lt"/>
                </a:rPr>
                <a:t>of </a:t>
              </a:r>
              <a:r>
                <a:rPr lang="en-US" altLang="cs-CZ" sz="2000" dirty="0">
                  <a:latin typeface="+mj-lt"/>
                </a:rPr>
                <a:t>the project</a:t>
              </a:r>
            </a:p>
          </p:txBody>
        </p:sp>
        <p:sp>
          <p:nvSpPr>
            <p:cNvPr id="26" name="Rectangle 10"/>
            <p:cNvSpPr>
              <a:spLocks noChangeArrowheads="1"/>
            </p:cNvSpPr>
            <p:nvPr/>
          </p:nvSpPr>
          <p:spPr bwMode="auto">
            <a:xfrm>
              <a:off x="5486400" y="3977216"/>
              <a:ext cx="2743200" cy="1005417"/>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eaLnBrk="0" hangingPunct="0"/>
              <a:r>
                <a:rPr lang="en-US" altLang="cs-CZ" sz="2000" smtClean="0">
                  <a:solidFill>
                    <a:srgbClr val="FF0000"/>
                  </a:solidFill>
                  <a:latin typeface="+mj-lt"/>
                </a:rPr>
                <a:t>Accept, </a:t>
              </a:r>
              <a:r>
                <a:rPr lang="en-US" altLang="cs-CZ" sz="2000" dirty="0" smtClean="0">
                  <a:solidFill>
                    <a:srgbClr val="FF0000"/>
                  </a:solidFill>
                  <a:latin typeface="+mj-lt"/>
                </a:rPr>
                <a:t/>
              </a:r>
              <a:br>
                <a:rPr lang="en-US" altLang="cs-CZ" sz="2000" dirty="0" smtClean="0">
                  <a:solidFill>
                    <a:srgbClr val="FF0000"/>
                  </a:solidFill>
                  <a:latin typeface="+mj-lt"/>
                </a:rPr>
              </a:br>
              <a:r>
                <a:rPr lang="en-US" altLang="cs-CZ" sz="2000" dirty="0" smtClean="0">
                  <a:solidFill>
                    <a:srgbClr val="FF0000"/>
                  </a:solidFill>
                  <a:latin typeface="+mj-lt"/>
                </a:rPr>
                <a:t>then structure </a:t>
              </a:r>
              <a:br>
                <a:rPr lang="en-US" altLang="cs-CZ" sz="2000" dirty="0" smtClean="0">
                  <a:solidFill>
                    <a:srgbClr val="FF0000"/>
                  </a:solidFill>
                  <a:latin typeface="+mj-lt"/>
                </a:rPr>
              </a:br>
              <a:r>
                <a:rPr lang="en-US" altLang="cs-CZ" sz="2000" dirty="0" smtClean="0">
                  <a:solidFill>
                    <a:srgbClr val="FF0000"/>
                  </a:solidFill>
                  <a:latin typeface="+mj-lt"/>
                </a:rPr>
                <a:t>the deal</a:t>
              </a:r>
            </a:p>
          </p:txBody>
        </p:sp>
        <p:sp>
          <p:nvSpPr>
            <p:cNvPr id="27" name="Rectangle 11"/>
            <p:cNvSpPr>
              <a:spLocks noChangeArrowheads="1"/>
            </p:cNvSpPr>
            <p:nvPr/>
          </p:nvSpPr>
          <p:spPr bwMode="auto">
            <a:xfrm>
              <a:off x="5486400" y="2971800"/>
              <a:ext cx="2743200" cy="1005417"/>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eaLnBrk="0" hangingPunct="0"/>
              <a:r>
                <a:rPr lang="en-US" altLang="cs-CZ" sz="2000" dirty="0">
                  <a:solidFill>
                    <a:schemeClr val="tx1"/>
                  </a:solidFill>
                  <a:latin typeface="+mj-lt"/>
                </a:rPr>
                <a:t>Look for </a:t>
              </a:r>
              <a:r>
                <a:rPr lang="en-US" altLang="cs-CZ" sz="2000" dirty="0" smtClean="0">
                  <a:solidFill>
                    <a:schemeClr val="tx1"/>
                  </a:solidFill>
                  <a:latin typeface="+mj-lt"/>
                </a:rPr>
                <a:t>better</a:t>
              </a:r>
              <a:r>
                <a:rPr lang="cs-CZ" altLang="cs-CZ" sz="2000" dirty="0" smtClean="0">
                  <a:solidFill>
                    <a:schemeClr val="tx1"/>
                  </a:solidFill>
                  <a:latin typeface="+mj-lt"/>
                </a:rPr>
                <a:t> </a:t>
              </a:r>
              <a:br>
                <a:rPr lang="cs-CZ" altLang="cs-CZ" sz="2000" dirty="0" smtClean="0">
                  <a:solidFill>
                    <a:schemeClr val="tx1"/>
                  </a:solidFill>
                  <a:latin typeface="+mj-lt"/>
                </a:rPr>
              </a:br>
              <a:r>
                <a:rPr lang="en-US" altLang="cs-CZ" sz="2000" dirty="0" smtClean="0">
                  <a:solidFill>
                    <a:schemeClr val="tx1"/>
                  </a:solidFill>
                  <a:latin typeface="+mj-lt"/>
                </a:rPr>
                <a:t>projects  </a:t>
              </a:r>
              <a:r>
                <a:rPr lang="en-US" altLang="cs-CZ" sz="2000" dirty="0">
                  <a:solidFill>
                    <a:schemeClr val="tx1"/>
                  </a:solidFill>
                  <a:latin typeface="+mj-lt"/>
                </a:rPr>
                <a:t>in the </a:t>
              </a:r>
            </a:p>
            <a:p>
              <a:pPr algn="ctr" eaLnBrk="0" hangingPunct="0"/>
              <a:r>
                <a:rPr lang="en-US" altLang="cs-CZ" sz="2000" dirty="0">
                  <a:solidFill>
                    <a:schemeClr val="tx1"/>
                  </a:solidFill>
                  <a:latin typeface="+mj-lt"/>
                </a:rPr>
                <a:t>foreign currency</a:t>
              </a:r>
            </a:p>
          </p:txBody>
        </p:sp>
        <p:sp>
          <p:nvSpPr>
            <p:cNvPr id="28" name="Rectangle 12"/>
            <p:cNvSpPr>
              <a:spLocks noChangeArrowheads="1"/>
            </p:cNvSpPr>
            <p:nvPr/>
          </p:nvSpPr>
          <p:spPr bwMode="auto">
            <a:xfrm>
              <a:off x="2819400" y="1905000"/>
              <a:ext cx="5410200" cy="394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eaLnBrk="0" hangingPunct="0"/>
              <a:r>
                <a:rPr lang="en-US" altLang="cs-CZ" sz="2000" dirty="0" smtClean="0">
                  <a:solidFill>
                    <a:srgbClr val="0033CC"/>
                  </a:solidFill>
                  <a:latin typeface="+mj-lt"/>
                </a:rPr>
                <a:t>Parent’s </a:t>
              </a:r>
              <a:r>
                <a:rPr lang="en-US" altLang="cs-CZ" sz="2000" dirty="0">
                  <a:solidFill>
                    <a:srgbClr val="0033CC"/>
                  </a:solidFill>
                  <a:latin typeface="+mj-lt"/>
                </a:rPr>
                <a:t>perspective</a:t>
              </a:r>
            </a:p>
          </p:txBody>
        </p:sp>
        <p:sp>
          <p:nvSpPr>
            <p:cNvPr id="29" name="Rectangle 13"/>
            <p:cNvSpPr>
              <a:spLocks noChangeArrowheads="1"/>
            </p:cNvSpPr>
            <p:nvPr/>
          </p:nvSpPr>
          <p:spPr bwMode="auto">
            <a:xfrm>
              <a:off x="0" y="3773982"/>
              <a:ext cx="2362200" cy="394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eaLnBrk="0" hangingPunct="0"/>
              <a:r>
                <a:rPr lang="en-US" altLang="cs-CZ" sz="2000" dirty="0" smtClean="0">
                  <a:solidFill>
                    <a:srgbClr val="0033CC"/>
                  </a:solidFill>
                  <a:latin typeface="+mj-lt"/>
                </a:rPr>
                <a:t>Project’s </a:t>
              </a:r>
              <a:r>
                <a:rPr lang="en-US" altLang="cs-CZ" sz="2000" dirty="0">
                  <a:solidFill>
                    <a:srgbClr val="0033CC"/>
                  </a:solidFill>
                  <a:latin typeface="+mj-lt"/>
                </a:rPr>
                <a:t>perspective</a:t>
              </a:r>
            </a:p>
          </p:txBody>
        </p:sp>
      </p:grpSp>
    </p:spTree>
    <p:extLst>
      <p:ext uri="{BB962C8B-B14F-4D97-AF65-F5344CB8AC3E}">
        <p14:creationId xmlns:p14="http://schemas.microsoft.com/office/powerpoint/2010/main" val="30233440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5" y="987574"/>
            <a:ext cx="7920881" cy="1440160"/>
          </a:xfrm>
          <a:prstGeom prst="rect">
            <a:avLst/>
          </a:prstGeom>
        </p:spPr>
        <p:txBody>
          <a:bodyPr>
            <a:noAutofit/>
          </a:bodyPr>
          <a:lstStyle/>
          <a:p>
            <a:r>
              <a:rPr lang="en-US" altLang="cs-CZ" sz="2000" dirty="0">
                <a:solidFill>
                  <a:srgbClr val="307871"/>
                </a:solidFill>
              </a:rPr>
              <a:t>NPV(i</a:t>
            </a:r>
            <a:r>
              <a:rPr lang="en-US" altLang="cs-CZ" sz="2000" baseline="30000" dirty="0">
                <a:solidFill>
                  <a:srgbClr val="307871"/>
                </a:solidFill>
              </a:rPr>
              <a:t>f</a:t>
            </a:r>
            <a:r>
              <a:rPr lang="en-US" altLang="cs-CZ" sz="2000" dirty="0">
                <a:solidFill>
                  <a:srgbClr val="307871"/>
                </a:solidFill>
              </a:rPr>
              <a:t>) &gt; NPV(i</a:t>
            </a:r>
            <a:r>
              <a:rPr lang="en-US" altLang="cs-CZ" sz="2000" baseline="30000" dirty="0">
                <a:solidFill>
                  <a:srgbClr val="307871"/>
                </a:solidFill>
              </a:rPr>
              <a:t>d</a:t>
            </a:r>
            <a:r>
              <a:rPr lang="en-US" altLang="cs-CZ" sz="2000" dirty="0">
                <a:solidFill>
                  <a:srgbClr val="307871"/>
                </a:solidFill>
              </a:rPr>
              <a:t>) &gt; 0 </a:t>
            </a:r>
            <a:endParaRPr lang="cs-CZ" altLang="cs-CZ" sz="2000" dirty="0" smtClean="0">
              <a:solidFill>
                <a:srgbClr val="307871"/>
              </a:solidFill>
            </a:endParaRPr>
          </a:p>
          <a:p>
            <a:pPr lvl="1"/>
            <a:r>
              <a:rPr lang="en-US" sz="1700" dirty="0">
                <a:solidFill>
                  <a:srgbClr val="307871"/>
                </a:solidFill>
              </a:rPr>
              <a:t>The project has more value locally than it does from the </a:t>
            </a:r>
            <a:r>
              <a:rPr lang="en-US" sz="1700" dirty="0" smtClean="0">
                <a:solidFill>
                  <a:srgbClr val="307871"/>
                </a:solidFill>
              </a:rPr>
              <a:t>parent’s </a:t>
            </a:r>
            <a:r>
              <a:rPr lang="en-US" sz="1700" dirty="0">
                <a:solidFill>
                  <a:srgbClr val="307871"/>
                </a:solidFill>
              </a:rPr>
              <a:t>perspective</a:t>
            </a:r>
          </a:p>
          <a:p>
            <a:pPr lvl="1"/>
            <a:r>
              <a:rPr lang="en-US" sz="1700" dirty="0">
                <a:solidFill>
                  <a:srgbClr val="307871"/>
                </a:solidFill>
              </a:rPr>
              <a:t>You should </a:t>
            </a:r>
            <a:r>
              <a:rPr lang="en-US" sz="1700" dirty="0" smtClean="0">
                <a:solidFill>
                  <a:srgbClr val="307871"/>
                </a:solidFill>
              </a:rPr>
              <a:t>hedge</a:t>
            </a:r>
            <a:endParaRPr lang="cs-CZ" sz="1700" dirty="0" smtClean="0">
              <a:solidFill>
                <a:srgbClr val="307871"/>
              </a:solidFill>
            </a:endParaRPr>
          </a:p>
          <a:p>
            <a:pPr lvl="1"/>
            <a:r>
              <a:rPr lang="en-US" sz="1700" dirty="0" smtClean="0">
                <a:solidFill>
                  <a:srgbClr val="307871"/>
                </a:solidFill>
              </a:rPr>
              <a:t>Hedging </a:t>
            </a:r>
            <a:r>
              <a:rPr lang="en-US" sz="1700" dirty="0">
                <a:solidFill>
                  <a:srgbClr val="307871"/>
                </a:solidFill>
              </a:rPr>
              <a:t>provides the parent with higher expected value and lower exposure to currency </a:t>
            </a:r>
            <a:r>
              <a:rPr lang="en-US" sz="1700" dirty="0" smtClean="0">
                <a:solidFill>
                  <a:srgbClr val="307871"/>
                </a:solidFill>
              </a:rPr>
              <a:t>risk</a:t>
            </a:r>
            <a:endParaRPr lang="cs-CZ" sz="1700" dirty="0" smtClean="0">
              <a:solidFill>
                <a:srgbClr val="307871"/>
              </a:solidFill>
            </a:endParaRPr>
          </a:p>
          <a:p>
            <a:pPr lvl="1"/>
            <a:endParaRPr lang="cs-CZ" sz="1700" dirty="0" smtClean="0">
              <a:solidFill>
                <a:srgbClr val="307871"/>
              </a:solidFill>
            </a:endParaRPr>
          </a:p>
          <a:p>
            <a:r>
              <a:rPr lang="en-US" altLang="cs-CZ" sz="2000" dirty="0">
                <a:solidFill>
                  <a:srgbClr val="307871"/>
                </a:solidFill>
              </a:rPr>
              <a:t>NPV(i</a:t>
            </a:r>
            <a:r>
              <a:rPr lang="en-US" altLang="cs-CZ" sz="2000" baseline="30000" dirty="0">
                <a:solidFill>
                  <a:srgbClr val="307871"/>
                </a:solidFill>
              </a:rPr>
              <a:t>d</a:t>
            </a:r>
            <a:r>
              <a:rPr lang="en-US" altLang="cs-CZ" sz="2000" dirty="0">
                <a:solidFill>
                  <a:srgbClr val="307871"/>
                </a:solidFill>
              </a:rPr>
              <a:t>) &gt; NPV(i</a:t>
            </a:r>
            <a:r>
              <a:rPr lang="en-US" altLang="cs-CZ" sz="2000" baseline="30000" dirty="0">
                <a:solidFill>
                  <a:srgbClr val="307871"/>
                </a:solidFill>
              </a:rPr>
              <a:t>f</a:t>
            </a:r>
            <a:r>
              <a:rPr lang="en-US" altLang="cs-CZ" sz="2000" dirty="0">
                <a:solidFill>
                  <a:srgbClr val="307871"/>
                </a:solidFill>
              </a:rPr>
              <a:t>) &gt; 0 </a:t>
            </a:r>
            <a:endParaRPr lang="cs-CZ" altLang="cs-CZ" sz="2000" dirty="0" smtClean="0">
              <a:solidFill>
                <a:srgbClr val="307871"/>
              </a:solidFill>
            </a:endParaRPr>
          </a:p>
          <a:p>
            <a:pPr lvl="1"/>
            <a:r>
              <a:rPr lang="en-US" sz="1700" dirty="0">
                <a:solidFill>
                  <a:srgbClr val="307871"/>
                </a:solidFill>
              </a:rPr>
              <a:t>The project has more value from the </a:t>
            </a:r>
            <a:r>
              <a:rPr lang="en-US" sz="1700" dirty="0" smtClean="0">
                <a:solidFill>
                  <a:srgbClr val="307871"/>
                </a:solidFill>
              </a:rPr>
              <a:t>parent’s </a:t>
            </a:r>
            <a:r>
              <a:rPr lang="en-US" sz="1700" dirty="0">
                <a:solidFill>
                  <a:srgbClr val="307871"/>
                </a:solidFill>
              </a:rPr>
              <a:t>perspective than it does to local </a:t>
            </a:r>
            <a:r>
              <a:rPr lang="en-US" sz="1700" dirty="0" smtClean="0">
                <a:solidFill>
                  <a:srgbClr val="307871"/>
                </a:solidFill>
              </a:rPr>
              <a:t>investors</a:t>
            </a:r>
            <a:endParaRPr lang="cs-CZ" sz="1700" dirty="0" smtClean="0">
              <a:solidFill>
                <a:srgbClr val="307871"/>
              </a:solidFill>
            </a:endParaRPr>
          </a:p>
          <a:p>
            <a:pPr lvl="1"/>
            <a:r>
              <a:rPr lang="en-US" sz="1700" dirty="0">
                <a:solidFill>
                  <a:srgbClr val="307871"/>
                </a:solidFill>
              </a:rPr>
              <a:t>Whether you hedge will depend on the </a:t>
            </a:r>
            <a:r>
              <a:rPr lang="en-US" sz="1700" dirty="0" smtClean="0">
                <a:solidFill>
                  <a:srgbClr val="307871"/>
                </a:solidFill>
              </a:rPr>
              <a:t>firm’s </a:t>
            </a:r>
            <a:r>
              <a:rPr lang="en-US" sz="1700" dirty="0">
                <a:solidFill>
                  <a:srgbClr val="307871"/>
                </a:solidFill>
              </a:rPr>
              <a:t>hedging policy</a:t>
            </a:r>
          </a:p>
          <a:p>
            <a:pPr lvl="1"/>
            <a:r>
              <a:rPr lang="en-US" sz="1700" dirty="0">
                <a:solidFill>
                  <a:srgbClr val="307871"/>
                </a:solidFill>
              </a:rPr>
              <a:t>Hedging the project cash flows lowers currency exposure risk but also lowers the expected NPV of the project</a:t>
            </a:r>
            <a:endParaRPr lang="en-US" sz="1700" dirty="0" smtClean="0">
              <a:solidFill>
                <a:srgbClr val="307871"/>
              </a:solidFill>
            </a:endParaRPr>
          </a:p>
          <a:p>
            <a:pPr lvl="1"/>
            <a:endParaRPr lang="en-US" sz="1800" dirty="0">
              <a:solidFill>
                <a:srgbClr val="000000"/>
              </a:solidFill>
            </a:endParaRPr>
          </a:p>
        </p:txBody>
      </p:sp>
      <p:sp>
        <p:nvSpPr>
          <p:cNvPr id="6" name="Nadpis 5"/>
          <p:cNvSpPr>
            <a:spLocks noGrp="1"/>
          </p:cNvSpPr>
          <p:nvPr>
            <p:ph type="title"/>
          </p:nvPr>
        </p:nvSpPr>
        <p:spPr>
          <a:xfrm>
            <a:off x="179512" y="195486"/>
            <a:ext cx="6840760" cy="507703"/>
          </a:xfrm>
        </p:spPr>
        <p:txBody>
          <a:bodyPr/>
          <a:lstStyle/>
          <a:p>
            <a:r>
              <a:rPr lang="en-US" b="1" dirty="0" smtClean="0">
                <a:solidFill>
                  <a:srgbClr val="307871"/>
                </a:solidFill>
              </a:rPr>
              <a:t>Comparison of NPVs</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Long-Term International Asset and Liability Management</a:t>
            </a:r>
            <a:endParaRPr lang="en-US" altLang="cs-CZ" sz="800" dirty="0" smtClean="0">
              <a:solidFill>
                <a:srgbClr val="307871"/>
              </a:solidFill>
              <a:latin typeface="Times New Roman" panose="02020603050405020304" pitchFamily="18" charset="0"/>
              <a:cs typeface="Times New Roman" panose="02020603050405020304" pitchFamily="18" charset="0"/>
            </a:endParaRP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41625355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5" y="987574"/>
            <a:ext cx="7920881" cy="1440160"/>
          </a:xfrm>
          <a:prstGeom prst="rect">
            <a:avLst/>
          </a:prstGeom>
        </p:spPr>
        <p:txBody>
          <a:bodyPr>
            <a:noAutofit/>
          </a:bodyPr>
          <a:lstStyle/>
          <a:p>
            <a:r>
              <a:rPr lang="en-US" altLang="cs-CZ" sz="2000" dirty="0" smtClean="0">
                <a:solidFill>
                  <a:srgbClr val="307871"/>
                </a:solidFill>
              </a:rPr>
              <a:t>The proportion of long-term debt and equity capital and the particular forms of capital chosen to finance the assets of the firm</a:t>
            </a:r>
          </a:p>
          <a:p>
            <a:r>
              <a:rPr lang="en-US" altLang="cs-CZ" sz="2000" dirty="0" smtClean="0">
                <a:solidFill>
                  <a:srgbClr val="307871"/>
                </a:solidFill>
              </a:rPr>
              <a:t>Management must choose </a:t>
            </a:r>
          </a:p>
          <a:p>
            <a:pPr lvl="1"/>
            <a:r>
              <a:rPr lang="en-US" altLang="cs-CZ" sz="1800" dirty="0" smtClean="0">
                <a:solidFill>
                  <a:srgbClr val="307871"/>
                </a:solidFill>
              </a:rPr>
              <a:t>The proportions of debt and equity</a:t>
            </a:r>
          </a:p>
          <a:p>
            <a:pPr lvl="1"/>
            <a:r>
              <a:rPr lang="en-US" altLang="cs-CZ" sz="1800" dirty="0" smtClean="0">
                <a:solidFill>
                  <a:srgbClr val="307871"/>
                </a:solidFill>
              </a:rPr>
              <a:t>The currency of denomination</a:t>
            </a:r>
          </a:p>
          <a:p>
            <a:pPr lvl="1"/>
            <a:r>
              <a:rPr lang="en-US" altLang="cs-CZ" sz="1800" dirty="0" smtClean="0">
                <a:solidFill>
                  <a:srgbClr val="307871"/>
                </a:solidFill>
              </a:rPr>
              <a:t>Fixed or floating rate interest payments</a:t>
            </a:r>
          </a:p>
          <a:p>
            <a:pPr lvl="1"/>
            <a:r>
              <a:rPr lang="en-US" altLang="cs-CZ" sz="1800" dirty="0" smtClean="0">
                <a:solidFill>
                  <a:srgbClr val="307871"/>
                </a:solidFill>
              </a:rPr>
              <a:t>Indenture provisions</a:t>
            </a:r>
          </a:p>
          <a:p>
            <a:pPr lvl="1"/>
            <a:r>
              <a:rPr lang="en-US" altLang="cs-CZ" sz="1800" dirty="0" smtClean="0">
                <a:solidFill>
                  <a:srgbClr val="307871"/>
                </a:solidFill>
              </a:rPr>
              <a:t>Conversion features</a:t>
            </a:r>
          </a:p>
          <a:p>
            <a:pPr lvl="1"/>
            <a:r>
              <a:rPr lang="en-US" altLang="cs-CZ" sz="1800" dirty="0" err="1" smtClean="0">
                <a:solidFill>
                  <a:srgbClr val="307871"/>
                </a:solidFill>
              </a:rPr>
              <a:t>Callability</a:t>
            </a:r>
            <a:endParaRPr lang="en-US" altLang="cs-CZ" sz="1800" dirty="0" smtClean="0">
              <a:solidFill>
                <a:srgbClr val="307871"/>
              </a:solidFill>
            </a:endParaRPr>
          </a:p>
          <a:p>
            <a:pPr lvl="1"/>
            <a:r>
              <a:rPr lang="en-US" altLang="cs-CZ" sz="1800" dirty="0" smtClean="0">
                <a:solidFill>
                  <a:srgbClr val="307871"/>
                </a:solidFill>
              </a:rPr>
              <a:t>Seniority</a:t>
            </a:r>
          </a:p>
          <a:p>
            <a:pPr lvl="1"/>
            <a:r>
              <a:rPr lang="en-US" altLang="cs-CZ" sz="1800" dirty="0" smtClean="0">
                <a:solidFill>
                  <a:srgbClr val="307871"/>
                </a:solidFill>
              </a:rPr>
              <a:t>Maturity</a:t>
            </a:r>
          </a:p>
          <a:p>
            <a:pPr marL="0" indent="0">
              <a:buNone/>
            </a:pPr>
            <a:r>
              <a:rPr lang="en-US" altLang="cs-CZ" sz="2000" dirty="0" smtClean="0">
                <a:solidFill>
                  <a:srgbClr val="000000"/>
                </a:solidFill>
              </a:rPr>
              <a:t> </a:t>
            </a:r>
            <a:endParaRPr lang="en-US" altLang="cs-CZ" sz="2000" dirty="0">
              <a:solidFill>
                <a:srgbClr val="000000"/>
              </a:solidFill>
            </a:endParaRPr>
          </a:p>
        </p:txBody>
      </p:sp>
      <p:sp>
        <p:nvSpPr>
          <p:cNvPr id="6" name="Nadpis 5"/>
          <p:cNvSpPr>
            <a:spLocks noGrp="1"/>
          </p:cNvSpPr>
          <p:nvPr>
            <p:ph type="title"/>
          </p:nvPr>
        </p:nvSpPr>
        <p:spPr>
          <a:xfrm>
            <a:off x="179512" y="195486"/>
            <a:ext cx="6840760" cy="507703"/>
          </a:xfrm>
        </p:spPr>
        <p:txBody>
          <a:bodyPr/>
          <a:lstStyle/>
          <a:p>
            <a:r>
              <a:rPr lang="en-US" b="1" dirty="0" smtClean="0">
                <a:solidFill>
                  <a:srgbClr val="307871"/>
                </a:solidFill>
              </a:rPr>
              <a:t>Capital </a:t>
            </a:r>
            <a:r>
              <a:rPr lang="cs-CZ" b="1" dirty="0" smtClean="0">
                <a:solidFill>
                  <a:srgbClr val="307871"/>
                </a:solidFill>
              </a:rPr>
              <a:t>S</a:t>
            </a:r>
            <a:r>
              <a:rPr lang="en-US" b="1" dirty="0" err="1" smtClean="0">
                <a:solidFill>
                  <a:srgbClr val="307871"/>
                </a:solidFill>
              </a:rPr>
              <a:t>tructure</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Long-Term International Asset and Liability Management</a:t>
            </a:r>
            <a:endParaRPr lang="en-US" altLang="cs-CZ" sz="800" dirty="0" smtClean="0">
              <a:solidFill>
                <a:srgbClr val="307871"/>
              </a:solidFill>
              <a:latin typeface="Times New Roman" panose="02020603050405020304" pitchFamily="18" charset="0"/>
              <a:cs typeface="Times New Roman" panose="02020603050405020304" pitchFamily="18" charset="0"/>
            </a:endParaRP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32008978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5" y="1059582"/>
            <a:ext cx="7920881" cy="1440160"/>
          </a:xfrm>
          <a:prstGeom prst="rect">
            <a:avLst/>
          </a:prstGeom>
        </p:spPr>
        <p:txBody>
          <a:bodyPr>
            <a:noAutofit/>
          </a:bodyPr>
          <a:lstStyle/>
          <a:p>
            <a:r>
              <a:rPr lang="en-US" altLang="cs-CZ" sz="2000" dirty="0">
                <a:solidFill>
                  <a:srgbClr val="307871"/>
                </a:solidFill>
              </a:rPr>
              <a:t>Approaches to project valuation</a:t>
            </a:r>
          </a:p>
          <a:p>
            <a:pPr lvl="1"/>
            <a:r>
              <a:rPr lang="en-US" altLang="cs-CZ" sz="1800" dirty="0" smtClean="0">
                <a:solidFill>
                  <a:srgbClr val="307871"/>
                </a:solidFill>
              </a:rPr>
              <a:t>WACC </a:t>
            </a:r>
            <a:r>
              <a:rPr lang="en-US" altLang="cs-CZ" sz="1800" dirty="0">
                <a:solidFill>
                  <a:srgbClr val="307871"/>
                </a:solidFill>
              </a:rPr>
              <a:t>= Weighted average cost of capital</a:t>
            </a:r>
          </a:p>
          <a:p>
            <a:pPr lvl="1"/>
            <a:r>
              <a:rPr lang="en-US" altLang="cs-CZ" sz="1800" dirty="0" smtClean="0">
                <a:solidFill>
                  <a:srgbClr val="307871"/>
                </a:solidFill>
              </a:rPr>
              <a:t>APV </a:t>
            </a:r>
            <a:r>
              <a:rPr lang="en-US" altLang="cs-CZ" sz="1800" dirty="0">
                <a:solidFill>
                  <a:srgbClr val="307871"/>
                </a:solidFill>
              </a:rPr>
              <a:t>= Adjusted present </a:t>
            </a:r>
            <a:r>
              <a:rPr lang="en-US" altLang="cs-CZ" sz="1800" dirty="0" smtClean="0">
                <a:solidFill>
                  <a:srgbClr val="307871"/>
                </a:solidFill>
              </a:rPr>
              <a:t>value</a:t>
            </a:r>
            <a:endParaRPr lang="cs-CZ" altLang="cs-CZ" sz="1800" dirty="0" smtClean="0">
              <a:solidFill>
                <a:srgbClr val="307871"/>
              </a:solidFill>
            </a:endParaRPr>
          </a:p>
          <a:p>
            <a:pPr lvl="1"/>
            <a:endParaRPr lang="cs-CZ" altLang="cs-CZ" sz="1800" dirty="0" smtClean="0">
              <a:solidFill>
                <a:srgbClr val="307871"/>
              </a:solidFill>
            </a:endParaRPr>
          </a:p>
          <a:p>
            <a:r>
              <a:rPr lang="en-US" altLang="cs-CZ" sz="2000" dirty="0">
                <a:solidFill>
                  <a:srgbClr val="307871"/>
                </a:solidFill>
              </a:rPr>
              <a:t>Use an asset-specific discount rate</a:t>
            </a:r>
          </a:p>
          <a:p>
            <a:pPr lvl="1"/>
            <a:r>
              <a:rPr lang="en-US" altLang="cs-CZ" sz="1800" dirty="0" smtClean="0">
                <a:solidFill>
                  <a:srgbClr val="307871"/>
                </a:solidFill>
              </a:rPr>
              <a:t>Nominal </a:t>
            </a:r>
            <a:r>
              <a:rPr lang="en-US" altLang="cs-CZ" sz="1800" dirty="0">
                <a:solidFill>
                  <a:srgbClr val="307871"/>
                </a:solidFill>
              </a:rPr>
              <a:t>(real) cash flows should be discounted at nominal (real) </a:t>
            </a:r>
            <a:r>
              <a:rPr lang="en-US" altLang="cs-CZ" sz="1800" dirty="0" smtClean="0">
                <a:solidFill>
                  <a:srgbClr val="307871"/>
                </a:solidFill>
              </a:rPr>
              <a:t>discount </a:t>
            </a:r>
            <a:r>
              <a:rPr lang="en-US" altLang="cs-CZ" sz="1800" dirty="0">
                <a:solidFill>
                  <a:srgbClr val="307871"/>
                </a:solidFill>
              </a:rPr>
              <a:t>rate</a:t>
            </a:r>
          </a:p>
          <a:p>
            <a:pPr lvl="1"/>
            <a:r>
              <a:rPr lang="en-US" altLang="cs-CZ" sz="1800" dirty="0" smtClean="0">
                <a:solidFill>
                  <a:srgbClr val="307871"/>
                </a:solidFill>
              </a:rPr>
              <a:t>Domestic </a:t>
            </a:r>
            <a:r>
              <a:rPr lang="en-US" altLang="cs-CZ" sz="1800" dirty="0">
                <a:solidFill>
                  <a:srgbClr val="307871"/>
                </a:solidFill>
              </a:rPr>
              <a:t>(foreign) currency cash flows should be discounted at a domestic (foreign) discount rate</a:t>
            </a:r>
          </a:p>
          <a:p>
            <a:endParaRPr lang="en-US" altLang="cs-CZ" sz="2000" dirty="0">
              <a:solidFill>
                <a:srgbClr val="000000"/>
              </a:solidFill>
            </a:endParaRPr>
          </a:p>
        </p:txBody>
      </p:sp>
      <p:sp>
        <p:nvSpPr>
          <p:cNvPr id="6" name="Nadpis 5"/>
          <p:cNvSpPr>
            <a:spLocks noGrp="1"/>
          </p:cNvSpPr>
          <p:nvPr>
            <p:ph type="title"/>
          </p:nvPr>
        </p:nvSpPr>
        <p:spPr>
          <a:xfrm>
            <a:off x="179512" y="195486"/>
            <a:ext cx="6840760" cy="507703"/>
          </a:xfrm>
        </p:spPr>
        <p:txBody>
          <a:bodyPr/>
          <a:lstStyle/>
          <a:p>
            <a:r>
              <a:rPr lang="en-US" b="1" dirty="0">
                <a:solidFill>
                  <a:srgbClr val="307871"/>
                </a:solidFill>
              </a:rPr>
              <a:t>Project </a:t>
            </a:r>
            <a:r>
              <a:rPr lang="cs-CZ" b="1" dirty="0" smtClean="0">
                <a:solidFill>
                  <a:srgbClr val="307871"/>
                </a:solidFill>
              </a:rPr>
              <a:t>V</a:t>
            </a:r>
            <a:r>
              <a:rPr lang="en-US" b="1" dirty="0" err="1" smtClean="0">
                <a:solidFill>
                  <a:srgbClr val="307871"/>
                </a:solidFill>
              </a:rPr>
              <a:t>aluation</a:t>
            </a:r>
            <a:r>
              <a:rPr lang="en-US" b="1" dirty="0" smtClean="0">
                <a:solidFill>
                  <a:srgbClr val="307871"/>
                </a:solidFill>
              </a:rPr>
              <a:t> </a:t>
            </a:r>
            <a:r>
              <a:rPr lang="cs-CZ" b="1" dirty="0" smtClean="0">
                <a:solidFill>
                  <a:srgbClr val="307871"/>
                </a:solidFill>
              </a:rPr>
              <a:t>and</a:t>
            </a:r>
            <a:r>
              <a:rPr lang="en-US" b="1" dirty="0" smtClean="0">
                <a:solidFill>
                  <a:srgbClr val="307871"/>
                </a:solidFill>
              </a:rPr>
              <a:t> </a:t>
            </a:r>
            <a:r>
              <a:rPr lang="cs-CZ" b="1" dirty="0" smtClean="0">
                <a:solidFill>
                  <a:srgbClr val="307871"/>
                </a:solidFill>
              </a:rPr>
              <a:t>C</a:t>
            </a:r>
            <a:r>
              <a:rPr lang="en-US" b="1" dirty="0" err="1" smtClean="0">
                <a:solidFill>
                  <a:srgbClr val="307871"/>
                </a:solidFill>
              </a:rPr>
              <a:t>ost</a:t>
            </a:r>
            <a:r>
              <a:rPr lang="en-US" b="1" dirty="0" smtClean="0">
                <a:solidFill>
                  <a:srgbClr val="307871"/>
                </a:solidFill>
              </a:rPr>
              <a:t> </a:t>
            </a:r>
            <a:r>
              <a:rPr lang="en-US" b="1" dirty="0">
                <a:solidFill>
                  <a:srgbClr val="307871"/>
                </a:solidFill>
              </a:rPr>
              <a:t>of </a:t>
            </a:r>
            <a:r>
              <a:rPr lang="cs-CZ" b="1" dirty="0" smtClean="0">
                <a:solidFill>
                  <a:srgbClr val="307871"/>
                </a:solidFill>
              </a:rPr>
              <a:t>C</a:t>
            </a:r>
            <a:r>
              <a:rPr lang="en-US" b="1" dirty="0" err="1" smtClean="0">
                <a:solidFill>
                  <a:srgbClr val="307871"/>
                </a:solidFill>
              </a:rPr>
              <a:t>apital</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Long-Term International Asset and Liability Management</a:t>
            </a:r>
            <a:endParaRPr lang="en-US" altLang="cs-CZ" sz="800" dirty="0" smtClean="0">
              <a:solidFill>
                <a:srgbClr val="307871"/>
              </a:solidFill>
              <a:latin typeface="Times New Roman" panose="02020603050405020304" pitchFamily="18" charset="0"/>
              <a:cs typeface="Times New Roman" panose="02020603050405020304" pitchFamily="18" charset="0"/>
            </a:endParaRP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7645503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1059582"/>
            <a:ext cx="8928993" cy="1440160"/>
          </a:xfrm>
          <a:prstGeom prst="rect">
            <a:avLst/>
          </a:prstGeom>
        </p:spPr>
        <p:txBody>
          <a:bodyPr>
            <a:noAutofit/>
          </a:bodyPr>
          <a:lstStyle/>
          <a:p>
            <a:pPr marL="0" indent="0" algn="ctr">
              <a:buNone/>
            </a:pPr>
            <a:r>
              <a:rPr lang="en-US" altLang="cs-CZ" sz="2000" dirty="0" smtClean="0">
                <a:solidFill>
                  <a:srgbClr val="307871"/>
                </a:solidFill>
              </a:rPr>
              <a:t>As </a:t>
            </a:r>
            <a:r>
              <a:rPr lang="en-US" altLang="cs-CZ" sz="2000" dirty="0">
                <a:solidFill>
                  <a:srgbClr val="307871"/>
                </a:solidFill>
              </a:rPr>
              <a:t>a financial manager of the company with exceeded </a:t>
            </a:r>
            <a:r>
              <a:rPr lang="en-US" altLang="cs-CZ" sz="2000" dirty="0" smtClean="0">
                <a:solidFill>
                  <a:srgbClr val="307871"/>
                </a:solidFill>
              </a:rPr>
              <a:t>liquidity, </a:t>
            </a:r>
            <a:r>
              <a:rPr lang="en-US" altLang="cs-CZ" sz="2000" dirty="0">
                <a:solidFill>
                  <a:srgbClr val="307871"/>
                </a:solidFill>
              </a:rPr>
              <a:t>you have two investment opportunities. Their characteristics are as follows: </a:t>
            </a:r>
            <a:endParaRPr lang="cs-CZ" altLang="cs-CZ" sz="2000" dirty="0" smtClean="0">
              <a:solidFill>
                <a:srgbClr val="307871"/>
              </a:solidFill>
            </a:endParaRPr>
          </a:p>
          <a:p>
            <a:pPr marL="0" indent="0" algn="ctr">
              <a:buNone/>
            </a:pPr>
            <a:r>
              <a:rPr lang="en-US" altLang="cs-CZ" sz="2000" dirty="0" smtClean="0">
                <a:solidFill>
                  <a:srgbClr val="307871"/>
                </a:solidFill>
              </a:rPr>
              <a:t>Project </a:t>
            </a:r>
            <a:r>
              <a:rPr lang="en-US" altLang="cs-CZ" sz="2000" dirty="0">
                <a:solidFill>
                  <a:srgbClr val="307871"/>
                </a:solidFill>
              </a:rPr>
              <a:t>A: The initial investment is EUR </a:t>
            </a:r>
            <a:r>
              <a:rPr lang="cs-CZ" altLang="cs-CZ" sz="2000" dirty="0" smtClean="0">
                <a:solidFill>
                  <a:srgbClr val="307871"/>
                </a:solidFill>
              </a:rPr>
              <a:t>8</a:t>
            </a:r>
            <a:r>
              <a:rPr lang="en-US" altLang="cs-CZ" sz="2000" dirty="0" smtClean="0">
                <a:solidFill>
                  <a:srgbClr val="307871"/>
                </a:solidFill>
              </a:rPr>
              <a:t>0 000, </a:t>
            </a:r>
            <a:r>
              <a:rPr lang="en-US" altLang="cs-CZ" sz="2000" dirty="0">
                <a:solidFill>
                  <a:srgbClr val="307871"/>
                </a:solidFill>
              </a:rPr>
              <a:t>the projected annual net cash flow for 3 years is EUR </a:t>
            </a:r>
            <a:r>
              <a:rPr lang="cs-CZ" altLang="cs-CZ" sz="2000" dirty="0" smtClean="0">
                <a:solidFill>
                  <a:srgbClr val="307871"/>
                </a:solidFill>
              </a:rPr>
              <a:t>3</a:t>
            </a:r>
            <a:r>
              <a:rPr lang="en-US" altLang="cs-CZ" sz="2000" dirty="0" smtClean="0">
                <a:solidFill>
                  <a:srgbClr val="307871"/>
                </a:solidFill>
              </a:rPr>
              <a:t>0 000, </a:t>
            </a:r>
            <a:r>
              <a:rPr lang="en-US" altLang="cs-CZ" sz="2000" dirty="0">
                <a:solidFill>
                  <a:srgbClr val="307871"/>
                </a:solidFill>
              </a:rPr>
              <a:t>the residual value of the project after three years is EUR 0.</a:t>
            </a:r>
          </a:p>
          <a:p>
            <a:pPr marL="0" indent="0" algn="ctr">
              <a:buNone/>
            </a:pPr>
            <a:endParaRPr lang="cs-CZ" altLang="cs-CZ" sz="2000" dirty="0" smtClean="0">
              <a:solidFill>
                <a:srgbClr val="307871"/>
              </a:solidFill>
            </a:endParaRPr>
          </a:p>
          <a:p>
            <a:pPr marL="0" indent="0" algn="ctr">
              <a:buNone/>
            </a:pPr>
            <a:r>
              <a:rPr lang="en-US" altLang="cs-CZ" sz="2000" dirty="0" smtClean="0">
                <a:solidFill>
                  <a:srgbClr val="307871"/>
                </a:solidFill>
              </a:rPr>
              <a:t>Project </a:t>
            </a:r>
            <a:r>
              <a:rPr lang="en-US" altLang="cs-CZ" sz="2000" dirty="0">
                <a:solidFill>
                  <a:srgbClr val="307871"/>
                </a:solidFill>
              </a:rPr>
              <a:t>B: The initial investment is EUR </a:t>
            </a:r>
            <a:r>
              <a:rPr lang="cs-CZ" altLang="cs-CZ" sz="2000" dirty="0" smtClean="0">
                <a:solidFill>
                  <a:srgbClr val="307871"/>
                </a:solidFill>
              </a:rPr>
              <a:t>8</a:t>
            </a:r>
            <a:r>
              <a:rPr lang="en-US" altLang="cs-CZ" sz="2000" dirty="0" smtClean="0">
                <a:solidFill>
                  <a:srgbClr val="307871"/>
                </a:solidFill>
              </a:rPr>
              <a:t>0 000, </a:t>
            </a:r>
            <a:r>
              <a:rPr lang="en-US" altLang="cs-CZ" sz="2000" dirty="0">
                <a:solidFill>
                  <a:srgbClr val="307871"/>
                </a:solidFill>
              </a:rPr>
              <a:t>the projected annual net cash flow is 1st Year EUR </a:t>
            </a:r>
            <a:r>
              <a:rPr lang="cs-CZ" altLang="cs-CZ" sz="2000" dirty="0" smtClean="0">
                <a:solidFill>
                  <a:srgbClr val="307871"/>
                </a:solidFill>
              </a:rPr>
              <a:t>2</a:t>
            </a:r>
            <a:r>
              <a:rPr lang="en-US" altLang="cs-CZ" sz="2000" dirty="0" smtClean="0">
                <a:solidFill>
                  <a:srgbClr val="307871"/>
                </a:solidFill>
              </a:rPr>
              <a:t>3 </a:t>
            </a:r>
            <a:r>
              <a:rPr lang="en-US" altLang="cs-CZ" sz="2000" dirty="0">
                <a:solidFill>
                  <a:srgbClr val="307871"/>
                </a:solidFill>
              </a:rPr>
              <a:t>000; 2nd Year EUR </a:t>
            </a:r>
            <a:r>
              <a:rPr lang="cs-CZ" altLang="cs-CZ" sz="2000" dirty="0" smtClean="0">
                <a:solidFill>
                  <a:srgbClr val="307871"/>
                </a:solidFill>
              </a:rPr>
              <a:t>3</a:t>
            </a:r>
            <a:r>
              <a:rPr lang="en-US" altLang="cs-CZ" sz="2000" dirty="0" smtClean="0">
                <a:solidFill>
                  <a:srgbClr val="307871"/>
                </a:solidFill>
              </a:rPr>
              <a:t>0 </a:t>
            </a:r>
            <a:r>
              <a:rPr lang="en-US" altLang="cs-CZ" sz="2000" dirty="0">
                <a:solidFill>
                  <a:srgbClr val="307871"/>
                </a:solidFill>
              </a:rPr>
              <a:t>000; 3rd Year EUR </a:t>
            </a:r>
            <a:r>
              <a:rPr lang="cs-CZ" altLang="cs-CZ" sz="2000" dirty="0" smtClean="0">
                <a:solidFill>
                  <a:srgbClr val="307871"/>
                </a:solidFill>
              </a:rPr>
              <a:t>3</a:t>
            </a:r>
            <a:r>
              <a:rPr lang="en-US" altLang="cs-CZ" sz="2000" dirty="0" smtClean="0">
                <a:solidFill>
                  <a:srgbClr val="307871"/>
                </a:solidFill>
              </a:rPr>
              <a:t>7 100, </a:t>
            </a:r>
            <a:r>
              <a:rPr lang="en-US" altLang="cs-CZ" sz="2000" dirty="0">
                <a:solidFill>
                  <a:srgbClr val="307871"/>
                </a:solidFill>
              </a:rPr>
              <a:t>the residual value after three years is EUR 0. </a:t>
            </a:r>
          </a:p>
          <a:p>
            <a:pPr marL="0" indent="0" algn="ctr">
              <a:buNone/>
            </a:pPr>
            <a:r>
              <a:rPr lang="en-US" altLang="cs-CZ" sz="2000" dirty="0">
                <a:solidFill>
                  <a:srgbClr val="307871"/>
                </a:solidFill>
              </a:rPr>
              <a:t>Which investment do you prefer at the required fixed rate of return </a:t>
            </a:r>
            <a:r>
              <a:rPr lang="en-US" altLang="cs-CZ" sz="2000" dirty="0" smtClean="0">
                <a:solidFill>
                  <a:srgbClr val="307871"/>
                </a:solidFill>
              </a:rPr>
              <a:t>2</a:t>
            </a:r>
            <a:r>
              <a:rPr lang="cs-CZ" altLang="cs-CZ" sz="2000" dirty="0" smtClean="0">
                <a:solidFill>
                  <a:srgbClr val="307871"/>
                </a:solidFill>
              </a:rPr>
              <a:t>.6</a:t>
            </a:r>
            <a:r>
              <a:rPr lang="en-US" altLang="cs-CZ" sz="2000" dirty="0" smtClean="0">
                <a:solidFill>
                  <a:srgbClr val="307871"/>
                </a:solidFill>
              </a:rPr>
              <a:t>% </a:t>
            </a:r>
            <a:r>
              <a:rPr lang="en-US" altLang="cs-CZ" sz="2000" dirty="0">
                <a:solidFill>
                  <a:srgbClr val="307871"/>
                </a:solidFill>
              </a:rPr>
              <a:t>p. a.? Why?</a:t>
            </a:r>
          </a:p>
          <a:p>
            <a:endParaRPr lang="en-US" altLang="cs-CZ" sz="2000" dirty="0">
              <a:solidFill>
                <a:srgbClr val="000000"/>
              </a:solidFill>
            </a:endParaRPr>
          </a:p>
        </p:txBody>
      </p:sp>
      <p:sp>
        <p:nvSpPr>
          <p:cNvPr id="6" name="Nadpis 5"/>
          <p:cNvSpPr>
            <a:spLocks noGrp="1"/>
          </p:cNvSpPr>
          <p:nvPr>
            <p:ph type="title"/>
          </p:nvPr>
        </p:nvSpPr>
        <p:spPr>
          <a:xfrm>
            <a:off x="179512" y="195486"/>
            <a:ext cx="6840760" cy="507703"/>
          </a:xfrm>
        </p:spPr>
        <p:txBody>
          <a:bodyPr/>
          <a:lstStyle/>
          <a:p>
            <a:r>
              <a:rPr lang="cs-CZ" b="1" dirty="0" err="1" smtClean="0">
                <a:solidFill>
                  <a:srgbClr val="307871"/>
                </a:solidFill>
              </a:rPr>
              <a:t>Questions</a:t>
            </a:r>
            <a:r>
              <a:rPr lang="cs-CZ" b="1" dirty="0" smtClean="0">
                <a:solidFill>
                  <a:srgbClr val="307871"/>
                </a:solidFill>
              </a:rPr>
              <a:t> and </a:t>
            </a:r>
            <a:r>
              <a:rPr lang="cs-CZ" b="1" dirty="0" err="1" smtClean="0">
                <a:solidFill>
                  <a:srgbClr val="307871"/>
                </a:solidFill>
              </a:rPr>
              <a:t>Applications</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Long-Term International Asset and Liability Management</a:t>
            </a:r>
            <a:endParaRPr lang="en-US" altLang="cs-CZ" sz="800" dirty="0" smtClean="0">
              <a:solidFill>
                <a:srgbClr val="307871"/>
              </a:solidFill>
              <a:latin typeface="Times New Roman" panose="02020603050405020304" pitchFamily="18" charset="0"/>
              <a:cs typeface="Times New Roman" panose="02020603050405020304" pitchFamily="18" charset="0"/>
            </a:endParaRP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25589895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5" y="1059582"/>
            <a:ext cx="7920881" cy="1440160"/>
          </a:xfrm>
          <a:prstGeom prst="rect">
            <a:avLst/>
          </a:prstGeom>
        </p:spPr>
        <p:txBody>
          <a:bodyPr>
            <a:noAutofit/>
          </a:bodyPr>
          <a:lstStyle/>
          <a:p>
            <a:r>
              <a:rPr lang="en-US" altLang="cs-CZ" sz="2000" dirty="0" smtClean="0">
                <a:solidFill>
                  <a:srgbClr val="307871"/>
                </a:solidFill>
              </a:rPr>
              <a:t>Like domestic capital budgeting, this focuses on the cash inflows and outflows associated with prospective long-term investment projects</a:t>
            </a:r>
          </a:p>
          <a:p>
            <a:endParaRPr lang="en-US" altLang="cs-CZ" sz="2000" dirty="0" smtClean="0">
              <a:solidFill>
                <a:srgbClr val="307871"/>
              </a:solidFill>
            </a:endParaRPr>
          </a:p>
          <a:p>
            <a:r>
              <a:rPr lang="en-US" altLang="cs-CZ" sz="2000" dirty="0" smtClean="0">
                <a:solidFill>
                  <a:srgbClr val="307871"/>
                </a:solidFill>
              </a:rPr>
              <a:t>Capital budgeting follows same framework as domestic budgeting</a:t>
            </a:r>
          </a:p>
          <a:p>
            <a:pPr lvl="1"/>
            <a:r>
              <a:rPr lang="en-US" altLang="cs-CZ" sz="1800" dirty="0" smtClean="0">
                <a:solidFill>
                  <a:srgbClr val="307871"/>
                </a:solidFill>
              </a:rPr>
              <a:t>Identify initial capital invested or put at risk</a:t>
            </a:r>
          </a:p>
          <a:p>
            <a:pPr lvl="1"/>
            <a:r>
              <a:rPr lang="en-US" altLang="cs-CZ" sz="1800" dirty="0" smtClean="0">
                <a:solidFill>
                  <a:srgbClr val="307871"/>
                </a:solidFill>
              </a:rPr>
              <a:t>Estimate the future cash flows generated by the project, including the terminal value or salvage value of the investment</a:t>
            </a:r>
          </a:p>
          <a:p>
            <a:pPr lvl="1"/>
            <a:r>
              <a:rPr lang="en-US" altLang="cs-CZ" sz="1800" dirty="0" smtClean="0">
                <a:solidFill>
                  <a:srgbClr val="307871"/>
                </a:solidFill>
              </a:rPr>
              <a:t>Identify appropriate discount rate for NPV calculation</a:t>
            </a:r>
          </a:p>
          <a:p>
            <a:pPr lvl="1"/>
            <a:r>
              <a:rPr lang="en-US" altLang="cs-CZ" sz="1800" dirty="0" smtClean="0">
                <a:solidFill>
                  <a:srgbClr val="307871"/>
                </a:solidFill>
              </a:rPr>
              <a:t>Apply traditional capital budgeting decision criteria such as NPV and IRR to determine the acceptability or ranking of potential projects</a:t>
            </a:r>
          </a:p>
          <a:p>
            <a:pPr lvl="1"/>
            <a:endParaRPr lang="en-US" altLang="cs-CZ" sz="1600" dirty="0"/>
          </a:p>
        </p:txBody>
      </p:sp>
      <p:sp>
        <p:nvSpPr>
          <p:cNvPr id="6" name="Nadpis 5"/>
          <p:cNvSpPr>
            <a:spLocks noGrp="1"/>
          </p:cNvSpPr>
          <p:nvPr>
            <p:ph type="title"/>
          </p:nvPr>
        </p:nvSpPr>
        <p:spPr>
          <a:xfrm>
            <a:off x="179512" y="195486"/>
            <a:ext cx="6192688" cy="507703"/>
          </a:xfrm>
        </p:spPr>
        <p:txBody>
          <a:bodyPr/>
          <a:lstStyle/>
          <a:p>
            <a:r>
              <a:rPr lang="en-US" b="1" dirty="0" smtClean="0">
                <a:solidFill>
                  <a:srgbClr val="307871"/>
                </a:solidFill>
              </a:rPr>
              <a:t>Multinational </a:t>
            </a:r>
            <a:r>
              <a:rPr lang="cs-CZ" b="1" dirty="0" smtClean="0">
                <a:solidFill>
                  <a:srgbClr val="307871"/>
                </a:solidFill>
              </a:rPr>
              <a:t>C</a:t>
            </a:r>
            <a:r>
              <a:rPr lang="en-US" b="1" dirty="0" err="1" smtClean="0">
                <a:solidFill>
                  <a:srgbClr val="307871"/>
                </a:solidFill>
              </a:rPr>
              <a:t>apital</a:t>
            </a:r>
            <a:r>
              <a:rPr lang="en-US" b="1" dirty="0" smtClean="0">
                <a:solidFill>
                  <a:srgbClr val="307871"/>
                </a:solidFill>
              </a:rPr>
              <a:t> </a:t>
            </a:r>
            <a:r>
              <a:rPr lang="cs-CZ" b="1" dirty="0" smtClean="0">
                <a:solidFill>
                  <a:srgbClr val="307871"/>
                </a:solidFill>
              </a:rPr>
              <a:t>B</a:t>
            </a:r>
            <a:r>
              <a:rPr lang="en-US" b="1" dirty="0" err="1" smtClean="0">
                <a:solidFill>
                  <a:srgbClr val="307871"/>
                </a:solidFill>
              </a:rPr>
              <a:t>udgeting</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Long-Term International Asset and Liability Management</a:t>
            </a:r>
            <a:endParaRPr lang="en-US" altLang="cs-CZ" sz="800" dirty="0" smtClean="0">
              <a:solidFill>
                <a:srgbClr val="307871"/>
              </a:solidFill>
              <a:latin typeface="Times New Roman" panose="02020603050405020304" pitchFamily="18" charset="0"/>
              <a:cs typeface="Times New Roman" panose="02020603050405020304" pitchFamily="18" charset="0"/>
            </a:endParaRP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28594312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Zástupný symbol pro obsah 2"/>
              <p:cNvSpPr>
                <a:spLocks noGrp="1"/>
              </p:cNvSpPr>
              <p:nvPr>
                <p:ph idx="4294967295"/>
              </p:nvPr>
            </p:nvSpPr>
            <p:spPr>
              <a:xfrm>
                <a:off x="71499" y="750920"/>
                <a:ext cx="8928993" cy="3981070"/>
              </a:xfrm>
              <a:prstGeom prst="rect">
                <a:avLst/>
              </a:prstGeom>
            </p:spPr>
            <p:txBody>
              <a:bodyPr>
                <a:noAutofit/>
              </a:bodyPr>
              <a:lstStyle/>
              <a:p>
                <a:pPr marL="0" lvl="0" indent="180340" algn="just">
                  <a:lnSpc>
                    <a:spcPct val="115000"/>
                  </a:lnSpc>
                  <a:spcBef>
                    <a:spcPts val="1200"/>
                  </a:spcBef>
                  <a:spcAft>
                    <a:spcPts val="1200"/>
                  </a:spcAft>
                  <a:buNone/>
                </a:pPr>
                <a14:m>
                  <m:oMathPara xmlns:m="http://schemas.openxmlformats.org/officeDocument/2006/math">
                    <m:oMathParaPr>
                      <m:jc m:val="centerGroup"/>
                    </m:oMathParaPr>
                    <m:oMath xmlns:m="http://schemas.openxmlformats.org/officeDocument/2006/math">
                      <m:r>
                        <a:rPr lang="cs-CZ" sz="1600" i="1" smtClean="0">
                          <a:solidFill>
                            <a:srgbClr val="307871"/>
                          </a:solidFill>
                          <a:latin typeface="Cambria Math" panose="02040503050406030204" pitchFamily="18" charset="0"/>
                          <a:ea typeface="Calibri" panose="020F0502020204030204" pitchFamily="34" charset="0"/>
                          <a:cs typeface="Times New Roman" panose="02020603050405020304" pitchFamily="18" charset="0"/>
                        </a:rPr>
                        <m:t>𝑁𝑃𝑉</m:t>
                      </m:r>
                      <m:r>
                        <a:rPr lang="cs-CZ" sz="1600" i="1" smtClean="0">
                          <a:solidFill>
                            <a:srgbClr val="307871"/>
                          </a:solidFill>
                          <a:latin typeface="Cambria Math" panose="02040503050406030204" pitchFamily="18" charset="0"/>
                          <a:ea typeface="Calibri" panose="020F0502020204030204" pitchFamily="34" charset="0"/>
                          <a:cs typeface="Times New Roman" panose="02020603050405020304" pitchFamily="18" charset="0"/>
                        </a:rPr>
                        <m:t>=−</m:t>
                      </m:r>
                      <m:r>
                        <a:rPr lang="cs-CZ" sz="1600" i="1" smtClean="0">
                          <a:solidFill>
                            <a:srgbClr val="307871"/>
                          </a:solidFill>
                          <a:latin typeface="Cambria Math" panose="02040503050406030204" pitchFamily="18" charset="0"/>
                          <a:ea typeface="Calibri" panose="020F0502020204030204" pitchFamily="34" charset="0"/>
                          <a:cs typeface="Times New Roman" panose="02020603050405020304" pitchFamily="18" charset="0"/>
                        </a:rPr>
                        <m:t>𝐼</m:t>
                      </m:r>
                      <m:r>
                        <a:rPr lang="cs-CZ" sz="1600" i="1" smtClean="0">
                          <a:solidFill>
                            <a:srgbClr val="307871"/>
                          </a:solidFill>
                          <a:latin typeface="Cambria Math" panose="02040503050406030204" pitchFamily="18" charset="0"/>
                          <a:ea typeface="Calibri" panose="020F0502020204030204" pitchFamily="34" charset="0"/>
                          <a:cs typeface="Times New Roman" panose="02020603050405020304" pitchFamily="18" charset="0"/>
                        </a:rPr>
                        <m:t>+</m:t>
                      </m:r>
                      <m:nary>
                        <m:naryPr>
                          <m:chr m:val="∑"/>
                          <m:limLoc m:val="undOv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naryPr>
                        <m:sub>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𝑡</m:t>
                          </m:r>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=1</m:t>
                          </m:r>
                        </m:sub>
                        <m:sup>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𝑛</m:t>
                          </m:r>
                        </m:sup>
                        <m:e>
                          <m:f>
                            <m:f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sSubPr>
                                <m:e>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𝐶𝐹</m:t>
                                  </m:r>
                                </m:e>
                                <m:sub>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𝑡</m:t>
                                  </m:r>
                                </m:sub>
                              </m:sSub>
                            </m:num>
                            <m:den>
                              <m:sSup>
                                <m:sSup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sSupPr>
                                <m:e>
                                  <m:d>
                                    <m:d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dPr>
                                    <m:e>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1+</m:t>
                                      </m:r>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𝑘</m:t>
                                      </m:r>
                                    </m:e>
                                  </m:d>
                                </m:e>
                                <m:sup>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𝑡</m:t>
                                  </m:r>
                                </m:sup>
                              </m:sSup>
                            </m:den>
                          </m:f>
                        </m:e>
                      </m:nary>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m:t>
                      </m:r>
                      <m:f>
                        <m:f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sSubPr>
                            <m:e>
                              <m:r>
                                <a:rPr lang="cs-CZ" sz="1600" b="0" i="1" smtClean="0">
                                  <a:solidFill>
                                    <a:srgbClr val="307871"/>
                                  </a:solidFill>
                                  <a:latin typeface="Cambria Math" panose="02040503050406030204" pitchFamily="18" charset="0"/>
                                  <a:ea typeface="Calibri" panose="020F0502020204030204" pitchFamily="34" charset="0"/>
                                  <a:cs typeface="Times New Roman" panose="02020603050405020304" pitchFamily="18" charset="0"/>
                                </a:rPr>
                                <m:t>𝑅𝑉</m:t>
                              </m:r>
                            </m:e>
                            <m:sub>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𝑛</m:t>
                              </m:r>
                            </m:sub>
                          </m:sSub>
                        </m:num>
                        <m:den>
                          <m:sSup>
                            <m:sSup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sSupPr>
                            <m:e>
                              <m:d>
                                <m:d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dPr>
                                <m:e>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1+</m:t>
                                  </m:r>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𝑘</m:t>
                                  </m:r>
                                </m:e>
                              </m:d>
                            </m:e>
                            <m:sup>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𝑛</m:t>
                              </m:r>
                            </m:sup>
                          </m:sSup>
                        </m:den>
                      </m:f>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   </m:t>
                      </m:r>
                    </m:oMath>
                  </m:oMathPara>
                </a14:m>
                <a:endParaRPr lang="cs-CZ" sz="1600" dirty="0">
                  <a:solidFill>
                    <a:srgbClr val="307871"/>
                  </a:solidFill>
                  <a:latin typeface="Times New Roman" panose="02020603050405020304" pitchFamily="18" charset="0"/>
                  <a:ea typeface="Calibri" panose="020F0502020204030204" pitchFamily="34" charset="0"/>
                  <a:cs typeface="Times New Roman" panose="02020603050405020304" pitchFamily="18" charset="0"/>
                </a:endParaRPr>
              </a:p>
              <a:p>
                <a:pPr marL="0" lvl="0" indent="180340" algn="just">
                  <a:lnSpc>
                    <a:spcPct val="115000"/>
                  </a:lnSpc>
                  <a:spcBef>
                    <a:spcPts val="1200"/>
                  </a:spcBef>
                  <a:spcAft>
                    <a:spcPts val="1200"/>
                  </a:spcAft>
                  <a:buNone/>
                </a:pPr>
                <a:endParaRPr lang="cs-CZ" sz="1600" i="1" dirty="0" smtClean="0">
                  <a:solidFill>
                    <a:srgbClr val="307871"/>
                  </a:solidFill>
                  <a:latin typeface="Cambria Math" panose="02040503050406030204" pitchFamily="18" charset="0"/>
                  <a:ea typeface="Calibri" panose="020F0502020204030204" pitchFamily="34" charset="0"/>
                  <a:cs typeface="Times New Roman" panose="02020603050405020304" pitchFamily="18" charset="0"/>
                </a:endParaRPr>
              </a:p>
              <a:p>
                <a:pPr marL="0" lvl="0" indent="180340" algn="just">
                  <a:lnSpc>
                    <a:spcPct val="115000"/>
                  </a:lnSpc>
                  <a:spcBef>
                    <a:spcPts val="1200"/>
                  </a:spcBef>
                  <a:spcAft>
                    <a:spcPts val="1200"/>
                  </a:spcAft>
                  <a:buNone/>
                </a:pPr>
                <a14:m>
                  <m:oMathPara xmlns:m="http://schemas.openxmlformats.org/officeDocument/2006/math">
                    <m:oMathParaPr>
                      <m:jc m:val="centerGroup"/>
                    </m:oMathParaPr>
                    <m:oMath xmlns:m="http://schemas.openxmlformats.org/officeDocument/2006/math">
                      <m:sSub>
                        <m:sSub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sSubPr>
                        <m:e>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𝑁𝑃𝑉</m:t>
                          </m:r>
                        </m:e>
                        <m:sub>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𝐴</m:t>
                          </m:r>
                        </m:sub>
                      </m:sSub>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=−80000 </m:t>
                      </m:r>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𝐸𝑈𝑅</m:t>
                      </m:r>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m:t>
                      </m:r>
                      <m:f>
                        <m:f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fPr>
                        <m:num>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30000 </m:t>
                          </m:r>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𝐸𝑈𝑅</m:t>
                          </m:r>
                        </m:num>
                        <m:den>
                          <m:sSup>
                            <m:sSup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sSupPr>
                            <m:e>
                              <m:d>
                                <m:d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dPr>
                                <m:e>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1+0</m:t>
                                  </m:r>
                                  <m:r>
                                    <a:rPr lang="cs-CZ" sz="1600" b="0" i="1" smtClean="0">
                                      <a:solidFill>
                                        <a:srgbClr val="307871"/>
                                      </a:solidFill>
                                      <a:latin typeface="Cambria Math" panose="02040503050406030204" pitchFamily="18" charset="0"/>
                                      <a:ea typeface="Calibri" panose="020F0502020204030204" pitchFamily="34" charset="0"/>
                                      <a:cs typeface="Times New Roman" panose="02020603050405020304" pitchFamily="18" charset="0"/>
                                    </a:rPr>
                                    <m:t>.</m:t>
                                  </m:r>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026</m:t>
                                  </m:r>
                                </m:e>
                              </m:d>
                            </m:e>
                            <m:sup>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1</m:t>
                              </m:r>
                            </m:sup>
                          </m:sSup>
                        </m:den>
                      </m:f>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 </m:t>
                      </m:r>
                      <m:f>
                        <m:f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fPr>
                        <m:num>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30000 </m:t>
                          </m:r>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𝐸𝑈𝑅</m:t>
                          </m:r>
                        </m:num>
                        <m:den>
                          <m:sSup>
                            <m:sSup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sSupPr>
                            <m:e>
                              <m:d>
                                <m:d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dPr>
                                <m:e>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1+</m:t>
                                  </m:r>
                                  <m:r>
                                    <a:rPr lang="cs-CZ" sz="1600" b="0" i="1" smtClean="0">
                                      <a:solidFill>
                                        <a:srgbClr val="307871"/>
                                      </a:solidFill>
                                      <a:latin typeface="Cambria Math" panose="02040503050406030204" pitchFamily="18" charset="0"/>
                                      <a:ea typeface="Calibri" panose="020F0502020204030204" pitchFamily="34" charset="0"/>
                                      <a:cs typeface="Times New Roman" panose="02020603050405020304" pitchFamily="18" charset="0"/>
                                    </a:rPr>
                                    <m:t>0.</m:t>
                                  </m:r>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026</m:t>
                                  </m:r>
                                </m:e>
                              </m:d>
                            </m:e>
                            <m:sup>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2</m:t>
                              </m:r>
                            </m:sup>
                          </m:sSup>
                        </m:den>
                      </m:f>
                      <m:r>
                        <a:rPr lang="cs-CZ" sz="1600" b="0" i="1" smtClean="0">
                          <a:solidFill>
                            <a:srgbClr val="307871"/>
                          </a:solidFill>
                          <a:latin typeface="Cambria Math" panose="02040503050406030204" pitchFamily="18" charset="0"/>
                          <a:ea typeface="Calibri" panose="020F0502020204030204" pitchFamily="34" charset="0"/>
                          <a:cs typeface="Times New Roman" panose="02020603050405020304" pitchFamily="18" charset="0"/>
                        </a:rPr>
                        <m:t>+</m:t>
                      </m:r>
                      <m:f>
                        <m:f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fPr>
                        <m:num>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30000 </m:t>
                          </m:r>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𝐸𝑈𝑅</m:t>
                          </m:r>
                        </m:num>
                        <m:den>
                          <m:sSup>
                            <m:sSup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sSupPr>
                            <m:e>
                              <m:d>
                                <m:d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dPr>
                                <m:e>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1+0</m:t>
                                  </m:r>
                                  <m:r>
                                    <a:rPr lang="cs-CZ" sz="1600" b="0" i="1" smtClean="0">
                                      <a:solidFill>
                                        <a:srgbClr val="307871"/>
                                      </a:solidFill>
                                      <a:latin typeface="Cambria Math" panose="02040503050406030204" pitchFamily="18" charset="0"/>
                                      <a:ea typeface="Calibri" panose="020F0502020204030204" pitchFamily="34" charset="0"/>
                                      <a:cs typeface="Times New Roman" panose="02020603050405020304" pitchFamily="18" charset="0"/>
                                    </a:rPr>
                                    <m:t>.</m:t>
                                  </m:r>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026</m:t>
                                  </m:r>
                                </m:e>
                              </m:d>
                            </m:e>
                            <m:sup>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3</m:t>
                              </m:r>
                            </m:sup>
                          </m:sSup>
                        </m:den>
                      </m:f>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 </m:t>
                      </m:r>
                      <m:f>
                        <m:f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fPr>
                        <m:num>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0 </m:t>
                          </m:r>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𝐸𝑈𝑅</m:t>
                          </m:r>
                        </m:num>
                        <m:den>
                          <m:sSup>
                            <m:sSup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sSupPr>
                            <m:e>
                              <m:d>
                                <m:d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dPr>
                                <m:e>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1+</m:t>
                                  </m:r>
                                  <m:r>
                                    <a:rPr lang="cs-CZ" sz="1600" b="0" i="1" smtClean="0">
                                      <a:solidFill>
                                        <a:srgbClr val="307871"/>
                                      </a:solidFill>
                                      <a:latin typeface="Cambria Math" panose="02040503050406030204" pitchFamily="18" charset="0"/>
                                      <a:ea typeface="Calibri" panose="020F0502020204030204" pitchFamily="34" charset="0"/>
                                      <a:cs typeface="Times New Roman" panose="02020603050405020304" pitchFamily="18" charset="0"/>
                                    </a:rPr>
                                    <m:t>0.</m:t>
                                  </m:r>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026</m:t>
                                  </m:r>
                                </m:e>
                              </m:d>
                            </m:e>
                            <m:sup>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3</m:t>
                              </m:r>
                            </m:sup>
                          </m:sSup>
                        </m:den>
                      </m:f>
                    </m:oMath>
                  </m:oMathPara>
                </a14:m>
                <a:endParaRPr lang="cs-CZ" sz="1600" dirty="0">
                  <a:solidFill>
                    <a:srgbClr val="307871"/>
                  </a:solidFill>
                  <a:latin typeface="Times New Roman" panose="02020603050405020304" pitchFamily="18" charset="0"/>
                  <a:ea typeface="Calibri" panose="020F0502020204030204" pitchFamily="34" charset="0"/>
                  <a:cs typeface="Times New Roman" panose="02020603050405020304" pitchFamily="18" charset="0"/>
                </a:endParaRPr>
              </a:p>
              <a:p>
                <a:pPr marL="0" lvl="0" indent="180340" algn="just">
                  <a:lnSpc>
                    <a:spcPct val="115000"/>
                  </a:lnSpc>
                  <a:spcBef>
                    <a:spcPts val="1200"/>
                  </a:spcBef>
                  <a:spcAft>
                    <a:spcPts val="1200"/>
                  </a:spcAft>
                  <a:buNone/>
                </a:pPr>
                <a14:m>
                  <m:oMathPara xmlns:m="http://schemas.openxmlformats.org/officeDocument/2006/math">
                    <m:oMathParaPr>
                      <m:jc m:val="centerGroup"/>
                    </m:oMathParaPr>
                    <m:oMath xmlns:m="http://schemas.openxmlformats.org/officeDocument/2006/math">
                      <m:sSub>
                        <m:sSub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sSubPr>
                        <m:e>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𝑁𝑃𝑉</m:t>
                          </m:r>
                        </m:e>
                        <m:sub>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𝐴</m:t>
                          </m:r>
                        </m:sub>
                      </m:sSub>
                      <m:r>
                        <a:rPr lang="cs-CZ" sz="1600" b="1" i="1">
                          <a:solidFill>
                            <a:srgbClr val="307871"/>
                          </a:solidFill>
                          <a:latin typeface="Cambria Math" panose="02040503050406030204" pitchFamily="18" charset="0"/>
                          <a:ea typeface="Calibri" panose="020F0502020204030204" pitchFamily="34" charset="0"/>
                          <a:cs typeface="Times New Roman" panose="02020603050405020304" pitchFamily="18" charset="0"/>
                        </a:rPr>
                        <m:t>= </m:t>
                      </m:r>
                      <m:r>
                        <a:rPr lang="cs-CZ" sz="1600" b="1" i="1" smtClean="0">
                          <a:solidFill>
                            <a:srgbClr val="C00000"/>
                          </a:solidFill>
                          <a:latin typeface="Cambria Math" panose="02040503050406030204" pitchFamily="18" charset="0"/>
                          <a:ea typeface="Calibri" panose="020F0502020204030204" pitchFamily="34" charset="0"/>
                          <a:cs typeface="Times New Roman" panose="02020603050405020304" pitchFamily="18" charset="0"/>
                        </a:rPr>
                        <m:t>𝟓</m:t>
                      </m:r>
                      <m:r>
                        <a:rPr lang="cs-CZ" sz="1600" b="1" i="1" smtClean="0">
                          <a:solidFill>
                            <a:srgbClr val="C00000"/>
                          </a:solidFill>
                          <a:latin typeface="Cambria Math" panose="02040503050406030204" pitchFamily="18" charset="0"/>
                          <a:ea typeface="Calibri" panose="020F0502020204030204" pitchFamily="34" charset="0"/>
                          <a:cs typeface="Times New Roman" panose="02020603050405020304" pitchFamily="18" charset="0"/>
                        </a:rPr>
                        <m:t> </m:t>
                      </m:r>
                      <m:r>
                        <a:rPr lang="cs-CZ" sz="1600" b="1" i="1" smtClean="0">
                          <a:solidFill>
                            <a:srgbClr val="C00000"/>
                          </a:solidFill>
                          <a:latin typeface="Cambria Math" panose="02040503050406030204" pitchFamily="18" charset="0"/>
                          <a:ea typeface="Calibri" panose="020F0502020204030204" pitchFamily="34" charset="0"/>
                          <a:cs typeface="Times New Roman" panose="02020603050405020304" pitchFamily="18" charset="0"/>
                        </a:rPr>
                        <m:t>𝟓𝟏𝟓</m:t>
                      </m:r>
                      <m:r>
                        <a:rPr lang="cs-CZ" sz="1600" b="1" i="1" smtClean="0">
                          <a:solidFill>
                            <a:srgbClr val="C00000"/>
                          </a:solidFill>
                          <a:latin typeface="Cambria Math" panose="02040503050406030204" pitchFamily="18" charset="0"/>
                          <a:ea typeface="Calibri" panose="020F0502020204030204" pitchFamily="34" charset="0"/>
                          <a:cs typeface="Times New Roman" panose="02020603050405020304" pitchFamily="18" charset="0"/>
                        </a:rPr>
                        <m:t>.</m:t>
                      </m:r>
                      <m:r>
                        <a:rPr lang="cs-CZ" sz="1600" b="1" i="1">
                          <a:solidFill>
                            <a:srgbClr val="C00000"/>
                          </a:solidFill>
                          <a:latin typeface="Cambria Math" panose="02040503050406030204" pitchFamily="18" charset="0"/>
                          <a:ea typeface="Calibri" panose="020F0502020204030204" pitchFamily="34" charset="0"/>
                          <a:cs typeface="Times New Roman" panose="02020603050405020304" pitchFamily="18" charset="0"/>
                        </a:rPr>
                        <m:t>𝟏𝟕</m:t>
                      </m:r>
                      <m:r>
                        <a:rPr lang="cs-CZ" sz="1600" b="1" i="1">
                          <a:solidFill>
                            <a:srgbClr val="C00000"/>
                          </a:solidFill>
                          <a:latin typeface="Cambria Math" panose="02040503050406030204" pitchFamily="18" charset="0"/>
                          <a:ea typeface="Calibri" panose="020F0502020204030204" pitchFamily="34" charset="0"/>
                          <a:cs typeface="Times New Roman" panose="02020603050405020304" pitchFamily="18" charset="0"/>
                        </a:rPr>
                        <m:t> </m:t>
                      </m:r>
                      <m:r>
                        <a:rPr lang="cs-CZ" sz="1600" b="1" i="1">
                          <a:solidFill>
                            <a:srgbClr val="C00000"/>
                          </a:solidFill>
                          <a:latin typeface="Cambria Math" panose="02040503050406030204" pitchFamily="18" charset="0"/>
                          <a:ea typeface="Calibri" panose="020F0502020204030204" pitchFamily="34" charset="0"/>
                          <a:cs typeface="Times New Roman" panose="02020603050405020304" pitchFamily="18" charset="0"/>
                        </a:rPr>
                        <m:t>𝑬𝑼𝑹</m:t>
                      </m:r>
                    </m:oMath>
                  </m:oMathPara>
                </a14:m>
                <a:endParaRPr lang="cs-CZ" sz="16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endParaRPr>
              </a:p>
              <a:p>
                <a:endParaRPr lang="en-US" altLang="cs-CZ" sz="2000" dirty="0"/>
              </a:p>
            </p:txBody>
          </p:sp>
        </mc:Choice>
        <mc:Fallback>
          <p:sp>
            <p:nvSpPr>
              <p:cNvPr id="3" name="Zástupný symbol pro obsah 2"/>
              <p:cNvSpPr>
                <a:spLocks noGrp="1" noRot="1" noChangeAspect="1" noMove="1" noResize="1" noEditPoints="1" noAdjustHandles="1" noChangeArrowheads="1" noChangeShapeType="1" noTextEdit="1"/>
              </p:cNvSpPr>
              <p:nvPr>
                <p:ph idx="4294967295"/>
              </p:nvPr>
            </p:nvSpPr>
            <p:spPr>
              <a:xfrm>
                <a:off x="71499" y="750920"/>
                <a:ext cx="8928993" cy="3981070"/>
              </a:xfrm>
              <a:prstGeom prst="rect">
                <a:avLst/>
              </a:prstGeom>
              <a:blipFill rotWithShape="0">
                <a:blip r:embed="rId3"/>
                <a:stretch>
                  <a:fillRect/>
                </a:stretch>
              </a:blipFill>
            </p:spPr>
            <p:txBody>
              <a:bodyPr/>
              <a:lstStyle/>
              <a:p>
                <a:r>
                  <a:rPr lang="cs-CZ">
                    <a:noFill/>
                  </a:rPr>
                  <a:t> </a:t>
                </a:r>
              </a:p>
            </p:txBody>
          </p:sp>
        </mc:Fallback>
      </mc:AlternateContent>
      <p:sp>
        <p:nvSpPr>
          <p:cNvPr id="6" name="Nadpis 5"/>
          <p:cNvSpPr>
            <a:spLocks noGrp="1"/>
          </p:cNvSpPr>
          <p:nvPr>
            <p:ph type="title"/>
          </p:nvPr>
        </p:nvSpPr>
        <p:spPr>
          <a:xfrm>
            <a:off x="179512" y="195486"/>
            <a:ext cx="6840760" cy="507703"/>
          </a:xfrm>
        </p:spPr>
        <p:txBody>
          <a:bodyPr/>
          <a:lstStyle/>
          <a:p>
            <a:r>
              <a:rPr lang="cs-CZ" b="1" dirty="0" err="1" smtClean="0">
                <a:solidFill>
                  <a:srgbClr val="307871"/>
                </a:solidFill>
              </a:rPr>
              <a:t>Questions</a:t>
            </a:r>
            <a:r>
              <a:rPr lang="cs-CZ" b="1" dirty="0" smtClean="0">
                <a:solidFill>
                  <a:srgbClr val="307871"/>
                </a:solidFill>
              </a:rPr>
              <a:t> and </a:t>
            </a:r>
            <a:r>
              <a:rPr lang="cs-CZ" b="1" dirty="0" err="1" smtClean="0">
                <a:solidFill>
                  <a:srgbClr val="307871"/>
                </a:solidFill>
              </a:rPr>
              <a:t>Applications</a:t>
            </a:r>
            <a:r>
              <a:rPr lang="cs-CZ" b="1" dirty="0" smtClean="0">
                <a:solidFill>
                  <a:srgbClr val="307871"/>
                </a:solidFill>
              </a:rPr>
              <a:t> (1)</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Long-Term International Asset and Liability Management</a:t>
            </a:r>
            <a:endParaRPr lang="en-US" altLang="cs-CZ" sz="800" dirty="0" smtClean="0">
              <a:solidFill>
                <a:srgbClr val="307871"/>
              </a:solidFill>
              <a:latin typeface="Times New Roman" panose="02020603050405020304" pitchFamily="18" charset="0"/>
              <a:cs typeface="Times New Roman" panose="02020603050405020304" pitchFamily="18" charset="0"/>
            </a:endParaRP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15669630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Zástupný symbol pro obsah 2"/>
              <p:cNvSpPr>
                <a:spLocks noGrp="1"/>
              </p:cNvSpPr>
              <p:nvPr>
                <p:ph idx="4294967295"/>
              </p:nvPr>
            </p:nvSpPr>
            <p:spPr>
              <a:xfrm>
                <a:off x="71499" y="750920"/>
                <a:ext cx="8928993" cy="1440160"/>
              </a:xfrm>
              <a:prstGeom prst="rect">
                <a:avLst/>
              </a:prstGeom>
            </p:spPr>
            <p:txBody>
              <a:bodyPr>
                <a:noAutofit/>
              </a:bodyPr>
              <a:lstStyle/>
              <a:p>
                <a:pPr marL="0" lvl="0" indent="180340" algn="just">
                  <a:lnSpc>
                    <a:spcPct val="115000"/>
                  </a:lnSpc>
                  <a:spcBef>
                    <a:spcPts val="1200"/>
                  </a:spcBef>
                  <a:spcAft>
                    <a:spcPts val="1200"/>
                  </a:spcAft>
                  <a:buNone/>
                </a:pPr>
                <a14:m>
                  <m:oMathPara xmlns:m="http://schemas.openxmlformats.org/officeDocument/2006/math">
                    <m:oMathParaPr>
                      <m:jc m:val="centerGroup"/>
                    </m:oMathParaPr>
                    <m:oMath xmlns:m="http://schemas.openxmlformats.org/officeDocument/2006/math">
                      <m:r>
                        <a:rPr lang="cs-CZ" sz="1600" i="1" smtClean="0">
                          <a:solidFill>
                            <a:srgbClr val="307871"/>
                          </a:solidFill>
                          <a:latin typeface="Cambria Math" panose="02040503050406030204" pitchFamily="18" charset="0"/>
                          <a:ea typeface="Calibri" panose="020F0502020204030204" pitchFamily="34" charset="0"/>
                          <a:cs typeface="Times New Roman" panose="02020603050405020304" pitchFamily="18" charset="0"/>
                        </a:rPr>
                        <m:t>𝑁𝑃𝑉</m:t>
                      </m:r>
                      <m:r>
                        <a:rPr lang="cs-CZ" sz="1600" i="1" smtClean="0">
                          <a:solidFill>
                            <a:srgbClr val="307871"/>
                          </a:solidFill>
                          <a:latin typeface="Cambria Math" panose="02040503050406030204" pitchFamily="18" charset="0"/>
                          <a:ea typeface="Calibri" panose="020F0502020204030204" pitchFamily="34" charset="0"/>
                          <a:cs typeface="Times New Roman" panose="02020603050405020304" pitchFamily="18" charset="0"/>
                        </a:rPr>
                        <m:t>=−</m:t>
                      </m:r>
                      <m:r>
                        <a:rPr lang="cs-CZ" sz="1600" i="1" smtClean="0">
                          <a:solidFill>
                            <a:srgbClr val="307871"/>
                          </a:solidFill>
                          <a:latin typeface="Cambria Math" panose="02040503050406030204" pitchFamily="18" charset="0"/>
                          <a:ea typeface="Calibri" panose="020F0502020204030204" pitchFamily="34" charset="0"/>
                          <a:cs typeface="Times New Roman" panose="02020603050405020304" pitchFamily="18" charset="0"/>
                        </a:rPr>
                        <m:t>𝐼</m:t>
                      </m:r>
                      <m:r>
                        <a:rPr lang="cs-CZ" sz="1600" i="1" smtClean="0">
                          <a:solidFill>
                            <a:srgbClr val="307871"/>
                          </a:solidFill>
                          <a:latin typeface="Cambria Math" panose="02040503050406030204" pitchFamily="18" charset="0"/>
                          <a:ea typeface="Calibri" panose="020F0502020204030204" pitchFamily="34" charset="0"/>
                          <a:cs typeface="Times New Roman" panose="02020603050405020304" pitchFamily="18" charset="0"/>
                        </a:rPr>
                        <m:t>+</m:t>
                      </m:r>
                      <m:nary>
                        <m:naryPr>
                          <m:chr m:val="∑"/>
                          <m:limLoc m:val="undOv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naryPr>
                        <m:sub>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𝑡</m:t>
                          </m:r>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=1</m:t>
                          </m:r>
                        </m:sub>
                        <m:sup>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𝑛</m:t>
                          </m:r>
                        </m:sup>
                        <m:e>
                          <m:f>
                            <m:f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sSubPr>
                                <m:e>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𝐶𝐹</m:t>
                                  </m:r>
                                </m:e>
                                <m:sub>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𝑡</m:t>
                                  </m:r>
                                </m:sub>
                              </m:sSub>
                            </m:num>
                            <m:den>
                              <m:sSup>
                                <m:sSup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sSupPr>
                                <m:e>
                                  <m:d>
                                    <m:d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dPr>
                                    <m:e>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1+</m:t>
                                      </m:r>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𝑘</m:t>
                                      </m:r>
                                    </m:e>
                                  </m:d>
                                </m:e>
                                <m:sup>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𝑡</m:t>
                                  </m:r>
                                </m:sup>
                              </m:sSup>
                            </m:den>
                          </m:f>
                        </m:e>
                      </m:nary>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m:t>
                      </m:r>
                      <m:f>
                        <m:f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sSubPr>
                            <m:e>
                              <m:r>
                                <a:rPr lang="cs-CZ" sz="1600" b="0" i="1" smtClean="0">
                                  <a:solidFill>
                                    <a:srgbClr val="307871"/>
                                  </a:solidFill>
                                  <a:latin typeface="Cambria Math" panose="02040503050406030204" pitchFamily="18" charset="0"/>
                                  <a:ea typeface="Calibri" panose="020F0502020204030204" pitchFamily="34" charset="0"/>
                                  <a:cs typeface="Times New Roman" panose="02020603050405020304" pitchFamily="18" charset="0"/>
                                </a:rPr>
                                <m:t>𝑅𝑉</m:t>
                              </m:r>
                            </m:e>
                            <m:sub>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𝑛</m:t>
                              </m:r>
                            </m:sub>
                          </m:sSub>
                        </m:num>
                        <m:den>
                          <m:sSup>
                            <m:sSup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sSupPr>
                            <m:e>
                              <m:d>
                                <m:d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dPr>
                                <m:e>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1+</m:t>
                                  </m:r>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𝑘</m:t>
                                  </m:r>
                                </m:e>
                              </m:d>
                            </m:e>
                            <m:sup>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𝑛</m:t>
                              </m:r>
                            </m:sup>
                          </m:sSup>
                        </m:den>
                      </m:f>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   </m:t>
                      </m:r>
                    </m:oMath>
                  </m:oMathPara>
                </a14:m>
                <a:endParaRPr lang="cs-CZ" sz="1600" dirty="0">
                  <a:solidFill>
                    <a:srgbClr val="307871"/>
                  </a:solidFill>
                  <a:latin typeface="Times New Roman" panose="02020603050405020304" pitchFamily="18" charset="0"/>
                  <a:ea typeface="Calibri" panose="020F0502020204030204" pitchFamily="34" charset="0"/>
                  <a:cs typeface="Times New Roman" panose="02020603050405020304" pitchFamily="18" charset="0"/>
                </a:endParaRPr>
              </a:p>
              <a:p>
                <a:pPr marL="0" lvl="0" indent="180340" algn="just">
                  <a:lnSpc>
                    <a:spcPct val="115000"/>
                  </a:lnSpc>
                  <a:spcBef>
                    <a:spcPts val="1200"/>
                  </a:spcBef>
                  <a:spcAft>
                    <a:spcPts val="1200"/>
                  </a:spcAft>
                  <a:buNone/>
                </a:pPr>
                <a:endParaRPr lang="cs-CZ" sz="1600" i="1" dirty="0" smtClean="0">
                  <a:solidFill>
                    <a:srgbClr val="307871"/>
                  </a:solidFill>
                  <a:latin typeface="Cambria Math" panose="02040503050406030204" pitchFamily="18" charset="0"/>
                  <a:ea typeface="Calibri" panose="020F0502020204030204" pitchFamily="34" charset="0"/>
                  <a:cs typeface="Times New Roman" panose="02020603050405020304" pitchFamily="18" charset="0"/>
                </a:endParaRPr>
              </a:p>
              <a:p>
                <a:pPr marL="0" lvl="0" indent="180340" algn="just">
                  <a:lnSpc>
                    <a:spcPct val="115000"/>
                  </a:lnSpc>
                  <a:spcBef>
                    <a:spcPts val="1200"/>
                  </a:spcBef>
                  <a:spcAft>
                    <a:spcPts val="1200"/>
                  </a:spcAft>
                  <a:buNone/>
                </a:pPr>
                <a14:m>
                  <m:oMathPara xmlns:m="http://schemas.openxmlformats.org/officeDocument/2006/math">
                    <m:oMathParaPr>
                      <m:jc m:val="centerGroup"/>
                    </m:oMathParaPr>
                    <m:oMath xmlns:m="http://schemas.openxmlformats.org/officeDocument/2006/math">
                      <m:sSub>
                        <m:sSub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sSubPr>
                        <m:e>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𝑁𝑃𝑉</m:t>
                          </m:r>
                        </m:e>
                        <m:sub>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𝐵</m:t>
                          </m:r>
                        </m:sub>
                      </m:sSub>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=−80000 </m:t>
                      </m:r>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𝐸𝑈𝑅</m:t>
                      </m:r>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m:t>
                      </m:r>
                      <m:f>
                        <m:f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fPr>
                        <m:num>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23000 </m:t>
                          </m:r>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𝐸𝑈𝑅</m:t>
                          </m:r>
                        </m:num>
                        <m:den>
                          <m:sSup>
                            <m:sSup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sSupPr>
                            <m:e>
                              <m:d>
                                <m:d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dPr>
                                <m:e>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1+0</m:t>
                                  </m:r>
                                  <m:r>
                                    <a:rPr lang="cs-CZ" sz="1600" b="0" i="1" smtClean="0">
                                      <a:solidFill>
                                        <a:srgbClr val="307871"/>
                                      </a:solidFill>
                                      <a:latin typeface="Cambria Math" panose="02040503050406030204" pitchFamily="18" charset="0"/>
                                      <a:ea typeface="Calibri" panose="020F0502020204030204" pitchFamily="34" charset="0"/>
                                      <a:cs typeface="Times New Roman" panose="02020603050405020304" pitchFamily="18" charset="0"/>
                                    </a:rPr>
                                    <m:t>.</m:t>
                                  </m:r>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026</m:t>
                                  </m:r>
                                </m:e>
                              </m:d>
                            </m:e>
                            <m:sup>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1</m:t>
                              </m:r>
                            </m:sup>
                          </m:sSup>
                        </m:den>
                      </m:f>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 </m:t>
                      </m:r>
                      <m:f>
                        <m:f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fPr>
                        <m:num>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30000 </m:t>
                          </m:r>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𝐸𝑈𝑅</m:t>
                          </m:r>
                        </m:num>
                        <m:den>
                          <m:sSup>
                            <m:sSup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sSupPr>
                            <m:e>
                              <m:d>
                                <m:d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dPr>
                                <m:e>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1+0</m:t>
                                  </m:r>
                                  <m:r>
                                    <a:rPr lang="cs-CZ" sz="1600" b="0" i="1" smtClean="0">
                                      <a:solidFill>
                                        <a:srgbClr val="307871"/>
                                      </a:solidFill>
                                      <a:latin typeface="Cambria Math" panose="02040503050406030204" pitchFamily="18" charset="0"/>
                                      <a:ea typeface="Calibri" panose="020F0502020204030204" pitchFamily="34" charset="0"/>
                                      <a:cs typeface="Times New Roman" panose="02020603050405020304" pitchFamily="18" charset="0"/>
                                    </a:rPr>
                                    <m:t>.</m:t>
                                  </m:r>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026</m:t>
                                  </m:r>
                                </m:e>
                              </m:d>
                            </m:e>
                            <m:sup>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2</m:t>
                              </m:r>
                            </m:sup>
                          </m:sSup>
                        </m:den>
                      </m:f>
                      <m:r>
                        <a:rPr lang="cs-CZ" sz="1600" b="0" i="1" smtClean="0">
                          <a:solidFill>
                            <a:srgbClr val="307871"/>
                          </a:solidFill>
                          <a:latin typeface="Cambria Math" panose="02040503050406030204" pitchFamily="18" charset="0"/>
                          <a:ea typeface="Calibri" panose="020F0502020204030204" pitchFamily="34" charset="0"/>
                          <a:cs typeface="Times New Roman" panose="02020603050405020304" pitchFamily="18" charset="0"/>
                        </a:rPr>
                        <m:t>+</m:t>
                      </m:r>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 </m:t>
                      </m:r>
                      <m:f>
                        <m:f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fPr>
                        <m:num>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37100 </m:t>
                          </m:r>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𝐸𝑈𝑅</m:t>
                          </m:r>
                        </m:num>
                        <m:den>
                          <m:sSup>
                            <m:sSup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sSupPr>
                            <m:e>
                              <m:d>
                                <m:d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dPr>
                                <m:e>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1+0</m:t>
                                  </m:r>
                                  <m:r>
                                    <a:rPr lang="cs-CZ" sz="1600" b="0" i="1" smtClean="0">
                                      <a:solidFill>
                                        <a:srgbClr val="307871"/>
                                      </a:solidFill>
                                      <a:latin typeface="Cambria Math" panose="02040503050406030204" pitchFamily="18" charset="0"/>
                                      <a:ea typeface="Calibri" panose="020F0502020204030204" pitchFamily="34" charset="0"/>
                                      <a:cs typeface="Times New Roman" panose="02020603050405020304" pitchFamily="18" charset="0"/>
                                    </a:rPr>
                                    <m:t>.</m:t>
                                  </m:r>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026</m:t>
                                  </m:r>
                                </m:e>
                              </m:d>
                            </m:e>
                            <m:sup>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3</m:t>
                              </m:r>
                            </m:sup>
                          </m:sSup>
                        </m:den>
                      </m:f>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 </m:t>
                      </m:r>
                      <m:f>
                        <m:f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fPr>
                        <m:num>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0 </m:t>
                          </m:r>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𝐸𝑈𝑅</m:t>
                          </m:r>
                        </m:num>
                        <m:den>
                          <m:sSup>
                            <m:sSup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sSupPr>
                            <m:e>
                              <m:d>
                                <m:d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dPr>
                                <m:e>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1+0</m:t>
                                  </m:r>
                                  <m:r>
                                    <a:rPr lang="cs-CZ" sz="1600" b="0" i="1" smtClean="0">
                                      <a:solidFill>
                                        <a:srgbClr val="307871"/>
                                      </a:solidFill>
                                      <a:latin typeface="Cambria Math" panose="02040503050406030204" pitchFamily="18" charset="0"/>
                                      <a:ea typeface="Calibri" panose="020F0502020204030204" pitchFamily="34" charset="0"/>
                                      <a:cs typeface="Times New Roman" panose="02020603050405020304" pitchFamily="18" charset="0"/>
                                    </a:rPr>
                                    <m:t>.</m:t>
                                  </m:r>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026</m:t>
                                  </m:r>
                                </m:e>
                              </m:d>
                            </m:e>
                            <m:sup>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3</m:t>
                              </m:r>
                            </m:sup>
                          </m:sSup>
                        </m:den>
                      </m:f>
                    </m:oMath>
                  </m:oMathPara>
                </a14:m>
                <a:endParaRPr lang="cs-CZ" sz="1600" dirty="0">
                  <a:solidFill>
                    <a:srgbClr val="307871"/>
                  </a:solidFill>
                  <a:latin typeface="Times New Roman" panose="02020603050405020304" pitchFamily="18" charset="0"/>
                  <a:ea typeface="Calibri" panose="020F0502020204030204" pitchFamily="34" charset="0"/>
                  <a:cs typeface="Times New Roman" panose="02020603050405020304" pitchFamily="18" charset="0"/>
                </a:endParaRPr>
              </a:p>
              <a:p>
                <a:pPr marL="0" lvl="0" indent="180340" algn="just">
                  <a:lnSpc>
                    <a:spcPct val="115000"/>
                  </a:lnSpc>
                  <a:spcBef>
                    <a:spcPts val="1200"/>
                  </a:spcBef>
                  <a:spcAft>
                    <a:spcPts val="1200"/>
                  </a:spcAft>
                  <a:buNone/>
                </a:pPr>
                <a14:m>
                  <m:oMathPara xmlns:m="http://schemas.openxmlformats.org/officeDocument/2006/math">
                    <m:oMathParaPr>
                      <m:jc m:val="centerGroup"/>
                    </m:oMathParaPr>
                    <m:oMath xmlns:m="http://schemas.openxmlformats.org/officeDocument/2006/math">
                      <m:sSub>
                        <m:sSubPr>
                          <m:ctrlP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ctrlPr>
                        </m:sSubPr>
                        <m:e>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𝑁𝑃𝑉</m:t>
                          </m:r>
                        </m:e>
                        <m:sub>
                          <m:r>
                            <a:rPr lang="cs-CZ" sz="1600"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𝐵</m:t>
                          </m:r>
                        </m:sub>
                      </m:sSub>
                      <m:r>
                        <a:rPr lang="cs-CZ" sz="1600" b="1" i="1">
                          <a:solidFill>
                            <a:srgbClr val="307871"/>
                          </a:solidFill>
                          <a:latin typeface="Cambria Math" panose="02040503050406030204" pitchFamily="18" charset="0"/>
                          <a:ea typeface="Calibri" panose="020F0502020204030204" pitchFamily="34" charset="0"/>
                          <a:cs typeface="Times New Roman" panose="02020603050405020304" pitchFamily="18" charset="0"/>
                        </a:rPr>
                        <m:t>= </m:t>
                      </m:r>
                      <m:r>
                        <a:rPr lang="cs-CZ" sz="1600" b="1"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𝟓</m:t>
                      </m:r>
                      <m:r>
                        <a:rPr lang="cs-CZ" sz="1600" b="1" i="1">
                          <a:solidFill>
                            <a:srgbClr val="307871"/>
                          </a:solidFill>
                          <a:latin typeface="Cambria Math" panose="02040503050406030204" pitchFamily="18" charset="0"/>
                          <a:ea typeface="Calibri" panose="020F0502020204030204" pitchFamily="34" charset="0"/>
                          <a:cs typeface="Times New Roman" panose="02020603050405020304" pitchFamily="18" charset="0"/>
                        </a:rPr>
                        <m:t> </m:t>
                      </m:r>
                      <m:r>
                        <a:rPr lang="cs-CZ" sz="1600" b="1"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𝟐𝟔𝟔</m:t>
                      </m:r>
                      <m:r>
                        <a:rPr lang="cs-CZ" sz="1600" b="1" i="1" smtClean="0">
                          <a:solidFill>
                            <a:srgbClr val="307871"/>
                          </a:solidFill>
                          <a:latin typeface="Cambria Math" panose="02040503050406030204" pitchFamily="18" charset="0"/>
                          <a:ea typeface="Calibri" panose="020F0502020204030204" pitchFamily="34" charset="0"/>
                          <a:cs typeface="Times New Roman" panose="02020603050405020304" pitchFamily="18" charset="0"/>
                        </a:rPr>
                        <m:t>.</m:t>
                      </m:r>
                      <m:r>
                        <a:rPr lang="cs-CZ" sz="1600" b="1"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𝟑𝟓</m:t>
                      </m:r>
                      <m:r>
                        <a:rPr lang="cs-CZ" sz="1600" b="1" i="1">
                          <a:solidFill>
                            <a:srgbClr val="307871"/>
                          </a:solidFill>
                          <a:latin typeface="Cambria Math" panose="02040503050406030204" pitchFamily="18" charset="0"/>
                          <a:ea typeface="Calibri" panose="020F0502020204030204" pitchFamily="34" charset="0"/>
                          <a:cs typeface="Times New Roman" panose="02020603050405020304" pitchFamily="18" charset="0"/>
                        </a:rPr>
                        <m:t>  </m:t>
                      </m:r>
                      <m:r>
                        <a:rPr lang="cs-CZ" sz="1600" b="1" i="1">
                          <a:solidFill>
                            <a:srgbClr val="307871"/>
                          </a:solidFill>
                          <a:latin typeface="Cambria Math" panose="02040503050406030204" pitchFamily="18" charset="0"/>
                          <a:ea typeface="Calibri" panose="020F0502020204030204" pitchFamily="34" charset="0"/>
                          <a:cs typeface="Times New Roman" panose="02020603050405020304" pitchFamily="18" charset="0"/>
                        </a:rPr>
                        <m:t>𝑬𝑼𝑹</m:t>
                      </m:r>
                    </m:oMath>
                  </m:oMathPara>
                </a14:m>
                <a:endParaRPr lang="cs-CZ" sz="1600" dirty="0" smtClean="0">
                  <a:solidFill>
                    <a:srgbClr val="307871"/>
                  </a:solidFill>
                  <a:latin typeface="Times New Roman" panose="02020603050405020304" pitchFamily="18" charset="0"/>
                  <a:ea typeface="Calibri" panose="020F0502020204030204" pitchFamily="34" charset="0"/>
                  <a:cs typeface="Times New Roman" panose="02020603050405020304" pitchFamily="18" charset="0"/>
                </a:endParaRPr>
              </a:p>
              <a:p>
                <a:pPr marL="0" lvl="0" indent="180340" algn="ctr">
                  <a:lnSpc>
                    <a:spcPct val="115000"/>
                  </a:lnSpc>
                  <a:spcBef>
                    <a:spcPts val="1200"/>
                  </a:spcBef>
                  <a:spcAft>
                    <a:spcPts val="1200"/>
                  </a:spcAft>
                  <a:buNone/>
                </a:pPr>
                <a:r>
                  <a:rPr lang="en-US" sz="1600" dirty="0" smtClean="0">
                    <a:solidFill>
                      <a:srgbClr val="C00000"/>
                    </a:solidFill>
                    <a:latin typeface="Times New Roman" panose="02020603050405020304" pitchFamily="18" charset="0"/>
                    <a:ea typeface="Calibri" panose="020F0502020204030204" pitchFamily="34" charset="0"/>
                    <a:cs typeface="Times New Roman" panose="02020603050405020304" pitchFamily="18" charset="0"/>
                  </a:rPr>
                  <a:t>Based </a:t>
                </a:r>
                <a:r>
                  <a:rPr lang="en-US" sz="16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on the net present value of the project, it is evident that the </a:t>
                </a:r>
                <a:r>
                  <a:rPr lang="en-US" sz="1600" dirty="0" smtClean="0">
                    <a:solidFill>
                      <a:srgbClr val="C00000"/>
                    </a:solidFill>
                    <a:latin typeface="Times New Roman" panose="02020603050405020304" pitchFamily="18" charset="0"/>
                    <a:ea typeface="Calibri" panose="020F0502020204030204" pitchFamily="34" charset="0"/>
                    <a:cs typeface="Times New Roman" panose="02020603050405020304" pitchFamily="18" charset="0"/>
                  </a:rPr>
                  <a:t>realization </a:t>
                </a:r>
                <a:r>
                  <a:rPr lang="en-US" sz="16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of </a:t>
                </a:r>
                <a:r>
                  <a:rPr lang="cs-CZ" sz="1600" dirty="0" err="1" smtClean="0">
                    <a:solidFill>
                      <a:srgbClr val="C00000"/>
                    </a:solidFill>
                    <a:latin typeface="Times New Roman" panose="02020603050405020304" pitchFamily="18" charset="0"/>
                    <a:ea typeface="Calibri" panose="020F0502020204030204" pitchFamily="34" charset="0"/>
                    <a:cs typeface="Times New Roman" panose="02020603050405020304" pitchFamily="18" charset="0"/>
                  </a:rPr>
                  <a:t>an</a:t>
                </a:r>
                <a:r>
                  <a:rPr lang="cs-CZ" sz="1600" dirty="0" smtClean="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sz="1600" dirty="0" smtClean="0">
                    <a:solidFill>
                      <a:srgbClr val="C00000"/>
                    </a:solidFill>
                    <a:latin typeface="Times New Roman" panose="02020603050405020304" pitchFamily="18" charset="0"/>
                    <a:ea typeface="Calibri" panose="020F0502020204030204" pitchFamily="34" charset="0"/>
                    <a:cs typeface="Times New Roman" panose="02020603050405020304" pitchFamily="18" charset="0"/>
                  </a:rPr>
                  <a:t>investment </a:t>
                </a:r>
                <a:r>
                  <a:rPr lang="en-US" sz="16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A is preferable</a:t>
                </a:r>
                <a:r>
                  <a:rPr lang="en-US" sz="1600" dirty="0" smtClean="0">
                    <a:solidFill>
                      <a:srgbClr val="C00000"/>
                    </a:solidFill>
                    <a:latin typeface="Times New Roman" panose="02020603050405020304" pitchFamily="18" charset="0"/>
                    <a:ea typeface="Calibri" panose="020F0502020204030204" pitchFamily="34" charset="0"/>
                    <a:cs typeface="Times New Roman" panose="02020603050405020304" pitchFamily="18" charset="0"/>
                  </a:rPr>
                  <a:t>.</a:t>
                </a:r>
                <a:r>
                  <a:rPr lang="cs-CZ" sz="1600" dirty="0" smtClean="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(NPV</a:t>
                </a:r>
                <a:r>
                  <a:rPr lang="cs-CZ" sz="1600" baseline="-25000" dirty="0" smtClean="0">
                    <a:solidFill>
                      <a:srgbClr val="C00000"/>
                    </a:solidFill>
                    <a:latin typeface="Times New Roman" panose="02020603050405020304" pitchFamily="18" charset="0"/>
                    <a:ea typeface="Calibri" panose="020F0502020204030204" pitchFamily="34" charset="0"/>
                    <a:cs typeface="Times New Roman" panose="02020603050405020304" pitchFamily="18" charset="0"/>
                  </a:rPr>
                  <a:t>A</a:t>
                </a:r>
                <a:r>
                  <a:rPr lang="cs-CZ" sz="1600" dirty="0" smtClean="0">
                    <a:solidFill>
                      <a:srgbClr val="C00000"/>
                    </a:solidFill>
                    <a:latin typeface="Times New Roman" panose="02020603050405020304" pitchFamily="18" charset="0"/>
                    <a:ea typeface="Calibri" panose="020F0502020204030204" pitchFamily="34" charset="0"/>
                    <a:cs typeface="Times New Roman" panose="02020603050405020304" pitchFamily="18" charset="0"/>
                  </a:rPr>
                  <a:t>&gt;NPV</a:t>
                </a:r>
                <a:r>
                  <a:rPr lang="cs-CZ" sz="1600" baseline="-25000" dirty="0" smtClean="0">
                    <a:solidFill>
                      <a:srgbClr val="C00000"/>
                    </a:solidFill>
                    <a:latin typeface="Times New Roman" panose="02020603050405020304" pitchFamily="18" charset="0"/>
                    <a:ea typeface="Calibri" panose="020F0502020204030204" pitchFamily="34" charset="0"/>
                    <a:cs typeface="Times New Roman" panose="02020603050405020304" pitchFamily="18" charset="0"/>
                  </a:rPr>
                  <a:t>B</a:t>
                </a:r>
                <a:r>
                  <a:rPr lang="cs-CZ" sz="1600" dirty="0" smtClean="0">
                    <a:solidFill>
                      <a:srgbClr val="C00000"/>
                    </a:solidFill>
                    <a:latin typeface="Times New Roman" panose="02020603050405020304" pitchFamily="18" charset="0"/>
                    <a:ea typeface="Calibri" panose="020F0502020204030204" pitchFamily="34" charset="0"/>
                    <a:cs typeface="Times New Roman" panose="02020603050405020304" pitchFamily="18" charset="0"/>
                  </a:rPr>
                  <a:t>)</a:t>
                </a:r>
                <a:endParaRPr lang="cs-CZ" sz="16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endParaRPr>
              </a:p>
              <a:p>
                <a:endParaRPr lang="en-US" altLang="cs-CZ" sz="2000" dirty="0"/>
              </a:p>
            </p:txBody>
          </p:sp>
        </mc:Choice>
        <mc:Fallback>
          <p:sp>
            <p:nvSpPr>
              <p:cNvPr id="3" name="Zástupný symbol pro obsah 2"/>
              <p:cNvSpPr>
                <a:spLocks noGrp="1" noRot="1" noChangeAspect="1" noMove="1" noResize="1" noEditPoints="1" noAdjustHandles="1" noChangeArrowheads="1" noChangeShapeType="1" noTextEdit="1"/>
              </p:cNvSpPr>
              <p:nvPr>
                <p:ph idx="4294967295"/>
              </p:nvPr>
            </p:nvSpPr>
            <p:spPr>
              <a:xfrm>
                <a:off x="71499" y="750920"/>
                <a:ext cx="8928993" cy="1440160"/>
              </a:xfrm>
              <a:prstGeom prst="rect">
                <a:avLst/>
              </a:prstGeom>
              <a:blipFill rotWithShape="0">
                <a:blip r:embed="rId3"/>
                <a:stretch>
                  <a:fillRect b="-144492"/>
                </a:stretch>
              </a:blipFill>
            </p:spPr>
            <p:txBody>
              <a:bodyPr/>
              <a:lstStyle/>
              <a:p>
                <a:r>
                  <a:rPr lang="cs-CZ">
                    <a:noFill/>
                  </a:rPr>
                  <a:t> </a:t>
                </a:r>
              </a:p>
            </p:txBody>
          </p:sp>
        </mc:Fallback>
      </mc:AlternateContent>
      <p:sp>
        <p:nvSpPr>
          <p:cNvPr id="6" name="Nadpis 5"/>
          <p:cNvSpPr>
            <a:spLocks noGrp="1"/>
          </p:cNvSpPr>
          <p:nvPr>
            <p:ph type="title"/>
          </p:nvPr>
        </p:nvSpPr>
        <p:spPr>
          <a:xfrm>
            <a:off x="179512" y="195486"/>
            <a:ext cx="6840760" cy="507703"/>
          </a:xfrm>
        </p:spPr>
        <p:txBody>
          <a:bodyPr/>
          <a:lstStyle/>
          <a:p>
            <a:r>
              <a:rPr lang="cs-CZ" b="1" dirty="0" err="1" smtClean="0">
                <a:solidFill>
                  <a:srgbClr val="307871"/>
                </a:solidFill>
              </a:rPr>
              <a:t>Questions</a:t>
            </a:r>
            <a:r>
              <a:rPr lang="cs-CZ" b="1" dirty="0" smtClean="0">
                <a:solidFill>
                  <a:srgbClr val="307871"/>
                </a:solidFill>
              </a:rPr>
              <a:t> and </a:t>
            </a:r>
            <a:r>
              <a:rPr lang="cs-CZ" b="1" dirty="0" err="1" smtClean="0">
                <a:solidFill>
                  <a:srgbClr val="307871"/>
                </a:solidFill>
              </a:rPr>
              <a:t>Applications</a:t>
            </a:r>
            <a:r>
              <a:rPr lang="cs-CZ" b="1" dirty="0" smtClean="0">
                <a:solidFill>
                  <a:srgbClr val="307871"/>
                </a:solidFill>
              </a:rPr>
              <a:t> (2)</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Long-Term International Asset and Liability Management</a:t>
            </a:r>
            <a:endParaRPr lang="en-US" altLang="cs-CZ" sz="800" dirty="0" smtClean="0">
              <a:solidFill>
                <a:srgbClr val="307871"/>
              </a:solidFill>
              <a:latin typeface="Times New Roman" panose="02020603050405020304" pitchFamily="18" charset="0"/>
              <a:cs typeface="Times New Roman" panose="02020603050405020304" pitchFamily="18" charset="0"/>
            </a:endParaRP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13313444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5" y="1059582"/>
            <a:ext cx="7920881" cy="1440160"/>
          </a:xfrm>
          <a:prstGeom prst="rect">
            <a:avLst/>
          </a:prstGeom>
        </p:spPr>
        <p:txBody>
          <a:bodyPr>
            <a:noAutofit/>
          </a:bodyPr>
          <a:lstStyle/>
          <a:p>
            <a:r>
              <a:rPr lang="en-US" sz="2000" dirty="0"/>
              <a:t>Corporate governance is the structure of rules, practices, and processes used to direct and manage a company.</a:t>
            </a:r>
          </a:p>
          <a:p>
            <a:r>
              <a:rPr lang="en-US" sz="2000" dirty="0"/>
              <a:t>A company's board of directors is the primary force influencing corporate governance.</a:t>
            </a:r>
          </a:p>
          <a:p>
            <a:r>
              <a:rPr lang="en-US" sz="2000" dirty="0"/>
              <a:t>Bad corporate governance can cast doubt on a company's reliability, integrity, and transparency, which can impact its financial health.</a:t>
            </a:r>
          </a:p>
          <a:p>
            <a:endParaRPr lang="en-US" altLang="cs-CZ" sz="2000" dirty="0">
              <a:solidFill>
                <a:srgbClr val="000000"/>
              </a:solidFill>
            </a:endParaRPr>
          </a:p>
        </p:txBody>
      </p:sp>
      <p:sp>
        <p:nvSpPr>
          <p:cNvPr id="6" name="Nadpis 5"/>
          <p:cNvSpPr>
            <a:spLocks noGrp="1"/>
          </p:cNvSpPr>
          <p:nvPr>
            <p:ph type="title"/>
          </p:nvPr>
        </p:nvSpPr>
        <p:spPr>
          <a:xfrm>
            <a:off x="179512" y="195486"/>
            <a:ext cx="6840760" cy="507703"/>
          </a:xfrm>
        </p:spPr>
        <p:txBody>
          <a:bodyPr/>
          <a:lstStyle/>
          <a:p>
            <a:r>
              <a:rPr lang="cs-CZ" b="1" dirty="0" err="1" smtClean="0">
                <a:solidFill>
                  <a:srgbClr val="307871"/>
                </a:solidFill>
              </a:rPr>
              <a:t>Corporate</a:t>
            </a:r>
            <a:r>
              <a:rPr lang="cs-CZ" b="1" dirty="0" smtClean="0">
                <a:solidFill>
                  <a:srgbClr val="307871"/>
                </a:solidFill>
              </a:rPr>
              <a:t> </a:t>
            </a:r>
            <a:r>
              <a:rPr lang="cs-CZ" b="1" dirty="0" err="1" smtClean="0">
                <a:solidFill>
                  <a:srgbClr val="307871"/>
                </a:solidFill>
              </a:rPr>
              <a:t>Governance</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Long-Term International Asset and Liability Management</a:t>
            </a:r>
            <a:endParaRPr lang="en-US" altLang="cs-CZ" sz="800" dirty="0" smtClean="0">
              <a:solidFill>
                <a:srgbClr val="307871"/>
              </a:solidFill>
              <a:latin typeface="Times New Roman" panose="02020603050405020304" pitchFamily="18" charset="0"/>
              <a:cs typeface="Times New Roman" panose="02020603050405020304" pitchFamily="18" charset="0"/>
            </a:endParaRP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36724152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5" y="1059582"/>
            <a:ext cx="7920881" cy="1440160"/>
          </a:xfrm>
          <a:prstGeom prst="rect">
            <a:avLst/>
          </a:prstGeom>
        </p:spPr>
        <p:txBody>
          <a:bodyPr>
            <a:noAutofit/>
          </a:bodyPr>
          <a:lstStyle/>
          <a:p>
            <a:endParaRPr lang="en-US" altLang="cs-CZ" sz="2000" dirty="0">
              <a:solidFill>
                <a:srgbClr val="000000"/>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Long-Term International Asset and Liability Management</a:t>
            </a:r>
            <a:endParaRPr lang="en-US" altLang="cs-CZ" sz="800" dirty="0" smtClean="0">
              <a:solidFill>
                <a:srgbClr val="307871"/>
              </a:solidFill>
              <a:latin typeface="Times New Roman" panose="02020603050405020304" pitchFamily="18" charset="0"/>
              <a:cs typeface="Times New Roman" panose="02020603050405020304" pitchFamily="18" charset="0"/>
            </a:endParaRP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pic>
        <p:nvPicPr>
          <p:cNvPr id="2050" name="Picture 2" descr="Key elements of corporate governance | Download Scientific Diagra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3667" y="843558"/>
            <a:ext cx="5544616" cy="3816424"/>
          </a:xfrm>
          <a:prstGeom prst="rect">
            <a:avLst/>
          </a:prstGeom>
          <a:noFill/>
          <a:extLst>
            <a:ext uri="{909E8E84-426E-40DD-AFC4-6F175D3DCCD1}">
              <a14:hiddenFill xmlns:a14="http://schemas.microsoft.com/office/drawing/2010/main">
                <a:solidFill>
                  <a:srgbClr val="FFFFFF"/>
                </a:solidFill>
              </a14:hiddenFill>
            </a:ext>
          </a:extLst>
        </p:spPr>
      </p:pic>
      <p:sp>
        <p:nvSpPr>
          <p:cNvPr id="5" name="Nadpis 4"/>
          <p:cNvSpPr>
            <a:spLocks noGrp="1"/>
          </p:cNvSpPr>
          <p:nvPr>
            <p:ph type="title"/>
          </p:nvPr>
        </p:nvSpPr>
        <p:spPr/>
        <p:txBody>
          <a:bodyPr/>
          <a:lstStyle/>
          <a:p>
            <a:r>
              <a:rPr lang="cs-CZ" b="1" dirty="0" err="1" smtClean="0"/>
              <a:t>Corporate</a:t>
            </a:r>
            <a:r>
              <a:rPr lang="cs-CZ" b="1" dirty="0" smtClean="0"/>
              <a:t> </a:t>
            </a:r>
            <a:r>
              <a:rPr lang="cs-CZ" b="1" dirty="0" err="1" smtClean="0"/>
              <a:t>Governance</a:t>
            </a:r>
            <a:r>
              <a:rPr lang="cs-CZ" b="1" dirty="0" smtClean="0"/>
              <a:t> </a:t>
            </a:r>
            <a:r>
              <a:rPr lang="cs-CZ" b="1" dirty="0" err="1" smtClean="0"/>
              <a:t>Position</a:t>
            </a:r>
            <a:endParaRPr lang="cs-CZ" b="1" dirty="0"/>
          </a:p>
        </p:txBody>
      </p:sp>
    </p:spTree>
    <p:extLst>
      <p:ext uri="{BB962C8B-B14F-4D97-AF65-F5344CB8AC3E}">
        <p14:creationId xmlns:p14="http://schemas.microsoft.com/office/powerpoint/2010/main" val="20362560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5" y="1059582"/>
            <a:ext cx="7920881" cy="1440160"/>
          </a:xfrm>
          <a:prstGeom prst="rect">
            <a:avLst/>
          </a:prstGeom>
        </p:spPr>
        <p:txBody>
          <a:bodyPr>
            <a:noAutofit/>
          </a:bodyPr>
          <a:lstStyle/>
          <a:p>
            <a:endParaRPr lang="en-US" altLang="cs-CZ" sz="2000" dirty="0">
              <a:solidFill>
                <a:srgbClr val="000000"/>
              </a:solidFill>
            </a:endParaRPr>
          </a:p>
        </p:txBody>
      </p:sp>
      <p:sp>
        <p:nvSpPr>
          <p:cNvPr id="6" name="Nadpis 5"/>
          <p:cNvSpPr>
            <a:spLocks noGrp="1"/>
          </p:cNvSpPr>
          <p:nvPr>
            <p:ph type="title"/>
          </p:nvPr>
        </p:nvSpPr>
        <p:spPr>
          <a:xfrm>
            <a:off x="1719182" y="1483289"/>
            <a:ext cx="3934038" cy="292531"/>
          </a:xfrm>
          <a:prstGeom prst="rect">
            <a:avLst/>
          </a:prstGeom>
        </p:spPr>
        <p:txBody>
          <a:bodyPr/>
          <a:lstStyle/>
          <a:p>
            <a:r>
              <a:rPr lang="cs-CZ" b="1" dirty="0" err="1" smtClean="0">
                <a:solidFill>
                  <a:srgbClr val="307871"/>
                </a:solidFill>
              </a:rPr>
              <a:t>Corporate</a:t>
            </a:r>
            <a:r>
              <a:rPr lang="cs-CZ" b="1" dirty="0" smtClean="0">
                <a:solidFill>
                  <a:srgbClr val="307871"/>
                </a:solidFill>
              </a:rPr>
              <a:t> </a:t>
            </a:r>
            <a:r>
              <a:rPr lang="cs-CZ" b="1" dirty="0" err="1" smtClean="0">
                <a:solidFill>
                  <a:srgbClr val="307871"/>
                </a:solidFill>
              </a:rPr>
              <a:t>Governance</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Long-Term International Asset and Liability Management</a:t>
            </a:r>
            <a:endParaRPr lang="en-US" altLang="cs-CZ" sz="800" dirty="0" smtClean="0">
              <a:solidFill>
                <a:srgbClr val="307871"/>
              </a:solidFill>
              <a:latin typeface="Times New Roman" panose="02020603050405020304" pitchFamily="18" charset="0"/>
              <a:cs typeface="Times New Roman" panose="02020603050405020304" pitchFamily="18" charset="0"/>
            </a:endParaRP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pic>
        <p:nvPicPr>
          <p:cNvPr id="1026" name="Picture 2" descr="KEY FACTORS OF CORPORATE GOVERNANCE MODEL DEVELOPMENT IN TRANSITION  ECONOMIES/КЉУЧНИ ФАКТОРИ РАЗВОЈА МОДЕЛА КОРПОРАТИВНОГ УПРАВЉАЊА У  ТРАНЗИЦИОНИМ ЕКОНОМИЈАМА | Semantic Scholar"/>
          <p:cNvPicPr>
            <a:picLocks noChangeAspect="1" noChangeArrowheads="1"/>
          </p:cNvPicPr>
          <p:nvPr/>
        </p:nvPicPr>
        <p:blipFill rotWithShape="1">
          <a:blip r:embed="rId4">
            <a:extLst>
              <a:ext uri="{28A0092B-C50C-407E-A947-70E740481C1C}">
                <a14:useLocalDpi xmlns:a14="http://schemas.microsoft.com/office/drawing/2010/main" val="0"/>
              </a:ext>
            </a:extLst>
          </a:blip>
          <a:srcRect b="3572"/>
          <a:stretch/>
        </p:blipFill>
        <p:spPr bwMode="auto">
          <a:xfrm>
            <a:off x="1800968" y="771550"/>
            <a:ext cx="5003279" cy="3888432"/>
          </a:xfrm>
          <a:prstGeom prst="rect">
            <a:avLst/>
          </a:prstGeom>
          <a:noFill/>
          <a:extLst>
            <a:ext uri="{909E8E84-426E-40DD-AFC4-6F175D3DCCD1}">
              <a14:hiddenFill xmlns:a14="http://schemas.microsoft.com/office/drawing/2010/main">
                <a:solidFill>
                  <a:srgbClr val="FFFFFF"/>
                </a:solidFill>
              </a14:hiddenFill>
            </a:ext>
          </a:extLst>
        </p:spPr>
      </p:pic>
      <p:sp>
        <p:nvSpPr>
          <p:cNvPr id="8" name="Nadpis 5"/>
          <p:cNvSpPr txBox="1">
            <a:spLocks/>
          </p:cNvSpPr>
          <p:nvPr/>
        </p:nvSpPr>
        <p:spPr>
          <a:xfrm>
            <a:off x="179512" y="195486"/>
            <a:ext cx="6840760" cy="507703"/>
          </a:xfrm>
          <a:prstGeom prst="rect">
            <a:avLst/>
          </a:prstGeom>
          <a:noFill/>
          <a:ln>
            <a:noFill/>
          </a:ln>
        </p:spPr>
        <p:txBody>
          <a:bodyPr anchor="t">
            <a:noAutofit/>
          </a:bodyPr>
          <a:lstStyle>
            <a:lvl1pPr algn="l" defTabSz="914400" rtl="0" eaLnBrk="1" latinLnBrk="0" hangingPunct="1">
              <a:spcBef>
                <a:spcPct val="0"/>
              </a:spcBef>
              <a:buNone/>
              <a:defRPr sz="2400" kern="1200">
                <a:solidFill>
                  <a:schemeClr val="tx1"/>
                </a:solidFill>
                <a:latin typeface="+mj-lt"/>
                <a:ea typeface="+mj-ea"/>
                <a:cs typeface="+mj-cs"/>
              </a:defRPr>
            </a:lvl1pPr>
          </a:lstStyle>
          <a:p>
            <a:r>
              <a:rPr lang="cs-CZ" b="1" dirty="0" err="1" smtClean="0">
                <a:solidFill>
                  <a:srgbClr val="307871"/>
                </a:solidFill>
              </a:rPr>
              <a:t>Anglo-Saxon</a:t>
            </a:r>
            <a:r>
              <a:rPr lang="cs-CZ" b="1" dirty="0" smtClean="0">
                <a:solidFill>
                  <a:srgbClr val="307871"/>
                </a:solidFill>
              </a:rPr>
              <a:t> vs. Continental </a:t>
            </a:r>
            <a:r>
              <a:rPr lang="cs-CZ" b="1" dirty="0" err="1" smtClean="0">
                <a:solidFill>
                  <a:srgbClr val="307871"/>
                </a:solidFill>
              </a:rPr>
              <a:t>European</a:t>
            </a:r>
            <a:r>
              <a:rPr lang="cs-CZ" b="1" dirty="0" smtClean="0">
                <a:solidFill>
                  <a:srgbClr val="307871"/>
                </a:solidFill>
              </a:rPr>
              <a:t> Model</a:t>
            </a:r>
            <a:endParaRPr lang="en-US" b="1" dirty="0">
              <a:solidFill>
                <a:srgbClr val="307871"/>
              </a:solidFill>
            </a:endParaRPr>
          </a:p>
        </p:txBody>
      </p:sp>
    </p:spTree>
    <p:extLst>
      <p:ext uri="{BB962C8B-B14F-4D97-AF65-F5344CB8AC3E}">
        <p14:creationId xmlns:p14="http://schemas.microsoft.com/office/powerpoint/2010/main" val="31796688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250825" y="1059582"/>
            <a:ext cx="8686800" cy="266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cs-CZ" altLang="cs-CZ" sz="4000" b="1" i="1" dirty="0" smtClean="0">
                <a:solidFill>
                  <a:srgbClr val="00544D"/>
                </a:solidFill>
                <a:latin typeface="+mj-lt"/>
              </a:rPr>
              <a:t>THANK YOU FOR YOUR ATTENTION</a:t>
            </a:r>
            <a:r>
              <a:rPr lang="cs-CZ" altLang="cs-CZ" sz="4000" b="1" i="1" dirty="0" smtClean="0">
                <a:solidFill>
                  <a:srgbClr val="00544D"/>
                </a:solidFill>
                <a:latin typeface="Arial" panose="020B0604020202020204" pitchFamily="34" charset="0"/>
              </a:rPr>
              <a:t/>
            </a:r>
            <a:br>
              <a:rPr lang="cs-CZ" altLang="cs-CZ" sz="4000" b="1" i="1" dirty="0" smtClean="0">
                <a:solidFill>
                  <a:srgbClr val="00544D"/>
                </a:solidFill>
                <a:latin typeface="Arial" panose="020B0604020202020204" pitchFamily="34" charset="0"/>
              </a:rPr>
            </a:br>
            <a:r>
              <a:rPr lang="cs-CZ" altLang="cs-CZ" sz="4000" b="1" i="1" dirty="0" smtClean="0">
                <a:solidFill>
                  <a:srgbClr val="00544D"/>
                </a:solidFill>
                <a:latin typeface="Arial" panose="020B0604020202020204" pitchFamily="34" charset="0"/>
              </a:rPr>
              <a:t/>
            </a:r>
            <a:br>
              <a:rPr lang="cs-CZ" altLang="cs-CZ" sz="4000" b="1" i="1" dirty="0" smtClean="0">
                <a:solidFill>
                  <a:srgbClr val="00544D"/>
                </a:solidFill>
                <a:latin typeface="Arial" panose="020B0604020202020204" pitchFamily="34" charset="0"/>
              </a:rPr>
            </a:br>
            <a:r>
              <a:rPr lang="cs-CZ" altLang="cs-CZ" sz="4000" b="1" i="1" dirty="0" smtClean="0">
                <a:solidFill>
                  <a:srgbClr val="00544D"/>
                </a:solidFill>
                <a:latin typeface="Wingdings" panose="05000000000000000000" pitchFamily="2" charset="2"/>
              </a:rPr>
              <a:t>J</a:t>
            </a:r>
            <a:endParaRPr lang="cs-CZ" altLang="cs-CZ" sz="4000" b="1" i="1" dirty="0" smtClean="0">
              <a:solidFill>
                <a:srgbClr val="00544D"/>
              </a:solidFill>
              <a:latin typeface="Arial" panose="020B0604020202020204" pitchFamily="34" charset="0"/>
            </a:endParaRPr>
          </a:p>
        </p:txBody>
      </p:sp>
      <p:sp>
        <p:nvSpPr>
          <p:cNvPr id="4" name="Rectangle 3"/>
          <p:cNvSpPr>
            <a:spLocks noChangeArrowheads="1"/>
          </p:cNvSpPr>
          <p:nvPr/>
        </p:nvSpPr>
        <p:spPr bwMode="auto">
          <a:xfrm>
            <a:off x="147638" y="1706661"/>
            <a:ext cx="8686800" cy="288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defRPr/>
            </a:pPr>
            <a:r>
              <a:rPr lang="cs-CZ" altLang="cs-CZ" sz="2400" i="1" dirty="0" smtClean="0">
                <a:solidFill>
                  <a:srgbClr val="00544D"/>
                </a:solidFill>
                <a:latin typeface="Arial" panose="020B0604020202020204" pitchFamily="34" charset="0"/>
              </a:rPr>
              <a:t/>
            </a:r>
            <a:br>
              <a:rPr lang="cs-CZ" altLang="cs-CZ" sz="2400" i="1" dirty="0" smtClean="0">
                <a:solidFill>
                  <a:srgbClr val="00544D"/>
                </a:solidFill>
                <a:latin typeface="Arial" panose="020B0604020202020204" pitchFamily="34" charset="0"/>
              </a:rPr>
            </a:br>
            <a:r>
              <a:rPr lang="cs-CZ" altLang="cs-CZ" sz="2400" i="1" dirty="0" smtClean="0">
                <a:solidFill>
                  <a:srgbClr val="00544D"/>
                </a:solidFill>
                <a:latin typeface="Arial" panose="020B0604020202020204" pitchFamily="34" charset="0"/>
              </a:rPr>
              <a:t>        </a:t>
            </a:r>
            <a:endParaRPr lang="cs-CZ" altLang="cs-CZ" sz="2400" i="1" dirty="0" smtClean="0">
              <a:solidFill>
                <a:srgbClr val="00544D"/>
              </a:solidFill>
              <a:latin typeface="+mn-lt"/>
            </a:endParaRPr>
          </a:p>
        </p:txBody>
      </p:sp>
      <p:sp>
        <p:nvSpPr>
          <p:cNvPr id="6" name="Obdélník 5"/>
          <p:cNvSpPr/>
          <p:nvPr/>
        </p:nvSpPr>
        <p:spPr>
          <a:xfrm flipV="1">
            <a:off x="7827217" y="195014"/>
            <a:ext cx="1224136" cy="8645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4053345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500"/>
                                  </p:stCondLst>
                                  <p:iterate type="lt">
                                    <p:tmPct val="50000"/>
                                  </p:iterate>
                                  <p:childTnLst>
                                    <p:set>
                                      <p:cBhvr>
                                        <p:cTn id="6" dur="1" fill="hold">
                                          <p:stCondLst>
                                            <p:cond delay="0"/>
                                          </p:stCondLst>
                                        </p:cTn>
                                        <p:tgtEl>
                                          <p:spTgt spid="3">
                                            <p:txEl>
                                              <p:pRg st="0" end="0"/>
                                            </p:txEl>
                                          </p:spTgt>
                                        </p:tgtEl>
                                        <p:attrNameLst>
                                          <p:attrName>style.visibility</p:attrName>
                                        </p:attrNameLst>
                                      </p:cBhvr>
                                      <p:to>
                                        <p:strVal val="visible"/>
                                      </p:to>
                                    </p:set>
                                    <p:set>
                                      <p:cBhvr>
                                        <p:cTn id="7" dur="228" fill="hold">
                                          <p:stCondLst>
                                            <p:cond delay="0"/>
                                          </p:stCondLst>
                                        </p:cTn>
                                        <p:tgtEl>
                                          <p:spTgt spid="3">
                                            <p:txEl>
                                              <p:pRg st="0" end="0"/>
                                            </p:txEl>
                                          </p:spTgt>
                                        </p:tgtEl>
                                        <p:attrNameLst>
                                          <p:attrName>style.rotation</p:attrName>
                                        </p:attrNameLst>
                                      </p:cBhvr>
                                      <p:to>
                                        <p:strVal val="-45.0"/>
                                      </p:to>
                                    </p:set>
                                    <p:anim calcmode="lin" valueType="num">
                                      <p:cBhvr>
                                        <p:cTn id="8" dur="228" fill="hold">
                                          <p:stCondLst>
                                            <p:cond delay="228"/>
                                          </p:stCondLst>
                                        </p:cTn>
                                        <p:tgtEl>
                                          <p:spTgt spid="3">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3">
                                            <p:txEl>
                                              <p:pRg st="0" end="0"/>
                                            </p:txEl>
                                          </p:spTgt>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3">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3">
                                            <p:txEl>
                                              <p:pRg st="0" end="0"/>
                                            </p:txEl>
                                          </p:spTgt>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7000"/>
                            </p:stCondLst>
                            <p:childTnLst>
                              <p:par>
                                <p:cTn id="13" presetID="22" presetClass="entr" presetSubtype="8" fill="hold" grpId="0" nodeType="after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left)">
                                      <p:cBhvr>
                                        <p:cTn id="15"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rev="1"/>
      <p:bldP spid="4" grpId="0" build="allAtOnce" rev="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7920881" cy="1440160"/>
          </a:xfrm>
          <a:prstGeom prst="rect">
            <a:avLst/>
          </a:prstGeom>
        </p:spPr>
        <p:txBody>
          <a:bodyPr>
            <a:noAutofit/>
          </a:bodyPr>
          <a:lstStyle/>
          <a:p>
            <a:r>
              <a:rPr lang="en-US" sz="2000" dirty="0">
                <a:solidFill>
                  <a:srgbClr val="307871"/>
                </a:solidFill>
              </a:rPr>
              <a:t>Several factors make budgeting for a foreign project more </a:t>
            </a:r>
            <a:r>
              <a:rPr lang="en-US" sz="2000" dirty="0" smtClean="0">
                <a:solidFill>
                  <a:srgbClr val="307871"/>
                </a:solidFill>
              </a:rPr>
              <a:t>complex</a:t>
            </a:r>
            <a:endParaRPr lang="cs-CZ" sz="2000" dirty="0" smtClean="0">
              <a:solidFill>
                <a:srgbClr val="307871"/>
              </a:solidFill>
            </a:endParaRPr>
          </a:p>
          <a:p>
            <a:endParaRPr lang="cs-CZ" sz="2000" dirty="0" smtClean="0">
              <a:solidFill>
                <a:srgbClr val="307871"/>
              </a:solidFill>
            </a:endParaRPr>
          </a:p>
          <a:p>
            <a:r>
              <a:rPr lang="en-US" sz="2000" dirty="0" smtClean="0">
                <a:solidFill>
                  <a:srgbClr val="307871"/>
                </a:solidFill>
              </a:rPr>
              <a:t>Parent </a:t>
            </a:r>
            <a:r>
              <a:rPr lang="en-US" sz="2000" dirty="0">
                <a:solidFill>
                  <a:srgbClr val="307871"/>
                </a:solidFill>
              </a:rPr>
              <a:t>cash flows must be distinguished from project</a:t>
            </a:r>
          </a:p>
          <a:p>
            <a:r>
              <a:rPr lang="en-US" sz="2000" dirty="0">
                <a:solidFill>
                  <a:srgbClr val="307871"/>
                </a:solidFill>
              </a:rPr>
              <a:t>Parent cash flows often depend on the form of </a:t>
            </a:r>
            <a:r>
              <a:rPr lang="en-US" sz="2000" dirty="0" smtClean="0">
                <a:solidFill>
                  <a:srgbClr val="307871"/>
                </a:solidFill>
              </a:rPr>
              <a:t>financing, </a:t>
            </a:r>
            <a:r>
              <a:rPr lang="en-US" sz="2000" dirty="0">
                <a:solidFill>
                  <a:srgbClr val="307871"/>
                </a:solidFill>
              </a:rPr>
              <a:t>thus cannot clearly separate cash flows from financing – this changes the meaning of NPV</a:t>
            </a:r>
          </a:p>
          <a:p>
            <a:r>
              <a:rPr lang="en-US" sz="2000" dirty="0">
                <a:solidFill>
                  <a:srgbClr val="307871"/>
                </a:solidFill>
              </a:rPr>
              <a:t>Additional cash flows from new investment may in part or in whole take away from another subsidiary; thus as a stand alone a project may provide cash flows but overall may add no value to the entire </a:t>
            </a:r>
            <a:r>
              <a:rPr lang="en-US" sz="2000" dirty="0" smtClean="0">
                <a:solidFill>
                  <a:srgbClr val="307871"/>
                </a:solidFill>
              </a:rPr>
              <a:t>organization</a:t>
            </a:r>
            <a:endParaRPr lang="en-US" sz="2000" dirty="0">
              <a:solidFill>
                <a:srgbClr val="307871"/>
              </a:solidFill>
            </a:endParaRPr>
          </a:p>
        </p:txBody>
      </p:sp>
      <p:sp>
        <p:nvSpPr>
          <p:cNvPr id="6" name="Nadpis 5"/>
          <p:cNvSpPr>
            <a:spLocks noGrp="1"/>
          </p:cNvSpPr>
          <p:nvPr>
            <p:ph type="title"/>
          </p:nvPr>
        </p:nvSpPr>
        <p:spPr>
          <a:xfrm>
            <a:off x="179512" y="195486"/>
            <a:ext cx="7272808" cy="507703"/>
          </a:xfrm>
        </p:spPr>
        <p:txBody>
          <a:bodyPr/>
          <a:lstStyle/>
          <a:p>
            <a:r>
              <a:rPr lang="en-US" b="1" dirty="0" smtClean="0">
                <a:solidFill>
                  <a:srgbClr val="307871"/>
                </a:solidFill>
              </a:rPr>
              <a:t>Complexities of </a:t>
            </a:r>
            <a:r>
              <a:rPr lang="cs-CZ" b="1" dirty="0" smtClean="0">
                <a:solidFill>
                  <a:srgbClr val="307871"/>
                </a:solidFill>
              </a:rPr>
              <a:t>B</a:t>
            </a:r>
            <a:r>
              <a:rPr lang="en-US" b="1" dirty="0" err="1" smtClean="0">
                <a:solidFill>
                  <a:srgbClr val="307871"/>
                </a:solidFill>
              </a:rPr>
              <a:t>udgeting</a:t>
            </a:r>
            <a:r>
              <a:rPr lang="en-US" b="1" dirty="0" smtClean="0">
                <a:solidFill>
                  <a:srgbClr val="307871"/>
                </a:solidFill>
              </a:rPr>
              <a:t> for a </a:t>
            </a:r>
            <a:r>
              <a:rPr lang="cs-CZ" b="1" dirty="0" smtClean="0">
                <a:solidFill>
                  <a:srgbClr val="307871"/>
                </a:solidFill>
              </a:rPr>
              <a:t>F</a:t>
            </a:r>
            <a:r>
              <a:rPr lang="en-US" b="1" dirty="0" err="1" smtClean="0">
                <a:solidFill>
                  <a:srgbClr val="307871"/>
                </a:solidFill>
              </a:rPr>
              <a:t>oreign</a:t>
            </a:r>
            <a:r>
              <a:rPr lang="en-US" b="1" dirty="0" smtClean="0">
                <a:solidFill>
                  <a:srgbClr val="307871"/>
                </a:solidFill>
              </a:rPr>
              <a:t> </a:t>
            </a:r>
            <a:r>
              <a:rPr lang="cs-CZ" b="1" dirty="0" smtClean="0">
                <a:solidFill>
                  <a:srgbClr val="307871"/>
                </a:solidFill>
              </a:rPr>
              <a:t>P</a:t>
            </a:r>
            <a:r>
              <a:rPr lang="en-US" b="1" dirty="0" err="1" smtClean="0">
                <a:solidFill>
                  <a:srgbClr val="307871"/>
                </a:solidFill>
              </a:rPr>
              <a:t>roject</a:t>
            </a:r>
            <a:r>
              <a:rPr lang="en-US" b="1" dirty="0" smtClean="0">
                <a:solidFill>
                  <a:srgbClr val="307871"/>
                </a:solidFill>
              </a:rPr>
              <a:t> (1)</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Long-Term International Asset and Liability Management</a:t>
            </a:r>
            <a:endParaRPr lang="en-US" altLang="cs-CZ" sz="800" dirty="0" smtClean="0">
              <a:solidFill>
                <a:srgbClr val="307871"/>
              </a:solidFill>
              <a:latin typeface="Times New Roman" panose="02020603050405020304" pitchFamily="18" charset="0"/>
              <a:cs typeface="Times New Roman" panose="02020603050405020304" pitchFamily="18" charset="0"/>
            </a:endParaRP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34931360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5" y="1059582"/>
            <a:ext cx="7920881" cy="1440160"/>
          </a:xfrm>
          <a:prstGeom prst="rect">
            <a:avLst/>
          </a:prstGeom>
        </p:spPr>
        <p:txBody>
          <a:bodyPr>
            <a:noAutofit/>
          </a:bodyPr>
          <a:lstStyle/>
          <a:p>
            <a:r>
              <a:rPr lang="en-US" sz="2000" dirty="0">
                <a:solidFill>
                  <a:srgbClr val="307871"/>
                </a:solidFill>
              </a:rPr>
              <a:t>Parent must recognize remittances from foreign investment because of differing tax </a:t>
            </a:r>
            <a:r>
              <a:rPr lang="en-US" sz="2000" dirty="0" smtClean="0">
                <a:solidFill>
                  <a:srgbClr val="307871"/>
                </a:solidFill>
              </a:rPr>
              <a:t>systems, </a:t>
            </a:r>
            <a:r>
              <a:rPr lang="en-US" sz="2000" dirty="0">
                <a:solidFill>
                  <a:srgbClr val="307871"/>
                </a:solidFill>
              </a:rPr>
              <a:t>legal and political </a:t>
            </a:r>
            <a:r>
              <a:rPr lang="en-US" sz="2000" dirty="0" smtClean="0">
                <a:solidFill>
                  <a:srgbClr val="307871"/>
                </a:solidFill>
              </a:rPr>
              <a:t>constraints</a:t>
            </a:r>
            <a:endParaRPr lang="cs-CZ" sz="2000" dirty="0" smtClean="0">
              <a:solidFill>
                <a:srgbClr val="307871"/>
              </a:solidFill>
            </a:endParaRPr>
          </a:p>
          <a:p>
            <a:endParaRPr lang="en-US" sz="1200" dirty="0">
              <a:solidFill>
                <a:srgbClr val="307871"/>
              </a:solidFill>
            </a:endParaRPr>
          </a:p>
          <a:p>
            <a:r>
              <a:rPr lang="en-US" sz="2000" dirty="0">
                <a:solidFill>
                  <a:srgbClr val="307871"/>
                </a:solidFill>
              </a:rPr>
              <a:t>Non-financial payments can generate cash flows to parent in the form of licensing </a:t>
            </a:r>
            <a:r>
              <a:rPr lang="en-US" sz="2000" dirty="0" smtClean="0">
                <a:solidFill>
                  <a:srgbClr val="307871"/>
                </a:solidFill>
              </a:rPr>
              <a:t>fees, </a:t>
            </a:r>
            <a:r>
              <a:rPr lang="en-US" sz="2000" dirty="0">
                <a:solidFill>
                  <a:srgbClr val="307871"/>
                </a:solidFill>
              </a:rPr>
              <a:t>royalty </a:t>
            </a:r>
            <a:r>
              <a:rPr lang="en-US" sz="2000" dirty="0" smtClean="0">
                <a:solidFill>
                  <a:srgbClr val="307871"/>
                </a:solidFill>
              </a:rPr>
              <a:t>payments, </a:t>
            </a:r>
            <a:r>
              <a:rPr lang="en-US" sz="2000" dirty="0">
                <a:solidFill>
                  <a:srgbClr val="307871"/>
                </a:solidFill>
              </a:rPr>
              <a:t>etc. – relevant for </a:t>
            </a:r>
            <a:r>
              <a:rPr lang="en-US" sz="2000" dirty="0" smtClean="0">
                <a:solidFill>
                  <a:srgbClr val="307871"/>
                </a:solidFill>
              </a:rPr>
              <a:t>parent’s perspective</a:t>
            </a:r>
            <a:endParaRPr lang="cs-CZ" sz="2000" dirty="0" smtClean="0">
              <a:solidFill>
                <a:srgbClr val="307871"/>
              </a:solidFill>
            </a:endParaRPr>
          </a:p>
          <a:p>
            <a:endParaRPr lang="en-US" sz="1200" dirty="0">
              <a:solidFill>
                <a:srgbClr val="307871"/>
              </a:solidFill>
            </a:endParaRPr>
          </a:p>
          <a:p>
            <a:r>
              <a:rPr lang="en-US" sz="2000" dirty="0">
                <a:solidFill>
                  <a:srgbClr val="307871"/>
                </a:solidFill>
              </a:rPr>
              <a:t>Managers must anticipate differing rates of national inflation which can affect cash </a:t>
            </a:r>
            <a:r>
              <a:rPr lang="en-US" sz="2000" dirty="0" smtClean="0">
                <a:solidFill>
                  <a:srgbClr val="307871"/>
                </a:solidFill>
              </a:rPr>
              <a:t>flows</a:t>
            </a:r>
            <a:endParaRPr lang="cs-CZ" sz="2000" dirty="0" smtClean="0">
              <a:solidFill>
                <a:srgbClr val="307871"/>
              </a:solidFill>
            </a:endParaRPr>
          </a:p>
          <a:p>
            <a:endParaRPr lang="en-US" sz="1200" dirty="0">
              <a:solidFill>
                <a:srgbClr val="307871"/>
              </a:solidFill>
            </a:endParaRPr>
          </a:p>
          <a:p>
            <a:r>
              <a:rPr lang="en-US" sz="2000" dirty="0">
                <a:solidFill>
                  <a:srgbClr val="307871"/>
                </a:solidFill>
              </a:rPr>
              <a:t>Use of segmented national capital </a:t>
            </a:r>
            <a:r>
              <a:rPr lang="en-US" sz="2000" dirty="0" smtClean="0">
                <a:solidFill>
                  <a:srgbClr val="307871"/>
                </a:solidFill>
              </a:rPr>
              <a:t>markets </a:t>
            </a:r>
            <a:r>
              <a:rPr lang="en-US" sz="2000" dirty="0">
                <a:solidFill>
                  <a:srgbClr val="307871"/>
                </a:solidFill>
              </a:rPr>
              <a:t>may create opportunity for financial gains or additional costs</a:t>
            </a:r>
          </a:p>
          <a:p>
            <a:endParaRPr lang="en-US" sz="2000" dirty="0">
              <a:solidFill>
                <a:srgbClr val="000000"/>
              </a:solidFill>
            </a:endParaRPr>
          </a:p>
        </p:txBody>
      </p:sp>
      <p:sp>
        <p:nvSpPr>
          <p:cNvPr id="6" name="Nadpis 5"/>
          <p:cNvSpPr>
            <a:spLocks noGrp="1"/>
          </p:cNvSpPr>
          <p:nvPr>
            <p:ph type="title"/>
          </p:nvPr>
        </p:nvSpPr>
        <p:spPr>
          <a:xfrm>
            <a:off x="179512" y="195486"/>
            <a:ext cx="7704856" cy="507703"/>
          </a:xfrm>
        </p:spPr>
        <p:txBody>
          <a:bodyPr/>
          <a:lstStyle/>
          <a:p>
            <a:r>
              <a:rPr lang="en-US" b="1" dirty="0" smtClean="0">
                <a:solidFill>
                  <a:srgbClr val="307871"/>
                </a:solidFill>
              </a:rPr>
              <a:t>Complexities of </a:t>
            </a:r>
            <a:r>
              <a:rPr lang="cs-CZ" b="1" dirty="0" smtClean="0">
                <a:solidFill>
                  <a:srgbClr val="307871"/>
                </a:solidFill>
              </a:rPr>
              <a:t>B</a:t>
            </a:r>
            <a:r>
              <a:rPr lang="en-US" b="1" dirty="0" err="1" smtClean="0">
                <a:solidFill>
                  <a:srgbClr val="307871"/>
                </a:solidFill>
              </a:rPr>
              <a:t>udgeting</a:t>
            </a:r>
            <a:r>
              <a:rPr lang="en-US" b="1" dirty="0" smtClean="0">
                <a:solidFill>
                  <a:srgbClr val="307871"/>
                </a:solidFill>
              </a:rPr>
              <a:t> for a </a:t>
            </a:r>
            <a:r>
              <a:rPr lang="cs-CZ" b="1" dirty="0" smtClean="0">
                <a:solidFill>
                  <a:srgbClr val="307871"/>
                </a:solidFill>
              </a:rPr>
              <a:t>F</a:t>
            </a:r>
            <a:r>
              <a:rPr lang="en-US" b="1" dirty="0" err="1" smtClean="0">
                <a:solidFill>
                  <a:srgbClr val="307871"/>
                </a:solidFill>
              </a:rPr>
              <a:t>oreign</a:t>
            </a:r>
            <a:r>
              <a:rPr lang="en-US" b="1" dirty="0" smtClean="0">
                <a:solidFill>
                  <a:srgbClr val="307871"/>
                </a:solidFill>
              </a:rPr>
              <a:t> </a:t>
            </a:r>
            <a:r>
              <a:rPr lang="cs-CZ" b="1" dirty="0" smtClean="0">
                <a:solidFill>
                  <a:srgbClr val="307871"/>
                </a:solidFill>
              </a:rPr>
              <a:t>P</a:t>
            </a:r>
            <a:r>
              <a:rPr lang="en-US" b="1" dirty="0" err="1" smtClean="0">
                <a:solidFill>
                  <a:srgbClr val="307871"/>
                </a:solidFill>
              </a:rPr>
              <a:t>roject</a:t>
            </a:r>
            <a:r>
              <a:rPr lang="en-US" b="1" dirty="0" smtClean="0">
                <a:solidFill>
                  <a:srgbClr val="307871"/>
                </a:solidFill>
              </a:rPr>
              <a:t> (2)</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Long-Term International Asset and Liability Management</a:t>
            </a:r>
            <a:endParaRPr lang="en-US" altLang="cs-CZ" sz="800" dirty="0" smtClean="0">
              <a:solidFill>
                <a:srgbClr val="307871"/>
              </a:solidFill>
              <a:latin typeface="Times New Roman" panose="02020603050405020304" pitchFamily="18" charset="0"/>
              <a:cs typeface="Times New Roman" panose="02020603050405020304" pitchFamily="18" charset="0"/>
            </a:endParaRP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27533453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5" y="1059582"/>
            <a:ext cx="7920881" cy="1440160"/>
          </a:xfrm>
          <a:prstGeom prst="rect">
            <a:avLst/>
          </a:prstGeom>
        </p:spPr>
        <p:txBody>
          <a:bodyPr>
            <a:noAutofit/>
          </a:bodyPr>
          <a:lstStyle/>
          <a:p>
            <a:r>
              <a:rPr lang="en-US" sz="2000" dirty="0">
                <a:solidFill>
                  <a:srgbClr val="307871"/>
                </a:solidFill>
              </a:rPr>
              <a:t>Use of host government subsidies complicates capital structure and </a:t>
            </a:r>
            <a:r>
              <a:rPr lang="en-US" sz="2000" dirty="0" smtClean="0">
                <a:solidFill>
                  <a:srgbClr val="307871"/>
                </a:solidFill>
              </a:rPr>
              <a:t>parent’s </a:t>
            </a:r>
            <a:r>
              <a:rPr lang="en-US" sz="2000" dirty="0">
                <a:solidFill>
                  <a:srgbClr val="307871"/>
                </a:solidFill>
              </a:rPr>
              <a:t>ability to determine appropriate </a:t>
            </a:r>
            <a:r>
              <a:rPr lang="en-US" sz="2000" dirty="0" smtClean="0">
                <a:solidFill>
                  <a:srgbClr val="307871"/>
                </a:solidFill>
              </a:rPr>
              <a:t>WACC</a:t>
            </a:r>
            <a:endParaRPr lang="cs-CZ" sz="2000" dirty="0" smtClean="0">
              <a:solidFill>
                <a:srgbClr val="307871"/>
              </a:solidFill>
            </a:endParaRPr>
          </a:p>
          <a:p>
            <a:endParaRPr lang="en-US" sz="2000" dirty="0">
              <a:solidFill>
                <a:srgbClr val="307871"/>
              </a:solidFill>
            </a:endParaRPr>
          </a:p>
          <a:p>
            <a:r>
              <a:rPr lang="en-US" sz="2000" dirty="0">
                <a:solidFill>
                  <a:srgbClr val="307871"/>
                </a:solidFill>
              </a:rPr>
              <a:t>Managers must evaluate political </a:t>
            </a:r>
            <a:r>
              <a:rPr lang="en-US" sz="2000" dirty="0" smtClean="0">
                <a:solidFill>
                  <a:srgbClr val="307871"/>
                </a:solidFill>
              </a:rPr>
              <a:t>risk</a:t>
            </a:r>
            <a:endParaRPr lang="cs-CZ" sz="2000" dirty="0" smtClean="0">
              <a:solidFill>
                <a:srgbClr val="307871"/>
              </a:solidFill>
            </a:endParaRPr>
          </a:p>
          <a:p>
            <a:endParaRPr lang="en-US" sz="2000" dirty="0">
              <a:solidFill>
                <a:srgbClr val="307871"/>
              </a:solidFill>
            </a:endParaRPr>
          </a:p>
          <a:p>
            <a:r>
              <a:rPr lang="en-US" sz="2000" dirty="0">
                <a:solidFill>
                  <a:srgbClr val="307871"/>
                </a:solidFill>
              </a:rPr>
              <a:t>Terminal value is more difficult to estimate because potential purchasers have widely divergent views</a:t>
            </a:r>
          </a:p>
          <a:p>
            <a:endParaRPr lang="en-US" sz="2000" dirty="0">
              <a:solidFill>
                <a:srgbClr val="000000"/>
              </a:solidFill>
            </a:endParaRPr>
          </a:p>
        </p:txBody>
      </p:sp>
      <p:sp>
        <p:nvSpPr>
          <p:cNvPr id="6" name="Nadpis 5"/>
          <p:cNvSpPr>
            <a:spLocks noGrp="1"/>
          </p:cNvSpPr>
          <p:nvPr>
            <p:ph type="title"/>
          </p:nvPr>
        </p:nvSpPr>
        <p:spPr>
          <a:xfrm>
            <a:off x="179511" y="195486"/>
            <a:ext cx="7590555" cy="507703"/>
          </a:xfrm>
        </p:spPr>
        <p:txBody>
          <a:bodyPr/>
          <a:lstStyle/>
          <a:p>
            <a:r>
              <a:rPr lang="en-US" b="1" dirty="0" smtClean="0">
                <a:solidFill>
                  <a:srgbClr val="307871"/>
                </a:solidFill>
              </a:rPr>
              <a:t>Complexities of </a:t>
            </a:r>
            <a:r>
              <a:rPr lang="cs-CZ" b="1" dirty="0" smtClean="0">
                <a:solidFill>
                  <a:srgbClr val="307871"/>
                </a:solidFill>
              </a:rPr>
              <a:t>B</a:t>
            </a:r>
            <a:r>
              <a:rPr lang="en-US" b="1" dirty="0" err="1" smtClean="0">
                <a:solidFill>
                  <a:srgbClr val="307871"/>
                </a:solidFill>
              </a:rPr>
              <a:t>udgeting</a:t>
            </a:r>
            <a:r>
              <a:rPr lang="en-US" b="1" dirty="0" smtClean="0">
                <a:solidFill>
                  <a:srgbClr val="307871"/>
                </a:solidFill>
              </a:rPr>
              <a:t> for a </a:t>
            </a:r>
            <a:r>
              <a:rPr lang="cs-CZ" b="1" dirty="0" smtClean="0">
                <a:solidFill>
                  <a:srgbClr val="307871"/>
                </a:solidFill>
              </a:rPr>
              <a:t>F</a:t>
            </a:r>
            <a:r>
              <a:rPr lang="en-US" b="1" dirty="0" err="1" smtClean="0">
                <a:solidFill>
                  <a:srgbClr val="307871"/>
                </a:solidFill>
              </a:rPr>
              <a:t>oreign</a:t>
            </a:r>
            <a:r>
              <a:rPr lang="en-US" b="1" dirty="0" smtClean="0">
                <a:solidFill>
                  <a:srgbClr val="307871"/>
                </a:solidFill>
              </a:rPr>
              <a:t> </a:t>
            </a:r>
            <a:r>
              <a:rPr lang="cs-CZ" b="1" dirty="0" smtClean="0">
                <a:solidFill>
                  <a:srgbClr val="307871"/>
                </a:solidFill>
              </a:rPr>
              <a:t>P</a:t>
            </a:r>
            <a:r>
              <a:rPr lang="en-US" b="1" dirty="0" err="1" smtClean="0">
                <a:solidFill>
                  <a:srgbClr val="307871"/>
                </a:solidFill>
              </a:rPr>
              <a:t>roject</a:t>
            </a:r>
            <a:r>
              <a:rPr lang="en-US" b="1" dirty="0" smtClean="0">
                <a:solidFill>
                  <a:srgbClr val="307871"/>
                </a:solidFill>
              </a:rPr>
              <a:t> (3)</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Long-Term International Asset and Liability Management</a:t>
            </a:r>
            <a:endParaRPr lang="en-US" altLang="cs-CZ" sz="800" dirty="0" smtClean="0">
              <a:solidFill>
                <a:srgbClr val="307871"/>
              </a:solidFill>
              <a:latin typeface="Times New Roman" panose="02020603050405020304" pitchFamily="18" charset="0"/>
              <a:cs typeface="Times New Roman" panose="02020603050405020304" pitchFamily="18" charset="0"/>
            </a:endParaRP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18984473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6192688" cy="507703"/>
          </a:xfrm>
        </p:spPr>
        <p:txBody>
          <a:bodyPr/>
          <a:lstStyle/>
          <a:p>
            <a:r>
              <a:rPr lang="en-US" b="1" dirty="0" smtClean="0">
                <a:solidFill>
                  <a:srgbClr val="307871"/>
                </a:solidFill>
              </a:rPr>
              <a:t>Scheme of </a:t>
            </a:r>
            <a:r>
              <a:rPr lang="cs-CZ" b="1" dirty="0" smtClean="0">
                <a:solidFill>
                  <a:srgbClr val="307871"/>
                </a:solidFill>
              </a:rPr>
              <a:t>M</a:t>
            </a:r>
            <a:r>
              <a:rPr lang="en-US" b="1" dirty="0" err="1" smtClean="0">
                <a:solidFill>
                  <a:srgbClr val="307871"/>
                </a:solidFill>
              </a:rPr>
              <a:t>ultinational</a:t>
            </a:r>
            <a:r>
              <a:rPr lang="en-US" b="1" dirty="0" smtClean="0">
                <a:solidFill>
                  <a:srgbClr val="307871"/>
                </a:solidFill>
              </a:rPr>
              <a:t> </a:t>
            </a:r>
            <a:r>
              <a:rPr lang="cs-CZ" b="1" dirty="0" smtClean="0">
                <a:solidFill>
                  <a:srgbClr val="307871"/>
                </a:solidFill>
              </a:rPr>
              <a:t>C</a:t>
            </a:r>
            <a:r>
              <a:rPr lang="en-US" b="1" dirty="0" err="1" smtClean="0">
                <a:solidFill>
                  <a:srgbClr val="307871"/>
                </a:solidFill>
              </a:rPr>
              <a:t>apital</a:t>
            </a:r>
            <a:r>
              <a:rPr lang="en-US" b="1" dirty="0" smtClean="0">
                <a:solidFill>
                  <a:srgbClr val="307871"/>
                </a:solidFill>
              </a:rPr>
              <a:t> </a:t>
            </a:r>
            <a:r>
              <a:rPr lang="cs-CZ" b="1" dirty="0" smtClean="0">
                <a:solidFill>
                  <a:srgbClr val="307871"/>
                </a:solidFill>
              </a:rPr>
              <a:t>B</a:t>
            </a:r>
            <a:r>
              <a:rPr lang="en-US" b="1" dirty="0" err="1" smtClean="0">
                <a:solidFill>
                  <a:srgbClr val="307871"/>
                </a:solidFill>
              </a:rPr>
              <a:t>udgeting</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Long-Term International Asset and Liability Management</a:t>
            </a:r>
            <a:endParaRPr lang="en-US" altLang="cs-CZ" sz="800" dirty="0" smtClean="0">
              <a:solidFill>
                <a:srgbClr val="307871"/>
              </a:solidFill>
              <a:latin typeface="Times New Roman" panose="02020603050405020304" pitchFamily="18" charset="0"/>
              <a:cs typeface="Times New Roman" panose="02020603050405020304" pitchFamily="18" charset="0"/>
            </a:endParaRP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pic>
        <p:nvPicPr>
          <p:cNvPr id="5" name="Obrázek 4"/>
          <p:cNvPicPr>
            <a:picLocks noChangeAspect="1"/>
          </p:cNvPicPr>
          <p:nvPr/>
        </p:nvPicPr>
        <p:blipFill>
          <a:blip r:embed="rId4"/>
          <a:stretch>
            <a:fillRect/>
          </a:stretch>
        </p:blipFill>
        <p:spPr>
          <a:xfrm>
            <a:off x="2647633" y="765882"/>
            <a:ext cx="3871516" cy="3966107"/>
          </a:xfrm>
          <a:prstGeom prst="rect">
            <a:avLst/>
          </a:prstGeom>
        </p:spPr>
      </p:pic>
    </p:spTree>
    <p:extLst>
      <p:ext uri="{BB962C8B-B14F-4D97-AF65-F5344CB8AC3E}">
        <p14:creationId xmlns:p14="http://schemas.microsoft.com/office/powerpoint/2010/main" val="18561311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5" y="987574"/>
            <a:ext cx="7920881" cy="1440160"/>
          </a:xfrm>
          <a:prstGeom prst="rect">
            <a:avLst/>
          </a:prstGeom>
        </p:spPr>
        <p:txBody>
          <a:bodyPr>
            <a:noAutofit/>
          </a:bodyPr>
          <a:lstStyle/>
          <a:p>
            <a:r>
              <a:rPr lang="en-US" sz="2000" dirty="0" smtClean="0">
                <a:solidFill>
                  <a:srgbClr val="307871"/>
                </a:solidFill>
              </a:rPr>
              <a:t>The following forecasts are usually required</a:t>
            </a:r>
          </a:p>
          <a:p>
            <a:pPr lvl="1"/>
            <a:r>
              <a:rPr lang="en-US" sz="1800" dirty="0" smtClean="0">
                <a:solidFill>
                  <a:srgbClr val="307871"/>
                </a:solidFill>
              </a:rPr>
              <a:t>Initial capital investment</a:t>
            </a:r>
          </a:p>
          <a:p>
            <a:pPr lvl="1"/>
            <a:r>
              <a:rPr lang="en-US" sz="1800" dirty="0" smtClean="0">
                <a:solidFill>
                  <a:srgbClr val="307871"/>
                </a:solidFill>
              </a:rPr>
              <a:t>Consumer demand over time</a:t>
            </a:r>
          </a:p>
          <a:p>
            <a:pPr lvl="1"/>
            <a:r>
              <a:rPr lang="en-US" sz="1800" dirty="0" smtClean="0">
                <a:solidFill>
                  <a:srgbClr val="307871"/>
                </a:solidFill>
              </a:rPr>
              <a:t>Product price over time</a:t>
            </a:r>
          </a:p>
          <a:p>
            <a:pPr lvl="1"/>
            <a:r>
              <a:rPr lang="en-US" sz="1800" dirty="0" smtClean="0">
                <a:solidFill>
                  <a:srgbClr val="307871"/>
                </a:solidFill>
              </a:rPr>
              <a:t>Fixed and variable cost over time</a:t>
            </a:r>
          </a:p>
          <a:p>
            <a:pPr lvl="1"/>
            <a:r>
              <a:rPr lang="en-US" sz="1800" dirty="0" smtClean="0">
                <a:solidFill>
                  <a:srgbClr val="307871"/>
                </a:solidFill>
              </a:rPr>
              <a:t>Project lifetime</a:t>
            </a:r>
          </a:p>
          <a:p>
            <a:pPr lvl="1"/>
            <a:r>
              <a:rPr lang="en-US" sz="1800" dirty="0" smtClean="0">
                <a:solidFill>
                  <a:srgbClr val="307871"/>
                </a:solidFill>
              </a:rPr>
              <a:t>Salvage (liquidation) value</a:t>
            </a:r>
          </a:p>
          <a:p>
            <a:pPr lvl="1"/>
            <a:r>
              <a:rPr lang="en-US" sz="1800" dirty="0" smtClean="0">
                <a:solidFill>
                  <a:srgbClr val="307871"/>
                </a:solidFill>
              </a:rPr>
              <a:t>Restrictions on fund transfers</a:t>
            </a:r>
          </a:p>
          <a:p>
            <a:pPr lvl="1"/>
            <a:r>
              <a:rPr lang="en-US" sz="1800" dirty="0" smtClean="0">
                <a:solidFill>
                  <a:srgbClr val="307871"/>
                </a:solidFill>
              </a:rPr>
              <a:t>Tax payments and credits</a:t>
            </a:r>
          </a:p>
          <a:p>
            <a:pPr lvl="1"/>
            <a:r>
              <a:rPr lang="en-US" sz="1800" dirty="0" smtClean="0">
                <a:solidFill>
                  <a:srgbClr val="307871"/>
                </a:solidFill>
              </a:rPr>
              <a:t>Exchange rate forecasts</a:t>
            </a:r>
          </a:p>
          <a:p>
            <a:pPr lvl="1"/>
            <a:r>
              <a:rPr lang="en-US" sz="1800" dirty="0" smtClean="0">
                <a:solidFill>
                  <a:srgbClr val="307871"/>
                </a:solidFill>
              </a:rPr>
              <a:t>Required rate of return</a:t>
            </a:r>
          </a:p>
          <a:p>
            <a:endParaRPr lang="en-US" sz="2000" dirty="0">
              <a:solidFill>
                <a:srgbClr val="000000"/>
              </a:solidFill>
            </a:endParaRPr>
          </a:p>
        </p:txBody>
      </p:sp>
      <p:sp>
        <p:nvSpPr>
          <p:cNvPr id="6" name="Nadpis 5"/>
          <p:cNvSpPr>
            <a:spLocks noGrp="1"/>
          </p:cNvSpPr>
          <p:nvPr>
            <p:ph type="title"/>
          </p:nvPr>
        </p:nvSpPr>
        <p:spPr>
          <a:xfrm>
            <a:off x="179512" y="195486"/>
            <a:ext cx="6840760" cy="507703"/>
          </a:xfrm>
        </p:spPr>
        <p:txBody>
          <a:bodyPr/>
          <a:lstStyle/>
          <a:p>
            <a:r>
              <a:rPr lang="en-US" b="1" dirty="0" smtClean="0">
                <a:solidFill>
                  <a:srgbClr val="307871"/>
                </a:solidFill>
              </a:rPr>
              <a:t>Input for </a:t>
            </a:r>
            <a:r>
              <a:rPr lang="cs-CZ" b="1" dirty="0" smtClean="0">
                <a:solidFill>
                  <a:srgbClr val="307871"/>
                </a:solidFill>
              </a:rPr>
              <a:t>M</a:t>
            </a:r>
            <a:r>
              <a:rPr lang="en-US" b="1" dirty="0" err="1" smtClean="0">
                <a:solidFill>
                  <a:srgbClr val="307871"/>
                </a:solidFill>
              </a:rPr>
              <a:t>ultinational</a:t>
            </a:r>
            <a:r>
              <a:rPr lang="en-US" b="1" dirty="0" smtClean="0">
                <a:solidFill>
                  <a:srgbClr val="307871"/>
                </a:solidFill>
              </a:rPr>
              <a:t> </a:t>
            </a:r>
            <a:r>
              <a:rPr lang="cs-CZ" b="1" dirty="0" smtClean="0">
                <a:solidFill>
                  <a:srgbClr val="307871"/>
                </a:solidFill>
              </a:rPr>
              <a:t>C</a:t>
            </a:r>
            <a:r>
              <a:rPr lang="en-US" b="1" dirty="0" err="1" smtClean="0">
                <a:solidFill>
                  <a:srgbClr val="307871"/>
                </a:solidFill>
              </a:rPr>
              <a:t>apital</a:t>
            </a:r>
            <a:r>
              <a:rPr lang="en-US" b="1" dirty="0" smtClean="0">
                <a:solidFill>
                  <a:srgbClr val="307871"/>
                </a:solidFill>
              </a:rPr>
              <a:t> </a:t>
            </a:r>
            <a:r>
              <a:rPr lang="cs-CZ" b="1" dirty="0" smtClean="0">
                <a:solidFill>
                  <a:srgbClr val="307871"/>
                </a:solidFill>
              </a:rPr>
              <a:t>B</a:t>
            </a:r>
            <a:r>
              <a:rPr lang="en-US" b="1" dirty="0" err="1" smtClean="0">
                <a:solidFill>
                  <a:srgbClr val="307871"/>
                </a:solidFill>
              </a:rPr>
              <a:t>udgeting</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Long-Term International Asset and Liability Management</a:t>
            </a:r>
            <a:endParaRPr lang="en-US" altLang="cs-CZ" sz="800" dirty="0" smtClean="0">
              <a:solidFill>
                <a:srgbClr val="307871"/>
              </a:solidFill>
              <a:latin typeface="Times New Roman" panose="02020603050405020304" pitchFamily="18" charset="0"/>
              <a:cs typeface="Times New Roman" panose="02020603050405020304" pitchFamily="18" charset="0"/>
            </a:endParaRP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12181995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5" y="1059582"/>
            <a:ext cx="7920881" cy="1440160"/>
          </a:xfrm>
          <a:prstGeom prst="rect">
            <a:avLst/>
          </a:prstGeom>
        </p:spPr>
        <p:txBody>
          <a:bodyPr>
            <a:noAutofit/>
          </a:bodyPr>
          <a:lstStyle/>
          <a:p>
            <a:r>
              <a:rPr lang="en-US" sz="2000" dirty="0" smtClean="0">
                <a:solidFill>
                  <a:srgbClr val="307871"/>
                </a:solidFill>
              </a:rPr>
              <a:t>Strong arguments exist in favor of analyzing any foreign project from the viewpoint of the parent</a:t>
            </a:r>
          </a:p>
          <a:p>
            <a:r>
              <a:rPr lang="en-US" sz="2000" dirty="0" smtClean="0">
                <a:solidFill>
                  <a:srgbClr val="307871"/>
                </a:solidFill>
              </a:rPr>
              <a:t>Since most of the project’s cash flows to the parent are financing cash flows, this violates the capital budgeting concept that financing cash flows should not be mixed with operating cash flows</a:t>
            </a:r>
          </a:p>
          <a:p>
            <a:r>
              <a:rPr lang="en-US" sz="2000" dirty="0" smtClean="0">
                <a:solidFill>
                  <a:srgbClr val="307871"/>
                </a:solidFill>
              </a:rPr>
              <a:t>The evaluation of a foreign project from the project viewpoint is useful in determining its competitiveness compared to local firms</a:t>
            </a:r>
          </a:p>
          <a:p>
            <a:r>
              <a:rPr lang="en-US" sz="2000" dirty="0" smtClean="0">
                <a:solidFill>
                  <a:srgbClr val="307871"/>
                </a:solidFill>
              </a:rPr>
              <a:t>Multinationals should invest only if they can earn a risk-adjusted return greater than that of local competitors, otherwise investors are better off investing in the local firms</a:t>
            </a:r>
            <a:endParaRPr lang="en-US" sz="2000" dirty="0">
              <a:solidFill>
                <a:srgbClr val="307871"/>
              </a:solidFill>
            </a:endParaRPr>
          </a:p>
        </p:txBody>
      </p:sp>
      <p:sp>
        <p:nvSpPr>
          <p:cNvPr id="6" name="Nadpis 5"/>
          <p:cNvSpPr>
            <a:spLocks noGrp="1"/>
          </p:cNvSpPr>
          <p:nvPr>
            <p:ph type="title"/>
          </p:nvPr>
        </p:nvSpPr>
        <p:spPr>
          <a:xfrm>
            <a:off x="179512" y="195486"/>
            <a:ext cx="6840760" cy="507703"/>
          </a:xfrm>
        </p:spPr>
        <p:txBody>
          <a:bodyPr/>
          <a:lstStyle/>
          <a:p>
            <a:r>
              <a:rPr lang="en-US" b="1" dirty="0" smtClean="0">
                <a:solidFill>
                  <a:srgbClr val="307871"/>
                </a:solidFill>
              </a:rPr>
              <a:t>Project versus </a:t>
            </a:r>
            <a:r>
              <a:rPr lang="cs-CZ" b="1" dirty="0" smtClean="0">
                <a:solidFill>
                  <a:srgbClr val="307871"/>
                </a:solidFill>
              </a:rPr>
              <a:t>P</a:t>
            </a:r>
            <a:r>
              <a:rPr lang="en-US" b="1" dirty="0" err="1" smtClean="0">
                <a:solidFill>
                  <a:srgbClr val="307871"/>
                </a:solidFill>
              </a:rPr>
              <a:t>arent</a:t>
            </a:r>
            <a:r>
              <a:rPr lang="en-US" b="1" dirty="0" smtClean="0">
                <a:solidFill>
                  <a:srgbClr val="307871"/>
                </a:solidFill>
              </a:rPr>
              <a:t> </a:t>
            </a:r>
            <a:r>
              <a:rPr lang="cs-CZ" b="1" dirty="0" smtClean="0">
                <a:solidFill>
                  <a:srgbClr val="307871"/>
                </a:solidFill>
              </a:rPr>
              <a:t>V</a:t>
            </a:r>
            <a:r>
              <a:rPr lang="en-US" b="1" dirty="0" err="1" smtClean="0">
                <a:solidFill>
                  <a:srgbClr val="307871"/>
                </a:solidFill>
              </a:rPr>
              <a:t>aluation</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Long-Term International Asset and Liability Management</a:t>
            </a:r>
            <a:endParaRPr lang="en-US" altLang="cs-CZ" sz="800" dirty="0" smtClean="0">
              <a:solidFill>
                <a:srgbClr val="307871"/>
              </a:solidFill>
              <a:latin typeface="Times New Roman" panose="02020603050405020304" pitchFamily="18" charset="0"/>
              <a:cs typeface="Times New Roman" panose="02020603050405020304" pitchFamily="18" charset="0"/>
            </a:endParaRP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33397418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5" y="1059582"/>
            <a:ext cx="7920881" cy="1440160"/>
          </a:xfrm>
          <a:prstGeom prst="rect">
            <a:avLst/>
          </a:prstGeom>
        </p:spPr>
        <p:txBody>
          <a:bodyPr>
            <a:noAutofit/>
          </a:bodyPr>
          <a:lstStyle/>
          <a:p>
            <a:r>
              <a:rPr lang="en-US" sz="2000" dirty="0">
                <a:solidFill>
                  <a:srgbClr val="307871"/>
                </a:solidFill>
              </a:rPr>
              <a:t>Most firms evaluate foreign projects from both parent and project viewpoints</a:t>
            </a:r>
          </a:p>
          <a:p>
            <a:pPr lvl="1"/>
            <a:r>
              <a:rPr lang="en-US" sz="1800" dirty="0">
                <a:solidFill>
                  <a:srgbClr val="307871"/>
                </a:solidFill>
              </a:rPr>
              <a:t>The </a:t>
            </a:r>
            <a:r>
              <a:rPr lang="en-US" sz="1800" dirty="0" smtClean="0">
                <a:solidFill>
                  <a:srgbClr val="307871"/>
                </a:solidFill>
              </a:rPr>
              <a:t>parent’s </a:t>
            </a:r>
            <a:r>
              <a:rPr lang="en-US" sz="1800" dirty="0">
                <a:solidFill>
                  <a:srgbClr val="307871"/>
                </a:solidFill>
              </a:rPr>
              <a:t>viewpoint analyzes </a:t>
            </a:r>
            <a:r>
              <a:rPr lang="en-US" sz="1800" dirty="0" smtClean="0">
                <a:solidFill>
                  <a:srgbClr val="307871"/>
                </a:solidFill>
              </a:rPr>
              <a:t>investment’s </a:t>
            </a:r>
            <a:r>
              <a:rPr lang="en-US" sz="1800" dirty="0">
                <a:solidFill>
                  <a:srgbClr val="307871"/>
                </a:solidFill>
              </a:rPr>
              <a:t>cash flows as operating cash flows instead of financing due to remittance of royalty or licensing fees and interest payments</a:t>
            </a:r>
          </a:p>
          <a:p>
            <a:pPr lvl="1"/>
            <a:r>
              <a:rPr lang="en-US" sz="1800" dirty="0">
                <a:solidFill>
                  <a:srgbClr val="307871"/>
                </a:solidFill>
              </a:rPr>
              <a:t>Funds that are permanently blocked from repatriation are excluded</a:t>
            </a:r>
          </a:p>
          <a:p>
            <a:r>
              <a:rPr lang="en-US" sz="2000" dirty="0">
                <a:solidFill>
                  <a:srgbClr val="307871"/>
                </a:solidFill>
              </a:rPr>
              <a:t>The </a:t>
            </a:r>
            <a:r>
              <a:rPr lang="en-US" sz="2000" dirty="0" smtClean="0">
                <a:solidFill>
                  <a:srgbClr val="307871"/>
                </a:solidFill>
              </a:rPr>
              <a:t>parent’s </a:t>
            </a:r>
            <a:r>
              <a:rPr lang="en-US" sz="2000" dirty="0">
                <a:solidFill>
                  <a:srgbClr val="307871"/>
                </a:solidFill>
              </a:rPr>
              <a:t>viewpoint gives results closer to traditional NPV capital budgeting analysis</a:t>
            </a:r>
          </a:p>
          <a:p>
            <a:r>
              <a:rPr lang="en-US" sz="2000" dirty="0">
                <a:solidFill>
                  <a:srgbClr val="307871"/>
                </a:solidFill>
              </a:rPr>
              <a:t>Project valuation provides closer approximation of effect on consolidated EPS</a:t>
            </a:r>
          </a:p>
        </p:txBody>
      </p:sp>
      <p:sp>
        <p:nvSpPr>
          <p:cNvPr id="6" name="Nadpis 5"/>
          <p:cNvSpPr>
            <a:spLocks noGrp="1"/>
          </p:cNvSpPr>
          <p:nvPr>
            <p:ph type="title"/>
          </p:nvPr>
        </p:nvSpPr>
        <p:spPr>
          <a:xfrm>
            <a:off x="179512" y="195486"/>
            <a:ext cx="6840760" cy="507703"/>
          </a:xfrm>
        </p:spPr>
        <p:txBody>
          <a:bodyPr/>
          <a:lstStyle/>
          <a:p>
            <a:r>
              <a:rPr lang="en-US" b="1" dirty="0" smtClean="0">
                <a:solidFill>
                  <a:srgbClr val="307871"/>
                </a:solidFill>
              </a:rPr>
              <a:t>Project versus </a:t>
            </a:r>
            <a:r>
              <a:rPr lang="cs-CZ" b="1" dirty="0" smtClean="0">
                <a:solidFill>
                  <a:srgbClr val="307871"/>
                </a:solidFill>
              </a:rPr>
              <a:t>P</a:t>
            </a:r>
            <a:r>
              <a:rPr lang="en-US" b="1" dirty="0" err="1" smtClean="0">
                <a:solidFill>
                  <a:srgbClr val="307871"/>
                </a:solidFill>
              </a:rPr>
              <a:t>arent</a:t>
            </a:r>
            <a:r>
              <a:rPr lang="en-US" b="1" dirty="0" smtClean="0">
                <a:solidFill>
                  <a:srgbClr val="307871"/>
                </a:solidFill>
              </a:rPr>
              <a:t> </a:t>
            </a:r>
            <a:r>
              <a:rPr lang="cs-CZ" b="1" dirty="0" smtClean="0">
                <a:solidFill>
                  <a:srgbClr val="307871"/>
                </a:solidFill>
              </a:rPr>
              <a:t>V</a:t>
            </a:r>
            <a:r>
              <a:rPr lang="en-US" b="1" dirty="0" err="1" smtClean="0">
                <a:solidFill>
                  <a:srgbClr val="307871"/>
                </a:solidFill>
              </a:rPr>
              <a:t>aluation</a:t>
            </a:r>
            <a:endParaRPr lang="en-US" b="1" dirty="0">
              <a:solidFill>
                <a:srgbClr val="307871"/>
              </a:solidFill>
            </a:endParaRPr>
          </a:p>
        </p:txBody>
      </p:sp>
      <p:sp>
        <p:nvSpPr>
          <p:cNvPr id="12" name="Zástupný symbol pro obsah 2"/>
          <p:cNvSpPr txBox="1">
            <a:spLocks/>
          </p:cNvSpPr>
          <p:nvPr/>
        </p:nvSpPr>
        <p:spPr>
          <a:xfrm>
            <a:off x="2051720" y="4731990"/>
            <a:ext cx="4968552"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800" dirty="0" smtClean="0">
                <a:solidFill>
                  <a:srgbClr val="307871"/>
                </a:solidFill>
                <a:latin typeface="Times New Roman" panose="02020603050405020304" pitchFamily="18" charset="0"/>
                <a:cs typeface="Times New Roman" panose="02020603050405020304" pitchFamily="18" charset="0"/>
              </a:rPr>
              <a:t>Long-Term International Asset and Liability Management</a:t>
            </a:r>
            <a:endParaRPr lang="en-US" altLang="cs-CZ" sz="800" dirty="0" smtClean="0">
              <a:solidFill>
                <a:srgbClr val="307871"/>
              </a:solidFill>
              <a:latin typeface="Times New Roman" panose="02020603050405020304" pitchFamily="18" charset="0"/>
              <a:cs typeface="Times New Roman" panose="02020603050405020304" pitchFamily="18" charset="0"/>
            </a:endParaRPr>
          </a:p>
        </p:txBody>
      </p:sp>
      <p:sp>
        <p:nvSpPr>
          <p:cNvPr id="4" name="Obdélník 3"/>
          <p:cNvSpPr/>
          <p:nvPr/>
        </p:nvSpPr>
        <p:spPr>
          <a:xfrm>
            <a:off x="7884368" y="195486"/>
            <a:ext cx="1152128"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43217"/>
            <a:ext cx="965819" cy="744357"/>
          </a:xfrm>
          <a:prstGeom prst="rect">
            <a:avLst/>
          </a:prstGeom>
        </p:spPr>
      </p:pic>
    </p:spTree>
    <p:extLst>
      <p:ext uri="{BB962C8B-B14F-4D97-AF65-F5344CB8AC3E}">
        <p14:creationId xmlns:p14="http://schemas.microsoft.com/office/powerpoint/2010/main" val="119249134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23832</TotalTime>
  <Words>1547</Words>
  <Application>Microsoft Office PowerPoint</Application>
  <PresentationFormat>Předvádění na obrazovce (16:9)</PresentationFormat>
  <Paragraphs>235</Paragraphs>
  <Slides>25</Slides>
  <Notes>24</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25</vt:i4>
      </vt:variant>
    </vt:vector>
  </HeadingPairs>
  <TitlesOfParts>
    <vt:vector size="31" baseType="lpstr">
      <vt:lpstr>Arial</vt:lpstr>
      <vt:lpstr>Calibri</vt:lpstr>
      <vt:lpstr>Cambria Math</vt:lpstr>
      <vt:lpstr>Times New Roman</vt:lpstr>
      <vt:lpstr>Wingdings</vt:lpstr>
      <vt:lpstr>SLU</vt:lpstr>
      <vt:lpstr>Long-Term International Asset and Liability Management  </vt:lpstr>
      <vt:lpstr>Multinational Capital Budgeting</vt:lpstr>
      <vt:lpstr>Complexities of Budgeting for a Foreign Project (1)</vt:lpstr>
      <vt:lpstr>Complexities of Budgeting for a Foreign Project (2)</vt:lpstr>
      <vt:lpstr>Complexities of Budgeting for a Foreign Project (3)</vt:lpstr>
      <vt:lpstr>Scheme of Multinational Capital Budgeting</vt:lpstr>
      <vt:lpstr>Input for Multinational Capital Budgeting</vt:lpstr>
      <vt:lpstr>Project versus Parent Valuation</vt:lpstr>
      <vt:lpstr>Project versus Parent Valuation</vt:lpstr>
      <vt:lpstr>Project versus Parent Valuation</vt:lpstr>
      <vt:lpstr>Foreign Currency Cash Flows</vt:lpstr>
      <vt:lpstr>Valuation when the Intl. Parity Conditions do not Hold</vt:lpstr>
      <vt:lpstr>Prezentace aplikace PowerPoint</vt:lpstr>
      <vt:lpstr>Alternatives for Capturing the time t=0 Value of a Project </vt:lpstr>
      <vt:lpstr>Structuring the Deal</vt:lpstr>
      <vt:lpstr>Comparison of NPVs</vt:lpstr>
      <vt:lpstr>Capital Structure</vt:lpstr>
      <vt:lpstr>Project Valuation and Cost of Capital</vt:lpstr>
      <vt:lpstr>Questions and Applications</vt:lpstr>
      <vt:lpstr>Questions and Applications (1)</vt:lpstr>
      <vt:lpstr>Questions and Applications (2)</vt:lpstr>
      <vt:lpstr>Corporate Governance</vt:lpstr>
      <vt:lpstr>Corporate Governance Position</vt:lpstr>
      <vt:lpstr>Corporate Governance</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simakova</cp:lastModifiedBy>
  <cp:revision>437</cp:revision>
  <dcterms:created xsi:type="dcterms:W3CDTF">2016-07-06T15:42:34Z</dcterms:created>
  <dcterms:modified xsi:type="dcterms:W3CDTF">2020-12-23T06:32:44Z</dcterms:modified>
</cp:coreProperties>
</file>