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9" r:id="rId3"/>
    <p:sldId id="302" r:id="rId4"/>
    <p:sldId id="303" r:id="rId5"/>
    <p:sldId id="301" r:id="rId6"/>
    <p:sldId id="307" r:id="rId7"/>
    <p:sldId id="340" r:id="rId8"/>
    <p:sldId id="304" r:id="rId9"/>
    <p:sldId id="300" r:id="rId10"/>
    <p:sldId id="305" r:id="rId11"/>
    <p:sldId id="306" r:id="rId12"/>
    <p:sldId id="308" r:id="rId13"/>
    <p:sldId id="334" r:id="rId14"/>
    <p:sldId id="335" r:id="rId15"/>
    <p:sldId id="341" r:id="rId16"/>
    <p:sldId id="309" r:id="rId17"/>
    <p:sldId id="310" r:id="rId18"/>
    <p:sldId id="333" r:id="rId19"/>
    <p:sldId id="311" r:id="rId20"/>
    <p:sldId id="312" r:id="rId21"/>
    <p:sldId id="313" r:id="rId22"/>
    <p:sldId id="314" r:id="rId23"/>
    <p:sldId id="315" r:id="rId24"/>
    <p:sldId id="316" r:id="rId25"/>
    <p:sldId id="336" r:id="rId26"/>
    <p:sldId id="317" r:id="rId27"/>
    <p:sldId id="318" r:id="rId28"/>
    <p:sldId id="319" r:id="rId29"/>
    <p:sldId id="320" r:id="rId30"/>
    <p:sldId id="337" r:id="rId31"/>
    <p:sldId id="338" r:id="rId32"/>
    <p:sldId id="322" r:id="rId33"/>
    <p:sldId id="323" r:id="rId34"/>
    <p:sldId id="324" r:id="rId35"/>
    <p:sldId id="325" r:id="rId36"/>
    <p:sldId id="327" r:id="rId37"/>
    <p:sldId id="328" r:id="rId38"/>
    <p:sldId id="329" r:id="rId39"/>
    <p:sldId id="330" r:id="rId40"/>
    <p:sldId id="331" r:id="rId41"/>
    <p:sldId id="332" r:id="rId42"/>
    <p:sldId id="339" r:id="rId43"/>
    <p:sldId id="263" r:id="rId44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tavárek" initials="DS" lastIdx="1" clrIdx="0">
    <p:extLst>
      <p:ext uri="{19B8F6BF-5375-455C-9EA6-DF929625EA0E}">
        <p15:presenceInfo xmlns:p15="http://schemas.microsoft.com/office/powerpoint/2012/main" userId="Daniel Stavá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0033CC"/>
    <a:srgbClr val="9F2B2B"/>
    <a:srgbClr val="98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85814" autoAdjust="0"/>
  </p:normalViewPr>
  <p:slideViewPr>
    <p:cSldViewPr>
      <p:cViewPr varScale="1">
        <p:scale>
          <a:sx n="101" d="100"/>
          <a:sy n="101" d="100"/>
        </p:scale>
        <p:origin x="72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916D-1F56-4010-B660-C3673F4210AE}" type="datetimeFigureOut">
              <a:rPr lang="cs-CZ" smtClean="0"/>
              <a:t>10. 5. 2021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7063-3D75-4B0B-9A06-07737F9E8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05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10. 5. 2021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91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578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790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67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02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528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92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6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614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89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728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627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163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851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449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48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029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474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236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201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32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42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779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939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510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459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048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640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8477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2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85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51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5071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883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74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60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55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32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15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44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30963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nvestment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723878"/>
            <a:ext cx="274408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cs-CZ" altLang="cs-CZ" sz="105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simakova@opf.slu.cz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87" y="555517"/>
            <a:ext cx="1957742" cy="1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Acquisition of existing company</a:t>
            </a:r>
          </a:p>
          <a:p>
            <a:pPr lvl="1"/>
            <a:r>
              <a:rPr lang="en-US" altLang="cs-CZ" sz="1800" dirty="0"/>
              <a:t>Purchase an existing company in the foreign country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brownfield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investment</a:t>
            </a:r>
            <a:r>
              <a:rPr lang="cs-CZ" altLang="cs-CZ" sz="1800" dirty="0"/>
              <a:t>)</a:t>
            </a:r>
            <a:endParaRPr lang="en-US" altLang="cs-CZ" sz="1800" dirty="0"/>
          </a:p>
          <a:p>
            <a:pPr lvl="1"/>
            <a:r>
              <a:rPr lang="en-US" altLang="cs-CZ" sz="1800" dirty="0"/>
              <a:t>Can be done through privatization, sell of to competitor, or merger</a:t>
            </a:r>
          </a:p>
          <a:p>
            <a:pPr lvl="1"/>
            <a:r>
              <a:rPr lang="en-US" altLang="cs-CZ" sz="1800" dirty="0"/>
              <a:t>E.g. Starbucks purchases an existing UK firm “British Coffee” and sells coffee/tea/desserts under the name “Starbucks”</a:t>
            </a:r>
          </a:p>
          <a:p>
            <a:pPr lvl="1"/>
            <a:endParaRPr lang="en-US" altLang="cs-CZ" sz="1800" dirty="0"/>
          </a:p>
          <a:p>
            <a:r>
              <a:rPr lang="en-US" sz="2000" dirty="0"/>
              <a:t>Establishment of new company</a:t>
            </a:r>
          </a:p>
          <a:p>
            <a:pPr lvl="1"/>
            <a:r>
              <a:rPr lang="en-US" sz="1800" dirty="0"/>
              <a:t>Usually in the form of </a:t>
            </a:r>
            <a:r>
              <a:rPr lang="cs-CZ" sz="1800" dirty="0"/>
              <a:t>g</a:t>
            </a:r>
            <a:r>
              <a:rPr lang="en-US" sz="1800" dirty="0" err="1"/>
              <a:t>reenfield</a:t>
            </a:r>
            <a:r>
              <a:rPr lang="en-US" sz="1800" dirty="0"/>
              <a:t> investment</a:t>
            </a:r>
          </a:p>
          <a:p>
            <a:pPr lvl="1"/>
            <a:r>
              <a:rPr lang="en-US" altLang="cs-CZ" sz="1800" dirty="0"/>
              <a:t>Set up a new company “from the ground up” in the foreign country</a:t>
            </a:r>
          </a:p>
          <a:p>
            <a:pPr lvl="1"/>
            <a:r>
              <a:rPr lang="cs-CZ" sz="1800" dirty="0" err="1"/>
              <a:t>E.g</a:t>
            </a:r>
            <a:r>
              <a:rPr lang="cs-CZ" sz="1800" dirty="0"/>
              <a:t>. </a:t>
            </a:r>
            <a:r>
              <a:rPr lang="en-US" sz="1800" dirty="0"/>
              <a:t>Hyundai invests money in Czechia and builds a new plant to produce cars</a:t>
            </a:r>
          </a:p>
          <a:p>
            <a:pPr marL="457200" lvl="1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Forms of </a:t>
            </a:r>
            <a:r>
              <a:rPr lang="cs-CZ" b="1" dirty="0"/>
              <a:t>F</a:t>
            </a:r>
            <a:r>
              <a:rPr lang="en-US" b="1" dirty="0" err="1"/>
              <a:t>oreign</a:t>
            </a:r>
            <a:r>
              <a:rPr lang="en-US" b="1" dirty="0"/>
              <a:t>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Subsidiary</a:t>
            </a:r>
          </a:p>
          <a:p>
            <a:pPr lvl="1"/>
            <a:r>
              <a:rPr lang="en-US" altLang="cs-CZ" sz="1800" dirty="0"/>
              <a:t>Company in the foreign country is entirely controlled/owned by one single company</a:t>
            </a:r>
          </a:p>
          <a:p>
            <a:pPr lvl="1"/>
            <a:r>
              <a:rPr lang="en-US" altLang="cs-CZ" sz="1800" dirty="0"/>
              <a:t>Full competencies and decision power</a:t>
            </a:r>
          </a:p>
          <a:p>
            <a:pPr lvl="1"/>
            <a:r>
              <a:rPr lang="en-US" altLang="cs-CZ" sz="1800" dirty="0"/>
              <a:t>Usually slightly different name than maternal company</a:t>
            </a:r>
          </a:p>
          <a:p>
            <a:pPr lvl="1"/>
            <a:r>
              <a:rPr lang="en-US" altLang="cs-CZ" sz="1800" dirty="0"/>
              <a:t>Independent book-keeping, profit taxed in host country</a:t>
            </a:r>
          </a:p>
          <a:p>
            <a:r>
              <a:rPr lang="en-US" altLang="cs-CZ" sz="2000" dirty="0"/>
              <a:t>Branch</a:t>
            </a:r>
          </a:p>
          <a:p>
            <a:pPr lvl="1"/>
            <a:r>
              <a:rPr lang="en-US" altLang="cs-CZ" sz="1800" dirty="0"/>
              <a:t>Organizational unit in the maternal company‘s structure</a:t>
            </a:r>
          </a:p>
          <a:p>
            <a:pPr lvl="1"/>
            <a:r>
              <a:rPr lang="en-US" altLang="cs-CZ" sz="1800" dirty="0"/>
              <a:t>Limited competencies and decision power</a:t>
            </a:r>
          </a:p>
          <a:p>
            <a:pPr lvl="1"/>
            <a:r>
              <a:rPr lang="en-US" altLang="cs-CZ" sz="1800" dirty="0"/>
              <a:t>Similar name like maternal company</a:t>
            </a:r>
          </a:p>
          <a:p>
            <a:pPr lvl="1"/>
            <a:r>
              <a:rPr lang="en-US" altLang="cs-CZ" sz="1800" dirty="0"/>
              <a:t>Unified book-keeping with maternal company, profit taxed in home country</a:t>
            </a:r>
          </a:p>
          <a:p>
            <a:pPr lvl="1"/>
            <a:endParaRPr lang="en-US" altLang="cs-CZ" sz="1800" dirty="0">
              <a:solidFill>
                <a:srgbClr val="000000"/>
              </a:solidFill>
            </a:endParaRP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endParaRPr lang="en-US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Forms of </a:t>
            </a:r>
            <a:r>
              <a:rPr lang="cs-CZ" b="1" dirty="0"/>
              <a:t>F</a:t>
            </a:r>
            <a:r>
              <a:rPr lang="en-US" b="1" dirty="0" err="1"/>
              <a:t>oreign</a:t>
            </a:r>
            <a:r>
              <a:rPr lang="en-US" b="1" dirty="0"/>
              <a:t>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Joint venture</a:t>
            </a:r>
          </a:p>
          <a:p>
            <a:pPr lvl="1"/>
            <a:r>
              <a:rPr lang="en-US" altLang="cs-CZ" sz="1800" dirty="0"/>
              <a:t>Occurs when two or more companies together form a new company in the host country</a:t>
            </a:r>
          </a:p>
          <a:p>
            <a:pPr lvl="1"/>
            <a:r>
              <a:rPr lang="en-US" altLang="cs-CZ" sz="1800" dirty="0"/>
              <a:t>Each of the participants is responsible for profits, losses and costs associated with it</a:t>
            </a:r>
          </a:p>
          <a:p>
            <a:pPr lvl="1"/>
            <a:r>
              <a:rPr lang="en-US" altLang="cs-CZ" sz="1800" dirty="0"/>
              <a:t>The venture is its own entity, separate and apart from the participants' other business interests</a:t>
            </a:r>
          </a:p>
          <a:p>
            <a:pPr lvl="1"/>
            <a:r>
              <a:rPr lang="en-US" altLang="cs-CZ" sz="1800" dirty="0"/>
              <a:t>In the international context, usually occurs when one (or more) foreign company and one (or more) local company join to form a new company</a:t>
            </a: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endParaRPr lang="en-US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Forms of </a:t>
            </a:r>
            <a:r>
              <a:rPr lang="cs-CZ" b="1" dirty="0"/>
              <a:t>F</a:t>
            </a:r>
            <a:r>
              <a:rPr lang="en-US" b="1" dirty="0" err="1"/>
              <a:t>oreign</a:t>
            </a:r>
            <a:r>
              <a:rPr lang="en-US" b="1" dirty="0"/>
              <a:t>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02381" y="703189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err="1"/>
              <a:t>Revenue-related</a:t>
            </a:r>
            <a:r>
              <a:rPr lang="cs-CZ" sz="2000" dirty="0"/>
              <a:t> </a:t>
            </a:r>
            <a:r>
              <a:rPr lang="cs-CZ" sz="2000" dirty="0" err="1"/>
              <a:t>motives</a:t>
            </a:r>
            <a:endParaRPr lang="cs-CZ" sz="2000" dirty="0"/>
          </a:p>
          <a:p>
            <a:pPr lvl="1"/>
            <a:r>
              <a:rPr lang="en-US" sz="1600" dirty="0"/>
              <a:t>Attract new sources of demand</a:t>
            </a:r>
            <a:endParaRPr lang="cs-CZ" sz="1600" dirty="0"/>
          </a:p>
          <a:p>
            <a:pPr lvl="1"/>
            <a:r>
              <a:rPr lang="cs-CZ" sz="1600" dirty="0"/>
              <a:t>Enter </a:t>
            </a:r>
            <a:r>
              <a:rPr lang="cs-CZ" sz="1600" dirty="0" err="1"/>
              <a:t>profitable</a:t>
            </a:r>
            <a:r>
              <a:rPr lang="cs-CZ" sz="1600" dirty="0"/>
              <a:t> </a:t>
            </a:r>
            <a:r>
              <a:rPr lang="cs-CZ" sz="1600" dirty="0" err="1"/>
              <a:t>markets</a:t>
            </a:r>
            <a:endParaRPr lang="cs-CZ" sz="1600" dirty="0"/>
          </a:p>
          <a:p>
            <a:pPr lvl="1"/>
            <a:r>
              <a:rPr lang="cs-CZ" sz="1600" dirty="0" err="1"/>
              <a:t>Exploit</a:t>
            </a:r>
            <a:r>
              <a:rPr lang="cs-CZ" sz="1600" dirty="0"/>
              <a:t> </a:t>
            </a:r>
            <a:r>
              <a:rPr lang="cs-CZ" sz="1600" dirty="0" err="1"/>
              <a:t>monopolistic</a:t>
            </a:r>
            <a:r>
              <a:rPr lang="cs-CZ" sz="1600" dirty="0"/>
              <a:t> </a:t>
            </a:r>
            <a:r>
              <a:rPr lang="cs-CZ" sz="1600" dirty="0" err="1"/>
              <a:t>advantages</a:t>
            </a:r>
            <a:endParaRPr lang="cs-CZ" sz="1600" dirty="0"/>
          </a:p>
          <a:p>
            <a:pPr lvl="1"/>
            <a:r>
              <a:rPr lang="cs-CZ" sz="1600" dirty="0" err="1"/>
              <a:t>React</a:t>
            </a:r>
            <a:r>
              <a:rPr lang="cs-CZ" sz="1600" dirty="0"/>
              <a:t> to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restrictions</a:t>
            </a:r>
            <a:endParaRPr lang="cs-CZ" sz="1600" dirty="0"/>
          </a:p>
          <a:p>
            <a:pPr lvl="1"/>
            <a:r>
              <a:rPr lang="cs-CZ" sz="1600" dirty="0" err="1"/>
              <a:t>Diversify</a:t>
            </a:r>
            <a:r>
              <a:rPr lang="cs-CZ" sz="1600" dirty="0"/>
              <a:t> </a:t>
            </a:r>
            <a:r>
              <a:rPr lang="cs-CZ" sz="1600" dirty="0" err="1"/>
              <a:t>internationally</a:t>
            </a:r>
            <a:endParaRPr lang="cs-CZ" sz="1600" dirty="0"/>
          </a:p>
          <a:p>
            <a:r>
              <a:rPr lang="cs-CZ" sz="2000" dirty="0" err="1"/>
              <a:t>Cost-related</a:t>
            </a:r>
            <a:r>
              <a:rPr lang="cs-CZ" sz="2000" dirty="0"/>
              <a:t> </a:t>
            </a:r>
            <a:r>
              <a:rPr lang="cs-CZ" sz="2000" dirty="0" err="1"/>
              <a:t>motives</a:t>
            </a:r>
            <a:endParaRPr lang="cs-CZ" sz="2000" dirty="0"/>
          </a:p>
          <a:p>
            <a:pPr lvl="1"/>
            <a:r>
              <a:rPr lang="en-US" sz="1600" dirty="0"/>
              <a:t>Fully benefit from economies of scale</a:t>
            </a:r>
            <a:endParaRPr lang="cs-CZ" sz="1600" dirty="0"/>
          </a:p>
          <a:p>
            <a:pPr lvl="1"/>
            <a:r>
              <a:rPr lang="en-US" sz="1600" dirty="0"/>
              <a:t>Use foreign factors of production</a:t>
            </a:r>
            <a:endParaRPr lang="cs-CZ" sz="1600" dirty="0"/>
          </a:p>
          <a:p>
            <a:pPr lvl="1"/>
            <a:r>
              <a:rPr lang="cs-CZ" sz="1600" dirty="0"/>
              <a:t>Use </a:t>
            </a:r>
            <a:r>
              <a:rPr lang="cs-CZ" sz="1600" dirty="0" err="1"/>
              <a:t>foreign</a:t>
            </a:r>
            <a:r>
              <a:rPr lang="cs-CZ" sz="1600" dirty="0"/>
              <a:t> </a:t>
            </a:r>
            <a:r>
              <a:rPr lang="cs-CZ" sz="1600" dirty="0" err="1"/>
              <a:t>raw</a:t>
            </a:r>
            <a:r>
              <a:rPr lang="cs-CZ" sz="1600" dirty="0"/>
              <a:t> </a:t>
            </a:r>
            <a:r>
              <a:rPr lang="cs-CZ" sz="1600" dirty="0" err="1"/>
              <a:t>materials</a:t>
            </a:r>
            <a:endParaRPr lang="cs-CZ" sz="1600" dirty="0"/>
          </a:p>
          <a:p>
            <a:pPr lvl="1"/>
            <a:r>
              <a:rPr lang="cs-CZ" sz="1600" dirty="0"/>
              <a:t>Use </a:t>
            </a:r>
            <a:r>
              <a:rPr lang="cs-CZ" sz="1600" dirty="0" err="1"/>
              <a:t>foreign</a:t>
            </a:r>
            <a:r>
              <a:rPr lang="cs-CZ" sz="1600" dirty="0"/>
              <a:t> technology</a:t>
            </a:r>
          </a:p>
          <a:p>
            <a:pPr lvl="1"/>
            <a:r>
              <a:rPr lang="en-US" sz="1600" dirty="0"/>
              <a:t>React to exchange rate movements</a:t>
            </a:r>
            <a:endParaRPr lang="cs-CZ" sz="1600" dirty="0"/>
          </a:p>
          <a:p>
            <a:r>
              <a:rPr lang="cs-CZ" sz="2000" dirty="0" err="1"/>
              <a:t>Selfish</a:t>
            </a:r>
            <a:r>
              <a:rPr lang="cs-CZ" sz="2000" dirty="0"/>
              <a:t> </a:t>
            </a:r>
            <a:r>
              <a:rPr lang="cs-CZ" sz="2000" dirty="0" err="1"/>
              <a:t>managerial</a:t>
            </a:r>
            <a:r>
              <a:rPr lang="cs-CZ" sz="2000" dirty="0"/>
              <a:t> </a:t>
            </a:r>
            <a:r>
              <a:rPr lang="cs-CZ" sz="2000" dirty="0" err="1"/>
              <a:t>motives</a:t>
            </a:r>
            <a:r>
              <a:rPr lang="en-US" sz="1800" dirty="0"/>
              <a:t/>
            </a:r>
            <a:br>
              <a:rPr lang="en-US" sz="1800" dirty="0"/>
            </a:br>
            <a:endParaRPr lang="en-US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Motives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Foreign</a:t>
            </a:r>
            <a:r>
              <a:rPr lang="cs-CZ" b="1" dirty="0"/>
              <a:t> Direct </a:t>
            </a:r>
            <a:r>
              <a:rPr lang="cs-CZ" b="1" dirty="0" err="1"/>
              <a:t>Investments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cs-CZ" b="1" dirty="0" err="1"/>
              <a:t>Possible</a:t>
            </a:r>
            <a:r>
              <a:rPr lang="cs-CZ" b="1" dirty="0"/>
              <a:t> </a:t>
            </a:r>
            <a:r>
              <a:rPr lang="cs-CZ" b="1" dirty="0" err="1"/>
              <a:t>means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Using</a:t>
            </a:r>
            <a:r>
              <a:rPr lang="cs-CZ" b="1" dirty="0"/>
              <a:t> FDI to </a:t>
            </a:r>
            <a:r>
              <a:rPr lang="cs-CZ" b="1" dirty="0" err="1"/>
              <a:t>Achieve</a:t>
            </a:r>
            <a:r>
              <a:rPr lang="cs-CZ" b="1" dirty="0"/>
              <a:t> </a:t>
            </a:r>
            <a:r>
              <a:rPr lang="cs-CZ" b="1" dirty="0" err="1"/>
              <a:t>Benefits</a:t>
            </a:r>
            <a:r>
              <a:rPr lang="cs-CZ" b="1" dirty="0"/>
              <a:t> 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14416" t="20895" r="27027" b="10447"/>
          <a:stretch/>
        </p:blipFill>
        <p:spPr>
          <a:xfrm>
            <a:off x="251520" y="703189"/>
            <a:ext cx="7128792" cy="44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2355726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200" b="1" dirty="0"/>
              <a:t>???</a:t>
            </a:r>
            <a:r>
              <a:rPr lang="en-US" altLang="cs-CZ" sz="2200" b="1" dirty="0"/>
              <a:t> </a:t>
            </a:r>
            <a:r>
              <a:rPr lang="cs-CZ" altLang="cs-CZ" sz="2200" b="1" dirty="0" err="1"/>
              <a:t>How</a:t>
            </a:r>
            <a:r>
              <a:rPr lang="cs-CZ" altLang="cs-CZ" sz="2200" b="1" dirty="0"/>
              <a:t> MNC make </a:t>
            </a:r>
            <a:r>
              <a:rPr lang="cs-CZ" altLang="cs-CZ" sz="2200" b="1" dirty="0" err="1"/>
              <a:t>decision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about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industry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where</a:t>
            </a:r>
            <a:r>
              <a:rPr lang="cs-CZ" altLang="cs-CZ" sz="2200" b="1" dirty="0"/>
              <a:t> to </a:t>
            </a:r>
            <a:r>
              <a:rPr lang="cs-CZ" altLang="cs-CZ" sz="2200" b="1" dirty="0" err="1"/>
              <a:t>realize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the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foreign</a:t>
            </a:r>
            <a:r>
              <a:rPr lang="cs-CZ" altLang="cs-CZ" sz="2200" b="1" dirty="0"/>
              <a:t> direct </a:t>
            </a:r>
            <a:r>
              <a:rPr lang="cs-CZ" altLang="cs-CZ" sz="2200" b="1" dirty="0" err="1"/>
              <a:t>investment</a:t>
            </a:r>
            <a:r>
              <a:rPr lang="en-US" altLang="cs-CZ" sz="2200" b="1" dirty="0"/>
              <a:t>?</a:t>
            </a:r>
            <a:r>
              <a:rPr lang="cs-CZ" altLang="cs-CZ" sz="2200" b="1" dirty="0"/>
              <a:t>??</a:t>
            </a:r>
            <a:endParaRPr lang="en-US" altLang="cs-CZ" sz="22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Investment in the “same” industry as a firm operates in at home</a:t>
            </a:r>
          </a:p>
          <a:p>
            <a:r>
              <a:rPr lang="en-US" altLang="cs-CZ" sz="2000" dirty="0"/>
              <a:t>Reasons for horizontal FDI</a:t>
            </a:r>
          </a:p>
          <a:p>
            <a:pPr lvl="1"/>
            <a:r>
              <a:rPr lang="en-US" altLang="cs-CZ" sz="1800" dirty="0"/>
              <a:t>Transportation costs</a:t>
            </a:r>
          </a:p>
          <a:p>
            <a:pPr lvl="1"/>
            <a:r>
              <a:rPr lang="en-US" altLang="cs-CZ" sz="1800" dirty="0"/>
              <a:t>Market imperfections</a:t>
            </a:r>
          </a:p>
          <a:p>
            <a:pPr lvl="2"/>
            <a:r>
              <a:rPr lang="en-US" altLang="cs-CZ" sz="1600" dirty="0"/>
              <a:t>Impediments to exporting</a:t>
            </a:r>
          </a:p>
          <a:p>
            <a:pPr lvl="2"/>
            <a:r>
              <a:rPr lang="en-US" altLang="cs-CZ" sz="1600" dirty="0"/>
              <a:t>Impediments to sale of know-how</a:t>
            </a:r>
          </a:p>
          <a:p>
            <a:pPr lvl="1"/>
            <a:r>
              <a:rPr lang="en-US" altLang="cs-CZ" sz="1800" dirty="0"/>
              <a:t>Strategic behavior</a:t>
            </a:r>
          </a:p>
          <a:p>
            <a:pPr lvl="1"/>
            <a:r>
              <a:rPr lang="en-US" altLang="cs-CZ" sz="1800" dirty="0"/>
              <a:t>Product life cycle</a:t>
            </a:r>
          </a:p>
          <a:p>
            <a:pPr lvl="1"/>
            <a:r>
              <a:rPr lang="en-US" altLang="cs-CZ" sz="1800" dirty="0"/>
              <a:t>Location specific advantages</a:t>
            </a:r>
          </a:p>
          <a:p>
            <a:pPr lvl="1"/>
            <a:endParaRPr lang="en-US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Horizontal </a:t>
            </a:r>
            <a:r>
              <a:rPr lang="cs-CZ" b="1" dirty="0"/>
              <a:t>F</a:t>
            </a:r>
            <a:r>
              <a:rPr lang="en-US" b="1" dirty="0" err="1"/>
              <a:t>oreign</a:t>
            </a:r>
            <a:r>
              <a:rPr lang="en-US" b="1" dirty="0"/>
              <a:t>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Investment in a downstream supplier (backward) or upstream purchaser (forward) as compared to the business that the firm operates in its home country</a:t>
            </a:r>
          </a:p>
          <a:p>
            <a:pPr lvl="1"/>
            <a:r>
              <a:rPr lang="en-US" altLang="cs-CZ" sz="1800" dirty="0"/>
              <a:t>Backward investment is more common than forward</a:t>
            </a:r>
          </a:p>
          <a:p>
            <a:r>
              <a:rPr lang="en-US" altLang="cs-CZ" sz="2000" dirty="0"/>
              <a:t>Reasons for vertical foreign direct investment</a:t>
            </a:r>
          </a:p>
          <a:p>
            <a:pPr lvl="1"/>
            <a:r>
              <a:rPr lang="en-US" altLang="cs-CZ" sz="1800" dirty="0"/>
              <a:t>Strategic behavior</a:t>
            </a:r>
          </a:p>
          <a:p>
            <a:pPr lvl="1"/>
            <a:r>
              <a:rPr lang="en-US" altLang="cs-CZ" sz="1800" dirty="0"/>
              <a:t>Market imperfections</a:t>
            </a:r>
          </a:p>
          <a:p>
            <a:pPr lvl="2"/>
            <a:r>
              <a:rPr lang="en-US" altLang="cs-CZ" sz="1600" dirty="0"/>
              <a:t>Impediments to know-how</a:t>
            </a:r>
          </a:p>
          <a:p>
            <a:pPr lvl="2"/>
            <a:r>
              <a:rPr lang="en-US" altLang="cs-CZ" sz="1600" dirty="0"/>
              <a:t>Investments in specialized assets</a:t>
            </a:r>
          </a:p>
          <a:p>
            <a:pPr lvl="1"/>
            <a:endParaRPr lang="en-US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Vertical </a:t>
            </a:r>
            <a:r>
              <a:rPr lang="cs-CZ" b="1" dirty="0"/>
              <a:t>F</a:t>
            </a:r>
            <a:r>
              <a:rPr lang="en-US" b="1" dirty="0" err="1"/>
              <a:t>oreign</a:t>
            </a:r>
            <a:r>
              <a:rPr lang="en-US" b="1" dirty="0"/>
              <a:t>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9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err="1"/>
              <a:t>Investment</a:t>
            </a:r>
            <a:r>
              <a:rPr lang="cs-CZ" altLang="cs-CZ" sz="2000" dirty="0"/>
              <a:t> in a business </a:t>
            </a:r>
            <a:r>
              <a:rPr lang="cs-CZ" altLang="cs-CZ" sz="2000" dirty="0" err="1"/>
              <a:t>that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unrelated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existing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company‘s</a:t>
            </a:r>
            <a:r>
              <a:rPr lang="cs-CZ" altLang="cs-CZ" sz="2000" dirty="0"/>
              <a:t> business</a:t>
            </a:r>
            <a:endParaRPr lang="en-US" altLang="cs-CZ" sz="1200" dirty="0"/>
          </a:p>
          <a:p>
            <a:pPr lvl="1"/>
            <a:r>
              <a:rPr lang="cs-CZ" altLang="cs-CZ" sz="1800" dirty="0" err="1"/>
              <a:t>Since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involves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entering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inustry</a:t>
            </a:r>
            <a:r>
              <a:rPr lang="cs-CZ" altLang="cs-CZ" sz="1800" dirty="0"/>
              <a:t> in </a:t>
            </a:r>
            <a:r>
              <a:rPr lang="cs-CZ" altLang="cs-CZ" sz="1800" dirty="0" err="1"/>
              <a:t>which</a:t>
            </a:r>
            <a:r>
              <a:rPr lang="cs-CZ" altLang="cs-CZ" sz="1800" dirty="0"/>
              <a:t> investor has n </a:t>
            </a:r>
            <a:r>
              <a:rPr lang="cs-CZ" altLang="cs-CZ" sz="1800" dirty="0" err="1"/>
              <a:t>previous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experience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it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often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takes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form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a joint venture </a:t>
            </a:r>
            <a:r>
              <a:rPr lang="cs-CZ" altLang="cs-CZ" sz="1800" dirty="0" err="1"/>
              <a:t>with</a:t>
            </a:r>
            <a:r>
              <a:rPr lang="cs-CZ" altLang="cs-CZ" sz="1800" dirty="0"/>
              <a:t>  a </a:t>
            </a:r>
            <a:r>
              <a:rPr lang="cs-CZ" altLang="cs-CZ" sz="1800" dirty="0" err="1"/>
              <a:t>company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already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operating</a:t>
            </a:r>
            <a:r>
              <a:rPr lang="cs-CZ" altLang="cs-CZ" sz="1800" dirty="0"/>
              <a:t> in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industry</a:t>
            </a:r>
            <a:r>
              <a:rPr lang="cs-CZ" altLang="cs-CZ" sz="1800" dirty="0"/>
              <a:t>.</a:t>
            </a:r>
          </a:p>
          <a:p>
            <a:r>
              <a:rPr lang="cs-CZ" altLang="cs-CZ" sz="2000" dirty="0" err="1"/>
              <a:t>Reasons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foreign</a:t>
            </a:r>
            <a:r>
              <a:rPr lang="cs-CZ" altLang="cs-CZ" sz="2000" dirty="0"/>
              <a:t> direct </a:t>
            </a:r>
            <a:r>
              <a:rPr lang="cs-CZ" altLang="cs-CZ" sz="2000" dirty="0" err="1"/>
              <a:t>investments</a:t>
            </a:r>
            <a:endParaRPr lang="cs-CZ" altLang="cs-CZ" sz="2000" dirty="0"/>
          </a:p>
          <a:p>
            <a:pPr lvl="1"/>
            <a:r>
              <a:rPr lang="cs-CZ" altLang="cs-CZ" sz="1800" dirty="0" err="1"/>
              <a:t>Diversification</a:t>
            </a:r>
            <a:endParaRPr lang="cs-CZ" altLang="cs-CZ" sz="1800" dirty="0"/>
          </a:p>
          <a:p>
            <a:pPr lvl="1"/>
            <a:r>
              <a:rPr lang="cs-CZ" altLang="cs-CZ" sz="1800" dirty="0" err="1"/>
              <a:t>Strategic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behaviour</a:t>
            </a:r>
            <a:endParaRPr lang="cs-CZ" altLang="cs-CZ" sz="1800" dirty="0"/>
          </a:p>
          <a:p>
            <a:pPr lvl="1"/>
            <a:endParaRPr lang="cs-CZ" altLang="cs-CZ" sz="1800" dirty="0">
              <a:solidFill>
                <a:srgbClr val="000000"/>
              </a:solidFill>
            </a:endParaRPr>
          </a:p>
          <a:p>
            <a:pPr lvl="1"/>
            <a:endParaRPr lang="en-US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Conglomerate</a:t>
            </a:r>
            <a:r>
              <a:rPr lang="en-US" b="1" dirty="0"/>
              <a:t> </a:t>
            </a:r>
            <a:r>
              <a:rPr lang="cs-CZ" b="1" dirty="0"/>
              <a:t>F</a:t>
            </a:r>
            <a:r>
              <a:rPr lang="en-US" b="1" dirty="0" err="1"/>
              <a:t>oreign</a:t>
            </a:r>
            <a:r>
              <a:rPr lang="en-US" b="1" dirty="0"/>
              <a:t>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b="1" dirty="0"/>
              <a:t>Foreign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nflows</a:t>
            </a:r>
            <a:r>
              <a:rPr lang="en-US" b="1" dirty="0"/>
              <a:t> 1980-2008 </a:t>
            </a:r>
            <a:r>
              <a:rPr lang="en-US" sz="1600" b="1" dirty="0"/>
              <a:t>(</a:t>
            </a:r>
            <a:r>
              <a:rPr lang="en-US" sz="1600" b="1" dirty="0" err="1"/>
              <a:t>bil</a:t>
            </a:r>
            <a:r>
              <a:rPr lang="en-US" sz="1600" b="1" dirty="0"/>
              <a:t>. USD)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7779836" cy="366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07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5" y="987574"/>
            <a:ext cx="8598667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>
                <a:solidFill>
                  <a:srgbClr val="307871"/>
                </a:solidFill>
              </a:rPr>
              <a:t>Commercial loans</a:t>
            </a:r>
          </a:p>
          <a:p>
            <a:pPr lvl="1"/>
            <a:r>
              <a:rPr lang="en-US" altLang="cs-CZ" sz="1800" dirty="0">
                <a:solidFill>
                  <a:srgbClr val="307871"/>
                </a:solidFill>
              </a:rPr>
              <a:t>Primarily take the form of bank loans issued to foreign businesses or governments</a:t>
            </a:r>
          </a:p>
          <a:p>
            <a:r>
              <a:rPr lang="en-US" altLang="cs-CZ" sz="2000" dirty="0">
                <a:solidFill>
                  <a:srgbClr val="307871"/>
                </a:solidFill>
              </a:rPr>
              <a:t>Official flows</a:t>
            </a:r>
          </a:p>
          <a:p>
            <a:pPr lvl="1"/>
            <a:r>
              <a:rPr lang="en-US" altLang="cs-CZ" sz="2000" dirty="0">
                <a:solidFill>
                  <a:srgbClr val="307871"/>
                </a:solidFill>
              </a:rPr>
              <a:t>Generally refer to the forms of development assistance that developed nations give to developing ones</a:t>
            </a:r>
          </a:p>
          <a:p>
            <a:r>
              <a:rPr lang="en-US" altLang="cs-CZ" sz="2000" dirty="0">
                <a:solidFill>
                  <a:srgbClr val="307871"/>
                </a:solidFill>
              </a:rPr>
              <a:t>Foreign direct investment</a:t>
            </a:r>
          </a:p>
          <a:p>
            <a:pPr lvl="1"/>
            <a:r>
              <a:rPr lang="en-US" altLang="cs-CZ" sz="1800" dirty="0">
                <a:solidFill>
                  <a:srgbClr val="307871"/>
                </a:solidFill>
              </a:rPr>
              <a:t>International investment in which the investor obtains a lasting interest in an enterprise in another country</a:t>
            </a:r>
          </a:p>
          <a:p>
            <a:r>
              <a:rPr lang="en-US" altLang="cs-CZ" sz="2000" dirty="0">
                <a:solidFill>
                  <a:srgbClr val="307871"/>
                </a:solidFill>
              </a:rPr>
              <a:t>Foreign portfolio investment</a:t>
            </a:r>
          </a:p>
          <a:p>
            <a:pPr lvl="1"/>
            <a:r>
              <a:rPr lang="en-US" altLang="cs-CZ" sz="1800" dirty="0">
                <a:solidFill>
                  <a:srgbClr val="307871"/>
                </a:solidFill>
              </a:rPr>
              <a:t>Investment </a:t>
            </a:r>
            <a:r>
              <a:rPr lang="en-US" sz="1800" dirty="0">
                <a:solidFill>
                  <a:srgbClr val="307871"/>
                </a:solidFill>
              </a:rPr>
              <a:t>more easily traded, may be less permanent, and do not represent a controlling stake in an enterprise</a:t>
            </a:r>
            <a:endParaRPr lang="en-US" altLang="cs-CZ" sz="1800" dirty="0">
              <a:solidFill>
                <a:srgbClr val="307871"/>
              </a:solidFill>
            </a:endParaRPr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5496" y="174156"/>
            <a:ext cx="8208912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Principal </a:t>
            </a:r>
            <a:r>
              <a:rPr lang="cs-CZ" b="1" dirty="0">
                <a:solidFill>
                  <a:srgbClr val="307871"/>
                </a:solidFill>
              </a:rPr>
              <a:t>C</a:t>
            </a:r>
            <a:r>
              <a:rPr lang="en-US" b="1" dirty="0" err="1">
                <a:solidFill>
                  <a:srgbClr val="307871"/>
                </a:solidFill>
              </a:rPr>
              <a:t>ategories</a:t>
            </a:r>
            <a:r>
              <a:rPr lang="en-US" b="1" dirty="0">
                <a:solidFill>
                  <a:srgbClr val="307871"/>
                </a:solidFill>
              </a:rPr>
              <a:t> of </a:t>
            </a:r>
            <a:r>
              <a:rPr lang="cs-CZ" b="1" dirty="0">
                <a:solidFill>
                  <a:srgbClr val="307871"/>
                </a:solidFill>
              </a:rPr>
              <a:t>I</a:t>
            </a:r>
            <a:r>
              <a:rPr lang="en-US" b="1" dirty="0" err="1">
                <a:solidFill>
                  <a:srgbClr val="307871"/>
                </a:solidFill>
              </a:rPr>
              <a:t>nternational</a:t>
            </a:r>
            <a:r>
              <a:rPr lang="en-US" b="1" dirty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I</a:t>
            </a:r>
            <a:r>
              <a:rPr lang="en-US" b="1" dirty="0" err="1">
                <a:solidFill>
                  <a:srgbClr val="307871"/>
                </a:solidFill>
              </a:rPr>
              <a:t>nvestment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cs-CZ" sz="1600" b="1" dirty="0">
                <a:solidFill>
                  <a:srgbClr val="307871"/>
                </a:solidFill>
              </a:rPr>
              <a:t>(</a:t>
            </a:r>
            <a:r>
              <a:rPr lang="cs-CZ" sz="1600" b="1" dirty="0" err="1">
                <a:solidFill>
                  <a:srgbClr val="307871"/>
                </a:solidFill>
              </a:rPr>
              <a:t>BoP</a:t>
            </a:r>
            <a:r>
              <a:rPr lang="cs-CZ" sz="1600" b="1" dirty="0">
                <a:solidFill>
                  <a:srgbClr val="307871"/>
                </a:solidFill>
              </a:rPr>
              <a:t> </a:t>
            </a:r>
            <a:r>
              <a:rPr lang="cs-CZ" sz="1600" b="1" dirty="0" err="1">
                <a:solidFill>
                  <a:srgbClr val="307871"/>
                </a:solidFill>
              </a:rPr>
              <a:t>approach</a:t>
            </a:r>
            <a:r>
              <a:rPr lang="cs-CZ" sz="1600" b="1" dirty="0">
                <a:solidFill>
                  <a:srgbClr val="307871"/>
                </a:solidFill>
              </a:rPr>
              <a:t>)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b="1" dirty="0"/>
              <a:t>Foreign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nflows</a:t>
            </a:r>
            <a:r>
              <a:rPr lang="en-US" b="1" dirty="0"/>
              <a:t> 200</a:t>
            </a:r>
            <a:r>
              <a:rPr lang="cs-CZ" b="1" dirty="0"/>
              <a:t>8</a:t>
            </a:r>
            <a:r>
              <a:rPr lang="en-US" b="1" dirty="0"/>
              <a:t>-201</a:t>
            </a:r>
            <a:r>
              <a:rPr lang="cs-CZ" b="1" dirty="0"/>
              <a:t>9</a:t>
            </a:r>
            <a:r>
              <a:rPr lang="en-US" b="1" dirty="0"/>
              <a:t> </a:t>
            </a:r>
            <a:r>
              <a:rPr lang="en-US" sz="1600" b="1" dirty="0"/>
              <a:t>(</a:t>
            </a:r>
            <a:r>
              <a:rPr lang="en-US" sz="1600" b="1" dirty="0" err="1"/>
              <a:t>bil</a:t>
            </a:r>
            <a:r>
              <a:rPr lang="en-US" sz="1600" b="1" dirty="0"/>
              <a:t>. USD)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Picture 4" descr="FDI inflows - global">
            <a:extLst>
              <a:ext uri="{FF2B5EF4-FFF2-40B4-BE49-F238E27FC236}">
                <a16:creationId xmlns:a16="http://schemas.microsoft.com/office/drawing/2014/main" xmlns="" id="{878F3023-D939-4D3E-A2BB-28825002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9622"/>
            <a:ext cx="862646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49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en-US" b="1" dirty="0"/>
              <a:t>FDI </a:t>
            </a:r>
            <a:r>
              <a:rPr lang="cs-CZ" b="1" dirty="0"/>
              <a:t>I</a:t>
            </a:r>
            <a:r>
              <a:rPr lang="en-US" b="1" dirty="0" err="1"/>
              <a:t>nflows</a:t>
            </a:r>
            <a:r>
              <a:rPr lang="en-US" b="1" dirty="0"/>
              <a:t> by </a:t>
            </a:r>
            <a:r>
              <a:rPr lang="cs-CZ" b="1" dirty="0"/>
              <a:t>R</a:t>
            </a:r>
            <a:r>
              <a:rPr lang="en-US" b="1" dirty="0" err="1"/>
              <a:t>egion</a:t>
            </a:r>
            <a:r>
              <a:rPr lang="en-US" b="1" dirty="0"/>
              <a:t> 2014-2016 </a:t>
            </a:r>
            <a:r>
              <a:rPr lang="en-US" sz="1600" b="1" dirty="0"/>
              <a:t>(</a:t>
            </a:r>
            <a:r>
              <a:rPr lang="en-US" sz="1600" b="1" dirty="0" err="1"/>
              <a:t>bil</a:t>
            </a:r>
            <a:r>
              <a:rPr lang="en-US" sz="1600" b="1" dirty="0"/>
              <a:t>. USD)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60" y="1109203"/>
            <a:ext cx="7553271" cy="34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96744" cy="507703"/>
          </a:xfrm>
        </p:spPr>
        <p:txBody>
          <a:bodyPr/>
          <a:lstStyle/>
          <a:p>
            <a:r>
              <a:rPr lang="en-US" b="1" dirty="0"/>
              <a:t>FDI </a:t>
            </a:r>
            <a:r>
              <a:rPr lang="cs-CZ" b="1" dirty="0"/>
              <a:t>I</a:t>
            </a:r>
            <a:r>
              <a:rPr lang="en-US" b="1" dirty="0" err="1"/>
              <a:t>nflows</a:t>
            </a:r>
            <a:r>
              <a:rPr lang="en-US" b="1" dirty="0"/>
              <a:t> by </a:t>
            </a:r>
            <a:r>
              <a:rPr lang="cs-CZ" b="1" dirty="0"/>
              <a:t>C</a:t>
            </a:r>
            <a:r>
              <a:rPr lang="en-US" b="1" dirty="0" err="1"/>
              <a:t>omponent</a:t>
            </a:r>
            <a:r>
              <a:rPr lang="en-US" b="1" dirty="0"/>
              <a:t> 2007-2016 </a:t>
            </a:r>
            <a:r>
              <a:rPr lang="en-US" sz="1600" b="1" dirty="0"/>
              <a:t>(in %)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08" y="915566"/>
            <a:ext cx="7174756" cy="37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7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US" b="1" dirty="0"/>
              <a:t>FDI </a:t>
            </a:r>
            <a:r>
              <a:rPr lang="cs-CZ" b="1" dirty="0"/>
              <a:t>I</a:t>
            </a:r>
            <a:r>
              <a:rPr lang="en-US" b="1" dirty="0" err="1"/>
              <a:t>nflows</a:t>
            </a:r>
            <a:r>
              <a:rPr lang="en-US" b="1" dirty="0"/>
              <a:t> top 15 </a:t>
            </a:r>
            <a:r>
              <a:rPr lang="cs-CZ" b="1" dirty="0"/>
              <a:t>H</a:t>
            </a:r>
            <a:r>
              <a:rPr lang="en-US" b="1" dirty="0" err="1"/>
              <a:t>ost</a:t>
            </a:r>
            <a:r>
              <a:rPr lang="en-US" b="1" dirty="0"/>
              <a:t> and </a:t>
            </a:r>
            <a:r>
              <a:rPr lang="cs-CZ" b="1" dirty="0"/>
              <a:t>H</a:t>
            </a:r>
            <a:r>
              <a:rPr lang="en-US" b="1" dirty="0" err="1"/>
              <a:t>ome</a:t>
            </a:r>
            <a:r>
              <a:rPr lang="en-US" b="1" dirty="0"/>
              <a:t> </a:t>
            </a:r>
            <a:r>
              <a:rPr lang="cs-CZ" b="1" dirty="0"/>
              <a:t>E</a:t>
            </a:r>
            <a:r>
              <a:rPr lang="en-US" b="1" dirty="0" err="1"/>
              <a:t>conomies</a:t>
            </a:r>
            <a:r>
              <a:rPr lang="en-US" b="1" dirty="0"/>
              <a:t> </a:t>
            </a:r>
            <a:r>
              <a:rPr lang="en-US" sz="1600" b="1" dirty="0"/>
              <a:t>(</a:t>
            </a:r>
            <a:r>
              <a:rPr lang="en-US" sz="1600" b="1" dirty="0" err="1"/>
              <a:t>bil</a:t>
            </a:r>
            <a:r>
              <a:rPr lang="en-US" sz="1600" b="1" dirty="0"/>
              <a:t>. USD)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6B00BF57-9800-4757-B31A-0A51F8C2D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0" t="24801" r="27950" b="5200"/>
          <a:stretch/>
        </p:blipFill>
        <p:spPr>
          <a:xfrm>
            <a:off x="206740" y="868606"/>
            <a:ext cx="4475578" cy="36777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205035E-2333-4FE8-909C-050471F7C3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8" t="20601" r="30312" b="10801"/>
          <a:stretch/>
        </p:blipFill>
        <p:spPr>
          <a:xfrm>
            <a:off x="4535996" y="888796"/>
            <a:ext cx="3977245" cy="37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Radical view</a:t>
            </a:r>
          </a:p>
          <a:p>
            <a:pPr lvl="1"/>
            <a:r>
              <a:rPr lang="en-US" altLang="cs-CZ" sz="1600" dirty="0"/>
              <a:t>“Imperialist” extraction of host country wealth</a:t>
            </a:r>
          </a:p>
          <a:p>
            <a:pPr lvl="1"/>
            <a:r>
              <a:rPr lang="en-US" altLang="cs-CZ" sz="1600" dirty="0"/>
              <a:t>Implication: Always bad for the host country</a:t>
            </a:r>
          </a:p>
          <a:p>
            <a:r>
              <a:rPr lang="en-US" altLang="cs-CZ" sz="2000" dirty="0"/>
              <a:t>Free market</a:t>
            </a:r>
          </a:p>
          <a:p>
            <a:pPr lvl="1"/>
            <a:r>
              <a:rPr lang="en-US" altLang="cs-CZ" sz="1600" dirty="0"/>
              <a:t>Different countries have different comparative advantages; best to allow countries to engage activities for which they do so most efficiently</a:t>
            </a:r>
          </a:p>
          <a:p>
            <a:pPr lvl="1"/>
            <a:r>
              <a:rPr lang="en-US" altLang="cs-CZ" sz="1600" dirty="0"/>
              <a:t>Implication:  Always good when countries are specializing in activities for which they have a comparative advantage</a:t>
            </a:r>
          </a:p>
          <a:p>
            <a:r>
              <a:rPr lang="en-US" altLang="cs-CZ" sz="2000" dirty="0"/>
              <a:t>Pragmatic nationalism</a:t>
            </a:r>
          </a:p>
          <a:p>
            <a:pPr lvl="1"/>
            <a:r>
              <a:rPr lang="en-US" altLang="cs-CZ" sz="1600" dirty="0"/>
              <a:t>Belief that FDI has costs and benefits, and whether to engage in FDI depends on whether the benefits exceed the cost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b="1" dirty="0"/>
              <a:t>Political </a:t>
            </a:r>
            <a:r>
              <a:rPr lang="cs-CZ" b="1" dirty="0"/>
              <a:t>E</a:t>
            </a:r>
            <a:r>
              <a:rPr lang="en-US" b="1" dirty="0" err="1"/>
              <a:t>conomy</a:t>
            </a:r>
            <a:r>
              <a:rPr lang="en-US" b="1" dirty="0"/>
              <a:t> of </a:t>
            </a:r>
            <a:r>
              <a:rPr lang="cs-CZ" b="1" dirty="0"/>
              <a:t>F</a:t>
            </a:r>
            <a:r>
              <a:rPr lang="en-US" b="1" dirty="0" err="1"/>
              <a:t>oreign</a:t>
            </a:r>
            <a:r>
              <a:rPr lang="en-US" b="1" dirty="0"/>
              <a:t>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47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2355726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200" b="1" dirty="0"/>
              <a:t>???</a:t>
            </a:r>
            <a:r>
              <a:rPr lang="en-US" altLang="cs-CZ" sz="2200" b="1" dirty="0"/>
              <a:t> What are the costs and benefits to the host country?</a:t>
            </a:r>
            <a:r>
              <a:rPr lang="cs-CZ" altLang="cs-CZ" sz="2200" b="1" dirty="0"/>
              <a:t>??</a:t>
            </a:r>
            <a:endParaRPr lang="en-US" altLang="cs-CZ" sz="22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0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Resource transfer effects</a:t>
            </a:r>
          </a:p>
          <a:p>
            <a:pPr lvl="1"/>
            <a:r>
              <a:rPr lang="en-US" altLang="cs-CZ" sz="1800" dirty="0"/>
              <a:t>Capital: MN</a:t>
            </a:r>
            <a:r>
              <a:rPr lang="cs-CZ" altLang="cs-CZ" sz="1800" dirty="0"/>
              <a:t>C</a:t>
            </a:r>
            <a:r>
              <a:rPr lang="en-US" altLang="cs-CZ" sz="1800" dirty="0"/>
              <a:t> invests capital in foreign markets</a:t>
            </a:r>
          </a:p>
          <a:p>
            <a:pPr lvl="1"/>
            <a:r>
              <a:rPr lang="en-US" altLang="cs-CZ" sz="1800" dirty="0"/>
              <a:t>Technology: Research supports that MN</a:t>
            </a:r>
            <a:r>
              <a:rPr lang="cs-CZ" altLang="cs-CZ" sz="1800" dirty="0"/>
              <a:t>C</a:t>
            </a:r>
            <a:r>
              <a:rPr lang="en-US" altLang="cs-CZ" sz="1800" dirty="0"/>
              <a:t>s do transfer technology when they invest in a foreign country</a:t>
            </a:r>
          </a:p>
          <a:p>
            <a:pPr lvl="1"/>
            <a:r>
              <a:rPr lang="en-US" altLang="cs-CZ" sz="1800" dirty="0"/>
              <a:t>Management: When MN</a:t>
            </a:r>
            <a:r>
              <a:rPr lang="cs-CZ" altLang="cs-CZ" sz="1800" dirty="0"/>
              <a:t>C</a:t>
            </a:r>
            <a:r>
              <a:rPr lang="en-US" altLang="cs-CZ" sz="1800" dirty="0"/>
              <a:t>s invest and manage in a foreign country, they often transfer management skills to the host country’s workforce </a:t>
            </a:r>
          </a:p>
          <a:p>
            <a:pPr lvl="1"/>
            <a:endParaRPr lang="en-US" altLang="cs-CZ" sz="1800" dirty="0"/>
          </a:p>
          <a:p>
            <a:r>
              <a:rPr lang="en-US" altLang="cs-CZ" sz="2000" dirty="0"/>
              <a:t>Employment effects</a:t>
            </a:r>
          </a:p>
          <a:p>
            <a:pPr lvl="1"/>
            <a:r>
              <a:rPr lang="en-US" altLang="cs-CZ" sz="1800" dirty="0"/>
              <a:t>MN</a:t>
            </a:r>
            <a:r>
              <a:rPr lang="cs-CZ" altLang="cs-CZ" sz="1800" dirty="0"/>
              <a:t>C</a:t>
            </a:r>
            <a:r>
              <a:rPr lang="en-US" altLang="cs-CZ" sz="1800" dirty="0"/>
              <a:t>s, by investing in foreign countries, can create employment opportunities for the local workforce</a:t>
            </a:r>
          </a:p>
          <a:p>
            <a:pPr lvl="1"/>
            <a:r>
              <a:rPr lang="en-US" altLang="cs-CZ" sz="1800" dirty="0"/>
              <a:t>But: Acquisition vs. Greenfield Investment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Benefits to the </a:t>
            </a:r>
            <a:r>
              <a:rPr lang="cs-CZ" b="1" dirty="0"/>
              <a:t>H</a:t>
            </a:r>
            <a:r>
              <a:rPr lang="en-US" b="1" dirty="0" err="1"/>
              <a:t>ost</a:t>
            </a:r>
            <a:r>
              <a:rPr lang="en-US" b="1" dirty="0"/>
              <a:t> </a:t>
            </a:r>
            <a:r>
              <a:rPr lang="cs-CZ" b="1" dirty="0"/>
              <a:t>C</a:t>
            </a:r>
            <a:r>
              <a:rPr lang="en-US" b="1" dirty="0" err="1"/>
              <a:t>ountry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37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Balance of payments effects</a:t>
            </a:r>
          </a:p>
          <a:p>
            <a:pPr lvl="1"/>
            <a:r>
              <a:rPr lang="en-US" altLang="cs-CZ" sz="1800" dirty="0"/>
              <a:t>FDI can have beneficial and negative effects on a country’s balance of payment.</a:t>
            </a:r>
          </a:p>
          <a:p>
            <a:pPr lvl="2"/>
            <a:r>
              <a:rPr lang="en-US" altLang="cs-CZ" sz="1600" dirty="0"/>
              <a:t>Initial capital inflow</a:t>
            </a:r>
          </a:p>
          <a:p>
            <a:pPr lvl="2"/>
            <a:r>
              <a:rPr lang="en-US" altLang="cs-CZ" sz="1600" dirty="0"/>
              <a:t>Substitute for imports</a:t>
            </a:r>
          </a:p>
          <a:p>
            <a:pPr lvl="2"/>
            <a:r>
              <a:rPr lang="en-US" altLang="cs-CZ" sz="1600" dirty="0"/>
              <a:t>Inflow of payments from export of goods and services</a:t>
            </a:r>
          </a:p>
          <a:p>
            <a:pPr lvl="2"/>
            <a:endParaRPr lang="en-US" altLang="cs-CZ" sz="1200" dirty="0"/>
          </a:p>
          <a:p>
            <a:r>
              <a:rPr lang="en-US" altLang="cs-CZ" sz="2000" dirty="0"/>
              <a:t>Effect on competition</a:t>
            </a:r>
          </a:p>
          <a:p>
            <a:pPr lvl="1"/>
            <a:r>
              <a:rPr lang="en-US" altLang="cs-CZ" sz="1800" dirty="0"/>
              <a:t>Efficient functioning of markets require adequate level of competition between producers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Benefits to the </a:t>
            </a:r>
            <a:r>
              <a:rPr lang="cs-CZ" b="1" dirty="0"/>
              <a:t>H</a:t>
            </a:r>
            <a:r>
              <a:rPr lang="en-US" b="1" dirty="0" err="1"/>
              <a:t>ost</a:t>
            </a:r>
            <a:r>
              <a:rPr lang="en-US" b="1" dirty="0"/>
              <a:t> </a:t>
            </a:r>
            <a:r>
              <a:rPr lang="cs-CZ" b="1" dirty="0"/>
              <a:t>C</a:t>
            </a:r>
            <a:r>
              <a:rPr lang="en-US" b="1" dirty="0" err="1"/>
              <a:t>ountry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5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Adverse effects on competition</a:t>
            </a:r>
          </a:p>
          <a:p>
            <a:pPr lvl="1"/>
            <a:r>
              <a:rPr lang="en-US" altLang="cs-CZ" sz="1800" dirty="0"/>
              <a:t>MN</a:t>
            </a:r>
            <a:r>
              <a:rPr lang="cs-CZ" altLang="cs-CZ" sz="1800" dirty="0"/>
              <a:t>C</a:t>
            </a:r>
            <a:r>
              <a:rPr lang="en-US" altLang="cs-CZ" sz="1800" dirty="0"/>
              <a:t>s may have “too much” power and kill off competition</a:t>
            </a:r>
          </a:p>
          <a:p>
            <a:pPr lvl="1"/>
            <a:endParaRPr lang="en-US" altLang="cs-CZ" sz="1800" dirty="0"/>
          </a:p>
          <a:p>
            <a:r>
              <a:rPr lang="en-US" altLang="cs-CZ" sz="2000" dirty="0"/>
              <a:t>Adverse effects on balance of payments</a:t>
            </a:r>
          </a:p>
          <a:p>
            <a:pPr lvl="1"/>
            <a:r>
              <a:rPr lang="en-US" altLang="cs-CZ" sz="1800" dirty="0"/>
              <a:t>After initial inflow of capital, subsequent outflow of capital from the earnings of the FDI</a:t>
            </a:r>
          </a:p>
          <a:p>
            <a:pPr lvl="1"/>
            <a:r>
              <a:rPr lang="en-US" altLang="cs-CZ" sz="1800" dirty="0"/>
              <a:t>FDI may import inputs from abroad</a:t>
            </a:r>
          </a:p>
          <a:p>
            <a:pPr lvl="1"/>
            <a:endParaRPr lang="en-US" altLang="cs-CZ" sz="1800" dirty="0"/>
          </a:p>
          <a:p>
            <a:r>
              <a:rPr lang="en-US" altLang="cs-CZ" sz="2000" dirty="0"/>
              <a:t>National sovereignty and autonomy</a:t>
            </a:r>
          </a:p>
          <a:p>
            <a:pPr lvl="1"/>
            <a:r>
              <a:rPr lang="en-US" altLang="cs-CZ" sz="1600" dirty="0"/>
              <a:t>Key decisions that affect the host country’s economy may be made by a foreign parent that has no real commitment to the host country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Costs to the </a:t>
            </a:r>
            <a:r>
              <a:rPr lang="cs-CZ" b="1" dirty="0"/>
              <a:t>H</a:t>
            </a:r>
            <a:r>
              <a:rPr lang="en-US" b="1" dirty="0" err="1"/>
              <a:t>ost</a:t>
            </a:r>
            <a:r>
              <a:rPr lang="en-US" b="1" dirty="0"/>
              <a:t> </a:t>
            </a:r>
            <a:r>
              <a:rPr lang="cs-CZ" b="1" dirty="0"/>
              <a:t>C</a:t>
            </a:r>
            <a:r>
              <a:rPr lang="en-US" b="1" dirty="0" err="1"/>
              <a:t>ountry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4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Benefits</a:t>
            </a:r>
          </a:p>
          <a:p>
            <a:pPr lvl="1"/>
            <a:r>
              <a:rPr lang="en-US" altLang="cs-CZ" sz="1800" dirty="0"/>
              <a:t>Stream of income from foreign earnings</a:t>
            </a:r>
          </a:p>
          <a:p>
            <a:pPr lvl="1"/>
            <a:r>
              <a:rPr lang="en-US" altLang="cs-CZ" sz="1800" dirty="0"/>
              <a:t>FDI may import intermediate goods or inputs for production from the home country, creating jobs</a:t>
            </a:r>
          </a:p>
          <a:p>
            <a:pPr lvl="1"/>
            <a:r>
              <a:rPr lang="en-US" altLang="cs-CZ" sz="1800" dirty="0"/>
              <a:t>MN</a:t>
            </a:r>
            <a:r>
              <a:rPr lang="cs-CZ" altLang="cs-CZ" sz="1800" dirty="0"/>
              <a:t>C</a:t>
            </a:r>
            <a:r>
              <a:rPr lang="en-US" altLang="cs-CZ" sz="1800" dirty="0"/>
              <a:t>s may learn skills from exposure to foreign countries</a:t>
            </a:r>
          </a:p>
          <a:p>
            <a:r>
              <a:rPr lang="en-US" altLang="cs-CZ" sz="2000" dirty="0"/>
              <a:t>Costs</a:t>
            </a:r>
          </a:p>
          <a:p>
            <a:pPr lvl="1"/>
            <a:r>
              <a:rPr lang="en-US" altLang="cs-CZ" sz="1800" dirty="0"/>
              <a:t>Initial capital outflow (but often set off by future stream of foreign earnings)</a:t>
            </a:r>
          </a:p>
          <a:p>
            <a:pPr lvl="1"/>
            <a:r>
              <a:rPr lang="en-US" altLang="cs-CZ" sz="1800" dirty="0"/>
              <a:t>Current account suffers if FDI is to serve home market from low-cost production location</a:t>
            </a:r>
          </a:p>
          <a:p>
            <a:pPr lvl="1"/>
            <a:r>
              <a:rPr lang="en-US" altLang="cs-CZ" sz="1800" dirty="0"/>
              <a:t>Current account suffers if FDI is a substitute for direct export</a:t>
            </a:r>
          </a:p>
          <a:p>
            <a:pPr lvl="1"/>
            <a:r>
              <a:rPr lang="en-US" altLang="cs-CZ" sz="1800" dirty="0"/>
              <a:t>FDI a substitute for domestic production</a:t>
            </a:r>
            <a:endParaRPr lang="en-US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Benefits and </a:t>
            </a:r>
            <a:r>
              <a:rPr lang="cs-CZ" b="1" dirty="0"/>
              <a:t>C</a:t>
            </a:r>
            <a:r>
              <a:rPr lang="en-US" b="1" dirty="0" err="1"/>
              <a:t>osts</a:t>
            </a:r>
            <a:r>
              <a:rPr lang="en-US" b="1" dirty="0"/>
              <a:t> to the </a:t>
            </a:r>
            <a:r>
              <a:rPr lang="cs-CZ" b="1" dirty="0"/>
              <a:t>H</a:t>
            </a:r>
            <a:r>
              <a:rPr lang="en-US" b="1" dirty="0" err="1"/>
              <a:t>ome</a:t>
            </a:r>
            <a:r>
              <a:rPr lang="en-US" b="1" dirty="0"/>
              <a:t> </a:t>
            </a:r>
            <a:r>
              <a:rPr lang="cs-CZ" b="1" dirty="0"/>
              <a:t>C</a:t>
            </a:r>
            <a:r>
              <a:rPr lang="en-US" b="1" dirty="0" err="1"/>
              <a:t>ountry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1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5" y="987574"/>
            <a:ext cx="8526659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>
                <a:solidFill>
                  <a:srgbClr val="307871"/>
                </a:solidFill>
              </a:rPr>
              <a:t>Foreign direct investment (FDI) occurs when a firm invests directly in new facilities to produce and/or market in a foreign country</a:t>
            </a:r>
          </a:p>
          <a:p>
            <a:r>
              <a:rPr lang="en-US" sz="2000" dirty="0">
                <a:solidFill>
                  <a:srgbClr val="307871"/>
                </a:solidFill>
              </a:rPr>
              <a:t>FDI is investment in which the investor obtains a lasting interest in an enterprise in another country</a:t>
            </a:r>
          </a:p>
          <a:p>
            <a:r>
              <a:rPr lang="en-US" sz="2000" dirty="0">
                <a:solidFill>
                  <a:srgbClr val="307871"/>
                </a:solidFill>
              </a:rPr>
              <a:t>Technically, the threshold for FDI is ownership of “10 percent or more of the ordinary shares or voting power” of a business entity </a:t>
            </a:r>
            <a:r>
              <a:rPr lang="cs-CZ" sz="2000" dirty="0">
                <a:solidFill>
                  <a:srgbClr val="307871"/>
                </a:solidFill>
              </a:rPr>
              <a:t>(</a:t>
            </a:r>
            <a:r>
              <a:rPr lang="cs-CZ" sz="2000" dirty="0" err="1">
                <a:solidFill>
                  <a:srgbClr val="307871"/>
                </a:solidFill>
              </a:rPr>
              <a:t>according</a:t>
            </a:r>
            <a:r>
              <a:rPr lang="cs-CZ" sz="2000" dirty="0">
                <a:solidFill>
                  <a:srgbClr val="307871"/>
                </a:solidFill>
              </a:rPr>
              <a:t> to IMF)</a:t>
            </a:r>
            <a:endParaRPr lang="en-US" sz="2000" dirty="0">
              <a:solidFill>
                <a:srgbClr val="307871"/>
              </a:solidFill>
            </a:endParaRPr>
          </a:p>
          <a:p>
            <a:r>
              <a:rPr lang="en-US" sz="2000" dirty="0">
                <a:solidFill>
                  <a:srgbClr val="307871"/>
                </a:solidFill>
              </a:rPr>
              <a:t>Once a firm undertakes FDI it becomes a multinational enterprise</a:t>
            </a:r>
          </a:p>
          <a:p>
            <a:r>
              <a:rPr lang="en-US" sz="2000" dirty="0">
                <a:solidFill>
                  <a:srgbClr val="307871"/>
                </a:solidFill>
              </a:rPr>
              <a:t>FDI includes all kinds of capital contributions, such as the purchases of stocks, as well as the reinvestment of earnings by a wholly owned company incorporated abroad and the lending of funds to a foreign subsidiary or branch</a:t>
            </a:r>
            <a:r>
              <a:rPr lang="en-US" sz="2200" dirty="0">
                <a:solidFill>
                  <a:srgbClr val="307871"/>
                </a:solidFill>
              </a:rPr>
              <a:t/>
            </a:r>
            <a:br>
              <a:rPr lang="en-US" sz="2200" dirty="0">
                <a:solidFill>
                  <a:srgbClr val="307871"/>
                </a:solidFill>
              </a:rPr>
            </a:br>
            <a:endParaRPr lang="en-US" altLang="cs-CZ" sz="22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Definition of </a:t>
            </a:r>
            <a:r>
              <a:rPr lang="cs-CZ" b="1" dirty="0" err="1">
                <a:solidFill>
                  <a:srgbClr val="307871"/>
                </a:solidFill>
              </a:rPr>
              <a:t>Foreign</a:t>
            </a:r>
            <a:r>
              <a:rPr lang="cs-CZ" b="1" dirty="0">
                <a:solidFill>
                  <a:srgbClr val="307871"/>
                </a:solidFill>
              </a:rPr>
              <a:t> D</a:t>
            </a:r>
            <a:r>
              <a:rPr lang="en-US" b="1" dirty="0" err="1">
                <a:solidFill>
                  <a:srgbClr val="307871"/>
                </a:solidFill>
              </a:rPr>
              <a:t>irect</a:t>
            </a:r>
            <a:r>
              <a:rPr lang="en-US" b="1" dirty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I</a:t>
            </a:r>
            <a:r>
              <a:rPr lang="en-US" b="1" dirty="0" err="1">
                <a:solidFill>
                  <a:srgbClr val="307871"/>
                </a:solidFill>
              </a:rPr>
              <a:t>nvestment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55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/>
              <a:t>T</a:t>
            </a:r>
            <a:r>
              <a:rPr lang="en-US" altLang="cs-CZ" sz="2000" dirty="0"/>
              <a:t>ax breaks on the income earned there </a:t>
            </a:r>
            <a:endParaRPr lang="cs-CZ" altLang="cs-CZ" sz="2000" dirty="0"/>
          </a:p>
          <a:p>
            <a:r>
              <a:rPr lang="cs-CZ" altLang="cs-CZ" sz="2000" dirty="0"/>
              <a:t>R</a:t>
            </a:r>
            <a:r>
              <a:rPr lang="en-US" altLang="cs-CZ" sz="2000" dirty="0" err="1"/>
              <a:t>entfree</a:t>
            </a:r>
            <a:r>
              <a:rPr lang="cs-CZ" altLang="cs-CZ" sz="2000" dirty="0"/>
              <a:t> </a:t>
            </a:r>
            <a:r>
              <a:rPr lang="en-US" altLang="cs-CZ" sz="2000" dirty="0"/>
              <a:t>land and buildings </a:t>
            </a:r>
            <a:endParaRPr lang="cs-CZ" altLang="cs-CZ" sz="2000" dirty="0"/>
          </a:p>
          <a:p>
            <a:r>
              <a:rPr lang="cs-CZ" altLang="cs-CZ" sz="2000" dirty="0"/>
              <a:t>L</a:t>
            </a:r>
            <a:r>
              <a:rPr lang="en-US" altLang="cs-CZ" sz="2000" dirty="0"/>
              <a:t>ow-interest loans </a:t>
            </a:r>
            <a:endParaRPr lang="cs-CZ" altLang="cs-CZ" sz="2000" dirty="0"/>
          </a:p>
          <a:p>
            <a:r>
              <a:rPr lang="cs-CZ" altLang="cs-CZ" sz="2000" dirty="0"/>
              <a:t>S</a:t>
            </a:r>
            <a:r>
              <a:rPr lang="en-US" altLang="cs-CZ" sz="2000" dirty="0" err="1"/>
              <a:t>ubsidized</a:t>
            </a:r>
            <a:r>
              <a:rPr lang="en-US" altLang="cs-CZ" sz="2000" dirty="0"/>
              <a:t> energy </a:t>
            </a:r>
            <a:endParaRPr lang="cs-CZ" altLang="cs-CZ" sz="2000" dirty="0"/>
          </a:p>
          <a:p>
            <a:r>
              <a:rPr lang="cs-CZ" altLang="cs-CZ" sz="2000" dirty="0"/>
              <a:t>R</a:t>
            </a:r>
            <a:r>
              <a:rPr lang="en-US" altLang="cs-CZ" sz="2000" dirty="0"/>
              <a:t>educed environmental</a:t>
            </a:r>
            <a:r>
              <a:rPr lang="cs-CZ" altLang="cs-CZ" sz="2000" dirty="0"/>
              <a:t> </a:t>
            </a:r>
            <a:r>
              <a:rPr lang="en-US" altLang="cs-CZ" sz="2000" dirty="0"/>
              <a:t>regulations</a:t>
            </a:r>
            <a:endParaRPr lang="cs-CZ" altLang="cs-CZ" sz="2000" dirty="0"/>
          </a:p>
          <a:p>
            <a:r>
              <a:rPr lang="cs-CZ" altLang="cs-CZ" sz="2000" dirty="0" err="1"/>
              <a:t>etc</a:t>
            </a:r>
            <a:r>
              <a:rPr lang="en-US" altLang="cs-CZ" sz="2000" dirty="0"/>
              <a:t>.</a:t>
            </a:r>
            <a:endParaRPr lang="cs-CZ" altLang="cs-CZ" sz="2000" dirty="0"/>
          </a:p>
          <a:p>
            <a:endParaRPr lang="cs-CZ" altLang="cs-CZ" sz="2000" dirty="0"/>
          </a:p>
          <a:p>
            <a:r>
              <a:rPr lang="en-US" altLang="cs-CZ" sz="2000" dirty="0"/>
              <a:t>The degree to which a government will offer such incentives depends on</a:t>
            </a:r>
            <a:r>
              <a:rPr lang="cs-CZ" altLang="cs-CZ" sz="2000" dirty="0"/>
              <a:t> </a:t>
            </a:r>
            <a:r>
              <a:rPr lang="en-US" altLang="cs-CZ" sz="2000" dirty="0"/>
              <a:t>the extent to which the MNC’s </a:t>
            </a:r>
            <a:r>
              <a:rPr lang="cs-CZ" altLang="cs-CZ" sz="2000" dirty="0"/>
              <a:t>FDI</a:t>
            </a:r>
            <a:r>
              <a:rPr lang="en-US" altLang="cs-CZ" sz="2000" dirty="0"/>
              <a:t> will benefit that country</a:t>
            </a:r>
            <a:r>
              <a:rPr lang="cs-CZ" altLang="cs-CZ" sz="2000" dirty="0"/>
              <a:t>.</a:t>
            </a:r>
            <a:endParaRPr lang="en-US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Incentives</a:t>
            </a:r>
            <a:r>
              <a:rPr lang="cs-CZ" b="1" dirty="0"/>
              <a:t> to </a:t>
            </a:r>
            <a:r>
              <a:rPr lang="cs-CZ" b="1" dirty="0" err="1"/>
              <a:t>Encourage</a:t>
            </a:r>
            <a:r>
              <a:rPr lang="cs-CZ" b="1" dirty="0"/>
              <a:t> FDI by Host C</a:t>
            </a:r>
            <a:r>
              <a:rPr lang="en-US" b="1" dirty="0" err="1"/>
              <a:t>ountry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9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Protective Barriers</a:t>
            </a:r>
            <a:endParaRPr lang="cs-CZ" altLang="cs-CZ" sz="2000" dirty="0"/>
          </a:p>
          <a:p>
            <a:r>
              <a:rPr lang="cs-CZ" altLang="cs-CZ" sz="2000" dirty="0"/>
              <a:t>“</a:t>
            </a:r>
            <a:r>
              <a:rPr lang="cs-CZ" altLang="cs-CZ" sz="2000" dirty="0" err="1"/>
              <a:t>Red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Tape</a:t>
            </a:r>
            <a:r>
              <a:rPr lang="cs-CZ" altLang="cs-CZ" sz="2000" dirty="0"/>
              <a:t>” </a:t>
            </a:r>
            <a:r>
              <a:rPr lang="cs-CZ" altLang="cs-CZ" sz="2000" dirty="0" err="1"/>
              <a:t>Barriers</a:t>
            </a:r>
            <a:endParaRPr lang="cs-CZ" altLang="cs-CZ" sz="2000" dirty="0"/>
          </a:p>
          <a:p>
            <a:r>
              <a:rPr lang="cs-CZ" sz="2000" dirty="0" err="1"/>
              <a:t>Industry</a:t>
            </a:r>
            <a:r>
              <a:rPr lang="cs-CZ" sz="2000" dirty="0"/>
              <a:t> </a:t>
            </a:r>
            <a:r>
              <a:rPr lang="cs-CZ" sz="2000" dirty="0" err="1"/>
              <a:t>Barriers</a:t>
            </a:r>
            <a:endParaRPr lang="cs-CZ" sz="2000" dirty="0"/>
          </a:p>
          <a:p>
            <a:r>
              <a:rPr lang="cs-CZ" sz="2000" dirty="0" err="1"/>
              <a:t>Environmental</a:t>
            </a:r>
            <a:r>
              <a:rPr lang="cs-CZ" sz="2000" dirty="0"/>
              <a:t> </a:t>
            </a:r>
            <a:r>
              <a:rPr lang="cs-CZ" sz="2000" dirty="0" err="1"/>
              <a:t>Barriers</a:t>
            </a:r>
            <a:endParaRPr lang="cs-CZ" sz="2000" dirty="0"/>
          </a:p>
          <a:p>
            <a:r>
              <a:rPr lang="cs-CZ" sz="2000" dirty="0" err="1"/>
              <a:t>Regulatory</a:t>
            </a:r>
            <a:r>
              <a:rPr lang="cs-CZ" sz="2000" dirty="0"/>
              <a:t> </a:t>
            </a:r>
            <a:r>
              <a:rPr lang="cs-CZ" sz="2000" dirty="0" err="1"/>
              <a:t>Barriers</a:t>
            </a:r>
            <a:endParaRPr lang="cs-CZ" sz="2000" dirty="0"/>
          </a:p>
          <a:p>
            <a:r>
              <a:rPr lang="cs-CZ" sz="2000" dirty="0" err="1"/>
              <a:t>Ethical</a:t>
            </a:r>
            <a:r>
              <a:rPr lang="cs-CZ" sz="2000" dirty="0"/>
              <a:t> </a:t>
            </a:r>
            <a:r>
              <a:rPr lang="cs-CZ" sz="2000" dirty="0" err="1"/>
              <a:t>Differences</a:t>
            </a:r>
            <a:endParaRPr lang="cs-CZ" sz="2000" dirty="0"/>
          </a:p>
          <a:p>
            <a:r>
              <a:rPr lang="cs-CZ" sz="2000" dirty="0" err="1"/>
              <a:t>Political</a:t>
            </a:r>
            <a:r>
              <a:rPr lang="cs-CZ" sz="2000" dirty="0"/>
              <a:t> </a:t>
            </a:r>
            <a:r>
              <a:rPr lang="cs-CZ" sz="2000" dirty="0" err="1"/>
              <a:t>Instability</a:t>
            </a:r>
            <a:endParaRPr lang="cs-CZ" altLang="cs-CZ" sz="2000" dirty="0"/>
          </a:p>
          <a:p>
            <a:endParaRPr lang="en-US" altLang="cs-CZ" sz="20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Barriers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FDI by Host C</a:t>
            </a:r>
            <a:r>
              <a:rPr lang="en-US" b="1" dirty="0" err="1"/>
              <a:t>ountry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50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Labor </a:t>
            </a:r>
            <a:r>
              <a:rPr lang="cs-CZ" b="1" dirty="0"/>
              <a:t>C</a:t>
            </a:r>
            <a:r>
              <a:rPr lang="en-US" b="1" dirty="0" err="1"/>
              <a:t>osts</a:t>
            </a:r>
            <a:r>
              <a:rPr lang="en-US" b="1" dirty="0"/>
              <a:t> in the EU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4204"/>
            <a:ext cx="629907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32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International </a:t>
            </a:r>
            <a:r>
              <a:rPr lang="cs-CZ" b="1" dirty="0"/>
              <a:t>L</a:t>
            </a:r>
            <a:r>
              <a:rPr lang="en-US" b="1" dirty="0" err="1"/>
              <a:t>abor</a:t>
            </a:r>
            <a:r>
              <a:rPr lang="en-US" b="1" dirty="0"/>
              <a:t> </a:t>
            </a:r>
            <a:r>
              <a:rPr lang="cs-CZ" b="1" dirty="0"/>
              <a:t>C</a:t>
            </a:r>
            <a:r>
              <a:rPr lang="en-US" b="1" dirty="0" err="1"/>
              <a:t>osts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8" y="755997"/>
            <a:ext cx="7026599" cy="39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8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Productivity of </a:t>
            </a:r>
            <a:r>
              <a:rPr lang="cs-CZ" b="1" dirty="0"/>
              <a:t>L</a:t>
            </a:r>
            <a:r>
              <a:rPr lang="en-US" b="1" dirty="0" err="1"/>
              <a:t>abor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2" y="793929"/>
            <a:ext cx="6835375" cy="38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07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Annual </a:t>
            </a:r>
            <a:r>
              <a:rPr lang="cs-CZ" b="1" dirty="0"/>
              <a:t>W</a:t>
            </a:r>
            <a:r>
              <a:rPr lang="en-US" b="1" dirty="0" err="1"/>
              <a:t>orking</a:t>
            </a:r>
            <a:r>
              <a:rPr lang="en-US" b="1" dirty="0"/>
              <a:t> </a:t>
            </a:r>
            <a:r>
              <a:rPr lang="cs-CZ" b="1" dirty="0"/>
              <a:t>H</a:t>
            </a:r>
            <a:r>
              <a:rPr lang="en-US" b="1" dirty="0"/>
              <a:t>ours (2012)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2" y="878706"/>
            <a:ext cx="6735835" cy="3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30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945" y="214142"/>
            <a:ext cx="8280921" cy="507703"/>
          </a:xfrm>
        </p:spPr>
        <p:txBody>
          <a:bodyPr/>
          <a:lstStyle/>
          <a:p>
            <a:r>
              <a:rPr lang="en-US" b="1" dirty="0"/>
              <a:t>Corporate </a:t>
            </a:r>
            <a:r>
              <a:rPr lang="cs-CZ" b="1" dirty="0"/>
              <a:t>T</a:t>
            </a:r>
            <a:r>
              <a:rPr lang="en-US" b="1" dirty="0"/>
              <a:t>ax </a:t>
            </a:r>
            <a:r>
              <a:rPr lang="cs-CZ" b="1" dirty="0"/>
              <a:t>R</a:t>
            </a:r>
            <a:r>
              <a:rPr lang="en-US" b="1" dirty="0" err="1"/>
              <a:t>ates</a:t>
            </a:r>
            <a:r>
              <a:rPr lang="en-US" b="1" dirty="0"/>
              <a:t> (</a:t>
            </a:r>
            <a:r>
              <a:rPr lang="cs-CZ" b="1" dirty="0"/>
              <a:t>C</a:t>
            </a:r>
            <a:r>
              <a:rPr lang="en-US" b="1" dirty="0" err="1"/>
              <a:t>ombined</a:t>
            </a:r>
            <a:r>
              <a:rPr lang="en-US" b="1" dirty="0"/>
              <a:t>) in OECD </a:t>
            </a:r>
            <a:r>
              <a:rPr lang="cs-CZ" b="1" dirty="0"/>
              <a:t>C</a:t>
            </a:r>
            <a:r>
              <a:rPr lang="en-US" b="1" dirty="0" err="1"/>
              <a:t>ountries</a:t>
            </a:r>
            <a:r>
              <a:rPr lang="en-US" b="1" dirty="0"/>
              <a:t> </a:t>
            </a:r>
            <a:r>
              <a:rPr lang="en-US" sz="1800" b="1" dirty="0"/>
              <a:t>(2015)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b="3633"/>
          <a:stretch/>
        </p:blipFill>
        <p:spPr>
          <a:xfrm>
            <a:off x="1403647" y="767116"/>
            <a:ext cx="5760317" cy="38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12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454071" cy="507703"/>
          </a:xfrm>
        </p:spPr>
        <p:txBody>
          <a:bodyPr/>
          <a:lstStyle/>
          <a:p>
            <a:r>
              <a:rPr lang="en-US" b="1" dirty="0"/>
              <a:t>Following </a:t>
            </a:r>
            <a:r>
              <a:rPr lang="cs-CZ" b="1" dirty="0"/>
              <a:t>B</a:t>
            </a:r>
            <a:r>
              <a:rPr lang="en-US" b="1" dirty="0" err="1"/>
              <a:t>usiness</a:t>
            </a:r>
            <a:r>
              <a:rPr lang="en-US" b="1" dirty="0"/>
              <a:t> </a:t>
            </a:r>
            <a:r>
              <a:rPr lang="cs-CZ" b="1" dirty="0"/>
              <a:t>P</a:t>
            </a:r>
            <a:r>
              <a:rPr lang="en-US" b="1" dirty="0" err="1"/>
              <a:t>artners</a:t>
            </a:r>
            <a:r>
              <a:rPr lang="en-US" b="1" dirty="0"/>
              <a:t> in </a:t>
            </a:r>
            <a:r>
              <a:rPr lang="cs-CZ" b="1" dirty="0"/>
              <a:t>A</a:t>
            </a:r>
            <a:r>
              <a:rPr lang="en-US" b="1" dirty="0" err="1"/>
              <a:t>utomobile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ndustry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771550"/>
            <a:ext cx="503124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31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1900" dirty="0"/>
              <a:t>Economical expectations and reality</a:t>
            </a:r>
          </a:p>
          <a:p>
            <a:r>
              <a:rPr lang="en-US" altLang="cs-CZ" sz="1900" dirty="0"/>
              <a:t>Success of economical proposals of government</a:t>
            </a:r>
          </a:p>
          <a:p>
            <a:r>
              <a:rPr lang="en-US" altLang="cs-CZ" sz="1900" dirty="0"/>
              <a:t>Political instability and terrorism </a:t>
            </a:r>
          </a:p>
          <a:p>
            <a:r>
              <a:rPr lang="en-US" altLang="cs-CZ" sz="1900" dirty="0"/>
              <a:t>Foreign conflicts</a:t>
            </a:r>
          </a:p>
          <a:p>
            <a:r>
              <a:rPr lang="en-US" altLang="cs-CZ" sz="1900" dirty="0"/>
              <a:t>Corruption in government</a:t>
            </a:r>
          </a:p>
          <a:p>
            <a:r>
              <a:rPr lang="en-US" altLang="cs-CZ" sz="1900" dirty="0"/>
              <a:t>Importance of army and church in politics</a:t>
            </a:r>
          </a:p>
          <a:p>
            <a:r>
              <a:rPr lang="en-US" altLang="cs-CZ" sz="1900" dirty="0"/>
              <a:t>Power of legal tradition</a:t>
            </a:r>
          </a:p>
          <a:p>
            <a:r>
              <a:rPr lang="en-US" altLang="cs-CZ" sz="1900" dirty="0"/>
              <a:t>Conflicts between nationalities and minorities, civic war</a:t>
            </a:r>
          </a:p>
          <a:p>
            <a:r>
              <a:rPr lang="en-US" altLang="cs-CZ" sz="1900" dirty="0"/>
              <a:t>Development of political system</a:t>
            </a:r>
          </a:p>
          <a:p>
            <a:r>
              <a:rPr lang="en-US" altLang="cs-CZ" sz="1900" dirty="0"/>
              <a:t>Quality of bureaucratic system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Foreign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r>
              <a:rPr lang="en-US" b="1" dirty="0"/>
              <a:t> </a:t>
            </a:r>
            <a:r>
              <a:rPr lang="cs-CZ" b="1" dirty="0"/>
              <a:t>R</a:t>
            </a:r>
            <a:r>
              <a:rPr lang="en-US" b="1" dirty="0" err="1"/>
              <a:t>isks</a:t>
            </a:r>
            <a:r>
              <a:rPr lang="en-US" b="1" dirty="0"/>
              <a:t> – </a:t>
            </a:r>
            <a:r>
              <a:rPr lang="cs-CZ" b="1" dirty="0"/>
              <a:t>P</a:t>
            </a:r>
            <a:r>
              <a:rPr lang="en-US" b="1" dirty="0" err="1"/>
              <a:t>olitical</a:t>
            </a:r>
            <a:r>
              <a:rPr lang="en-US" b="1" dirty="0"/>
              <a:t>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5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1800" dirty="0"/>
              <a:t>Insolvency or unfavorable structure of debt</a:t>
            </a:r>
          </a:p>
          <a:p>
            <a:r>
              <a:rPr lang="en-US" altLang="cs-CZ" sz="1800" dirty="0"/>
              <a:t>Delay of payable supplying loans</a:t>
            </a:r>
          </a:p>
          <a:p>
            <a:r>
              <a:rPr lang="en-US" altLang="cs-CZ" sz="1800" dirty="0"/>
              <a:t>Governments non acceptation of its liabilities</a:t>
            </a:r>
          </a:p>
          <a:p>
            <a:r>
              <a:rPr lang="en-US" altLang="cs-CZ" sz="1800" dirty="0"/>
              <a:t>Losses of foreign exchange control</a:t>
            </a:r>
          </a:p>
          <a:p>
            <a:r>
              <a:rPr lang="en-US" altLang="cs-CZ" sz="1800" dirty="0"/>
              <a:t>Expropriation of private investments</a:t>
            </a:r>
          </a:p>
          <a:p>
            <a:r>
              <a:rPr lang="en-US" altLang="cs-CZ" sz="1800" dirty="0"/>
              <a:t>Inflation risk</a:t>
            </a:r>
          </a:p>
          <a:p>
            <a:r>
              <a:rPr lang="en-US" altLang="cs-CZ" sz="1800" dirty="0"/>
              <a:t>Ratio of debt service to annual export</a:t>
            </a:r>
          </a:p>
          <a:p>
            <a:r>
              <a:rPr lang="en-US" altLang="cs-CZ" sz="1800" dirty="0"/>
              <a:t>Covering of one month import by net foreign currency reserves</a:t>
            </a:r>
          </a:p>
          <a:p>
            <a:r>
              <a:rPr lang="en-US" altLang="cs-CZ" sz="1800" dirty="0"/>
              <a:t>Payment discipline of importers</a:t>
            </a:r>
          </a:p>
          <a:p>
            <a:r>
              <a:rPr lang="en-US" altLang="cs-CZ" sz="1800" dirty="0"/>
              <a:t>Share of goods and services export on current balance amount </a:t>
            </a:r>
          </a:p>
          <a:p>
            <a:r>
              <a:rPr lang="en-US" altLang="cs-CZ" sz="1800" dirty="0"/>
              <a:t>Percentage difference between official and „black“ exchange rate</a:t>
            </a:r>
          </a:p>
          <a:p>
            <a:endParaRPr lang="en-US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4433" y="195486"/>
            <a:ext cx="7920880" cy="507703"/>
          </a:xfrm>
        </p:spPr>
        <p:txBody>
          <a:bodyPr/>
          <a:lstStyle/>
          <a:p>
            <a:r>
              <a:rPr lang="en-US" b="1" dirty="0"/>
              <a:t>Foreign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r>
              <a:rPr lang="en-US" b="1" dirty="0"/>
              <a:t> </a:t>
            </a:r>
            <a:r>
              <a:rPr lang="cs-CZ" b="1" dirty="0"/>
              <a:t>R</a:t>
            </a:r>
            <a:r>
              <a:rPr lang="en-US" b="1" dirty="0" err="1"/>
              <a:t>isks</a:t>
            </a:r>
            <a:r>
              <a:rPr lang="en-US" b="1" dirty="0"/>
              <a:t> – </a:t>
            </a:r>
            <a:r>
              <a:rPr lang="cs-CZ" b="1" dirty="0"/>
              <a:t>E</a:t>
            </a:r>
            <a:r>
              <a:rPr lang="en-US" b="1" dirty="0" err="1"/>
              <a:t>conomic</a:t>
            </a:r>
            <a:r>
              <a:rPr lang="en-US" b="1" dirty="0"/>
              <a:t> and </a:t>
            </a:r>
            <a:r>
              <a:rPr lang="cs-CZ" b="1" dirty="0"/>
              <a:t>F</a:t>
            </a:r>
            <a:r>
              <a:rPr lang="en-US" b="1" dirty="0" err="1"/>
              <a:t>inancial</a:t>
            </a:r>
            <a:r>
              <a:rPr lang="en-US" b="1" dirty="0"/>
              <a:t> 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cs-CZ" sz="2200" b="1" dirty="0">
                <a:solidFill>
                  <a:srgbClr val="307871"/>
                </a:solidFill>
              </a:rPr>
              <a:t>Hungry Dragon Toys, a Chinese company, is sitting on a lot of cash. The company’s board of directors decides to take some of that money and purchase Cooperative Chemical, a plastics company in New Jersey. Hungry Dragon, a foreign investor, now owns a U.S. subsidiary company. Hungry Dragon’s ownership of Cooperative Chemical is substantial and more likely to be long term. Hungry Dragon is unlikely to sell if the U.S. economy faces a temporary downturn. </a:t>
            </a:r>
            <a:endParaRPr lang="cs-CZ" altLang="cs-CZ" sz="2200" b="1" dirty="0">
              <a:solidFill>
                <a:srgbClr val="307871"/>
              </a:solidFill>
            </a:endParaRPr>
          </a:p>
          <a:p>
            <a:pPr marL="0" indent="0" algn="ctr">
              <a:buNone/>
            </a:pPr>
            <a:r>
              <a:rPr lang="cs-CZ" altLang="cs-CZ" sz="2200" b="1" dirty="0" err="1">
                <a:solidFill>
                  <a:srgbClr val="C00000"/>
                </a:solidFill>
              </a:rPr>
              <a:t>Hence</a:t>
            </a:r>
            <a:r>
              <a:rPr lang="en-US" altLang="cs-CZ" sz="2200" b="1" dirty="0">
                <a:solidFill>
                  <a:srgbClr val="C00000"/>
                </a:solidFill>
              </a:rPr>
              <a:t>,</a:t>
            </a:r>
            <a:r>
              <a:rPr lang="cs-CZ" altLang="cs-CZ" sz="2200" b="1" dirty="0">
                <a:solidFill>
                  <a:srgbClr val="C00000"/>
                </a:solidFill>
              </a:rPr>
              <a:t> </a:t>
            </a:r>
            <a:r>
              <a:rPr lang="cs-CZ" altLang="cs-CZ" sz="2200" b="1" dirty="0" err="1">
                <a:solidFill>
                  <a:srgbClr val="C00000"/>
                </a:solidFill>
              </a:rPr>
              <a:t>we</a:t>
            </a:r>
            <a:r>
              <a:rPr lang="cs-CZ" altLang="cs-CZ" sz="2200" b="1" dirty="0">
                <a:solidFill>
                  <a:srgbClr val="C00000"/>
                </a:solidFill>
              </a:rPr>
              <a:t> </a:t>
            </a:r>
            <a:r>
              <a:rPr lang="cs-CZ" altLang="cs-CZ" sz="2200" b="1" dirty="0" err="1">
                <a:solidFill>
                  <a:srgbClr val="C00000"/>
                </a:solidFill>
              </a:rPr>
              <a:t>consider</a:t>
            </a:r>
            <a:r>
              <a:rPr lang="cs-CZ" altLang="cs-CZ" sz="2200" b="1" dirty="0">
                <a:solidFill>
                  <a:srgbClr val="C00000"/>
                </a:solidFill>
              </a:rPr>
              <a:t> </a:t>
            </a:r>
            <a:r>
              <a:rPr lang="cs-CZ" altLang="cs-CZ" sz="2200" b="1" dirty="0" err="1">
                <a:solidFill>
                  <a:srgbClr val="C00000"/>
                </a:solidFill>
              </a:rPr>
              <a:t>this</a:t>
            </a:r>
            <a:r>
              <a:rPr lang="cs-CZ" altLang="cs-CZ" sz="2200" b="1" dirty="0">
                <a:solidFill>
                  <a:srgbClr val="C00000"/>
                </a:solidFill>
              </a:rPr>
              <a:t> </a:t>
            </a:r>
            <a:r>
              <a:rPr lang="cs-CZ" altLang="cs-CZ" sz="2200" b="1" dirty="0" err="1">
                <a:solidFill>
                  <a:srgbClr val="C00000"/>
                </a:solidFill>
              </a:rPr>
              <a:t>investment</a:t>
            </a:r>
            <a:r>
              <a:rPr lang="cs-CZ" altLang="cs-CZ" sz="2200" b="1" dirty="0">
                <a:solidFill>
                  <a:srgbClr val="C00000"/>
                </a:solidFill>
              </a:rPr>
              <a:t> as</a:t>
            </a:r>
            <a:r>
              <a:rPr lang="en-US" altLang="cs-CZ" sz="2200" b="1" dirty="0">
                <a:solidFill>
                  <a:srgbClr val="C00000"/>
                </a:solidFill>
              </a:rPr>
              <a:t> FDI</a:t>
            </a:r>
            <a:r>
              <a:rPr lang="cs-CZ" altLang="cs-CZ" sz="2200" b="1" dirty="0">
                <a:solidFill>
                  <a:srgbClr val="C00000"/>
                </a:solidFill>
              </a:rPr>
              <a:t>. FDI </a:t>
            </a:r>
            <a:r>
              <a:rPr lang="en-US" altLang="cs-CZ" sz="2200" b="1" dirty="0">
                <a:solidFill>
                  <a:srgbClr val="C00000"/>
                </a:solidFill>
              </a:rPr>
              <a:t>is considered as relatively stable form of international investment.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>
                <a:solidFill>
                  <a:srgbClr val="307871"/>
                </a:solidFill>
              </a:rPr>
              <a:t>Questions</a:t>
            </a:r>
            <a:r>
              <a:rPr lang="cs-CZ" b="1" dirty="0">
                <a:solidFill>
                  <a:srgbClr val="307871"/>
                </a:solidFill>
              </a:rPr>
              <a:t> and </a:t>
            </a:r>
            <a:r>
              <a:rPr lang="cs-CZ" b="1" dirty="0" err="1">
                <a:solidFill>
                  <a:srgbClr val="307871"/>
                </a:solidFill>
              </a:rPr>
              <a:t>Applications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98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en-US" b="1" dirty="0"/>
              <a:t>A.T. Kearney FDI confidence index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55" y="748445"/>
            <a:ext cx="5572129" cy="39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1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en-US" b="1" dirty="0"/>
              <a:t>Ernst &amp;Young FDI </a:t>
            </a:r>
            <a:r>
              <a:rPr lang="cs-CZ" b="1" dirty="0"/>
              <a:t>A</a:t>
            </a:r>
            <a:r>
              <a:rPr lang="en-US" b="1" dirty="0" err="1"/>
              <a:t>ttractiveness</a:t>
            </a:r>
            <a:r>
              <a:rPr lang="en-US" b="1" dirty="0"/>
              <a:t> in Europe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92936"/>
            <a:ext cx="5413658" cy="39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80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635646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b="1" dirty="0"/>
              <a:t>???</a:t>
            </a:r>
            <a:r>
              <a:rPr lang="cs-CZ" sz="2000" b="1" dirty="0" err="1"/>
              <a:t>What</a:t>
            </a:r>
            <a:r>
              <a:rPr lang="cs-CZ" sz="2000" b="1" dirty="0"/>
              <a:t> </a:t>
            </a:r>
            <a:r>
              <a:rPr lang="cs-CZ" sz="2000" b="1" dirty="0" err="1"/>
              <a:t>about</a:t>
            </a:r>
            <a:r>
              <a:rPr lang="cs-CZ" sz="2000" b="1" dirty="0"/>
              <a:t> FDI in </a:t>
            </a:r>
            <a:r>
              <a:rPr lang="cs-CZ" sz="2000" b="1" dirty="0" err="1"/>
              <a:t>your</a:t>
            </a:r>
            <a:r>
              <a:rPr lang="cs-CZ" sz="2000" b="1" dirty="0"/>
              <a:t> </a:t>
            </a:r>
            <a:r>
              <a:rPr lang="cs-CZ" sz="2000" b="1" dirty="0" err="1"/>
              <a:t>home</a:t>
            </a:r>
            <a:r>
              <a:rPr lang="cs-CZ" sz="2000" b="1" dirty="0"/>
              <a:t> country???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2000" b="1" dirty="0" err="1">
                <a:solidFill>
                  <a:srgbClr val="C00000"/>
                </a:solidFill>
              </a:rPr>
              <a:t>Find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the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development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of</a:t>
            </a:r>
            <a:r>
              <a:rPr lang="cs-CZ" sz="2000" b="1" dirty="0">
                <a:solidFill>
                  <a:srgbClr val="C00000"/>
                </a:solidFill>
              </a:rPr>
              <a:t> FDI in </a:t>
            </a:r>
            <a:r>
              <a:rPr lang="cs-CZ" sz="2000" b="1" dirty="0" err="1">
                <a:solidFill>
                  <a:srgbClr val="C00000"/>
                </a:solidFill>
              </a:rPr>
              <a:t>your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home</a:t>
            </a:r>
            <a:r>
              <a:rPr lang="cs-CZ" sz="2000" b="1" dirty="0">
                <a:solidFill>
                  <a:srgbClr val="C00000"/>
                </a:solidFill>
              </a:rPr>
              <a:t> country in </a:t>
            </a:r>
            <a:r>
              <a:rPr lang="cs-CZ" sz="2000" b="1" dirty="0" err="1">
                <a:solidFill>
                  <a:srgbClr val="C00000"/>
                </a:solidFill>
              </a:rPr>
              <a:t>the</a:t>
            </a:r>
            <a:r>
              <a:rPr lang="cs-CZ" sz="2000" b="1" dirty="0">
                <a:solidFill>
                  <a:srgbClr val="C00000"/>
                </a:solidFill>
              </a:rPr>
              <a:t> last 5 </a:t>
            </a:r>
            <a:r>
              <a:rPr lang="cs-CZ" sz="2000" b="1" dirty="0" err="1">
                <a:solidFill>
                  <a:srgbClr val="C00000"/>
                </a:solidFill>
              </a:rPr>
              <a:t>years</a:t>
            </a:r>
            <a:r>
              <a:rPr lang="cs-CZ" sz="2000" b="1" dirty="0">
                <a:solidFill>
                  <a:srgbClr val="C00000"/>
                </a:solidFill>
              </a:rPr>
              <a:t>. </a:t>
            </a:r>
            <a:r>
              <a:rPr lang="cs-CZ" sz="2000" b="1" dirty="0" err="1">
                <a:solidFill>
                  <a:srgbClr val="C00000"/>
                </a:solidFill>
              </a:rPr>
              <a:t>What</a:t>
            </a:r>
            <a:r>
              <a:rPr lang="cs-CZ" sz="2000" b="1" dirty="0">
                <a:solidFill>
                  <a:srgbClr val="C00000"/>
                </a:solidFill>
              </a:rPr>
              <a:t> are </a:t>
            </a:r>
            <a:r>
              <a:rPr lang="cs-CZ" sz="2000" b="1" dirty="0" err="1">
                <a:solidFill>
                  <a:srgbClr val="C00000"/>
                </a:solidFill>
              </a:rPr>
              <a:t>the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net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inflows</a:t>
            </a:r>
            <a:r>
              <a:rPr lang="cs-CZ" sz="2000" b="1" dirty="0">
                <a:solidFill>
                  <a:srgbClr val="C00000"/>
                </a:solidFill>
              </a:rPr>
              <a:t>/</a:t>
            </a:r>
            <a:r>
              <a:rPr lang="cs-CZ" sz="2000" b="1" dirty="0" err="1">
                <a:solidFill>
                  <a:srgbClr val="C00000"/>
                </a:solidFill>
              </a:rPr>
              <a:t>outflows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of</a:t>
            </a:r>
            <a:r>
              <a:rPr lang="cs-CZ" sz="2000" b="1" dirty="0">
                <a:solidFill>
                  <a:srgbClr val="C00000"/>
                </a:solidFill>
              </a:rPr>
              <a:t> FDI </a:t>
            </a:r>
            <a:r>
              <a:rPr lang="cs-CZ" sz="2000" b="1" dirty="0" err="1">
                <a:solidFill>
                  <a:srgbClr val="C00000"/>
                </a:solidFill>
              </a:rPr>
              <a:t>there</a:t>
            </a:r>
            <a:r>
              <a:rPr lang="cs-CZ" sz="2000" b="1" dirty="0">
                <a:solidFill>
                  <a:srgbClr val="C00000"/>
                </a:solidFill>
              </a:rPr>
              <a:t>? </a:t>
            </a:r>
            <a:r>
              <a:rPr lang="cs-CZ" sz="2000" b="1" dirty="0" err="1">
                <a:solidFill>
                  <a:srgbClr val="C00000"/>
                </a:solidFill>
              </a:rPr>
              <a:t>What</a:t>
            </a:r>
            <a:r>
              <a:rPr lang="cs-CZ" sz="2000" b="1" dirty="0">
                <a:solidFill>
                  <a:srgbClr val="C00000"/>
                </a:solidFill>
              </a:rPr>
              <a:t> are </a:t>
            </a:r>
            <a:r>
              <a:rPr lang="cs-CZ" sz="2000" b="1" dirty="0" err="1">
                <a:solidFill>
                  <a:srgbClr val="C00000"/>
                </a:solidFill>
              </a:rPr>
              <a:t>current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trends</a:t>
            </a:r>
            <a:r>
              <a:rPr lang="cs-CZ" sz="2000" b="1" dirty="0">
                <a:solidFill>
                  <a:srgbClr val="C00000"/>
                </a:solidFill>
              </a:rPr>
              <a:t> in </a:t>
            </a:r>
            <a:r>
              <a:rPr lang="cs-CZ" sz="2000" b="1" dirty="0" err="1">
                <a:solidFill>
                  <a:srgbClr val="C00000"/>
                </a:solidFill>
              </a:rPr>
              <a:t>development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of</a:t>
            </a:r>
            <a:r>
              <a:rPr lang="cs-CZ" sz="2000" b="1" dirty="0">
                <a:solidFill>
                  <a:srgbClr val="C00000"/>
                </a:solidFill>
              </a:rPr>
              <a:t> FDI </a:t>
            </a:r>
            <a:r>
              <a:rPr lang="cs-CZ" sz="2000" b="1" dirty="0" err="1">
                <a:solidFill>
                  <a:srgbClr val="C00000"/>
                </a:solidFill>
              </a:rPr>
              <a:t>there</a:t>
            </a:r>
            <a:r>
              <a:rPr lang="cs-CZ" sz="2000" b="1" dirty="0">
                <a:solidFill>
                  <a:srgbClr val="C00000"/>
                </a:solidFill>
              </a:rPr>
              <a:t>? </a:t>
            </a:r>
            <a:r>
              <a:rPr lang="cs-CZ" sz="2000" b="1" dirty="0" err="1">
                <a:solidFill>
                  <a:srgbClr val="C00000"/>
                </a:solidFill>
              </a:rPr>
              <a:t>What</a:t>
            </a:r>
            <a:r>
              <a:rPr lang="cs-CZ" sz="2000" b="1" dirty="0">
                <a:solidFill>
                  <a:srgbClr val="C00000"/>
                </a:solidFill>
              </a:rPr>
              <a:t> are major </a:t>
            </a:r>
            <a:r>
              <a:rPr lang="cs-CZ" sz="2000" b="1" dirty="0" err="1">
                <a:solidFill>
                  <a:srgbClr val="C00000"/>
                </a:solidFill>
              </a:rPr>
              <a:t>determinants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of</a:t>
            </a:r>
            <a:r>
              <a:rPr lang="cs-CZ" sz="2000" b="1" dirty="0">
                <a:solidFill>
                  <a:srgbClr val="C00000"/>
                </a:solidFill>
              </a:rPr>
              <a:t> FDI </a:t>
            </a:r>
            <a:r>
              <a:rPr lang="cs-CZ" sz="2000" b="1" dirty="0" err="1">
                <a:solidFill>
                  <a:srgbClr val="C00000"/>
                </a:solidFill>
              </a:rPr>
              <a:t>there</a:t>
            </a:r>
            <a:r>
              <a:rPr lang="cs-CZ" sz="2000" b="1" dirty="0">
                <a:solidFill>
                  <a:srgbClr val="C00000"/>
                </a:solidFill>
              </a:rPr>
              <a:t>? </a:t>
            </a:r>
            <a:endParaRPr lang="en-US" altLang="cs-CZ" sz="2200" b="1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r>
              <a:rPr lang="cs-CZ" b="1" dirty="0"/>
              <a:t> 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3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1059582"/>
            <a:ext cx="86868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000" b="1" i="1" dirty="0">
                <a:solidFill>
                  <a:srgbClr val="00544D"/>
                </a:solidFill>
                <a:latin typeface="+mj-lt"/>
              </a:rPr>
              <a:t>THANK YOU FOR YOUR ATTENTION</a:t>
            </a:r>
            <a:r>
              <a:rPr lang="cs-CZ" altLang="cs-CZ" sz="4000" b="1" i="1" dirty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4000" b="1" i="1" dirty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4000" b="1" i="1" dirty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4000" b="1" i="1" dirty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4000" b="1" i="1" dirty="0">
                <a:solidFill>
                  <a:srgbClr val="00544D"/>
                </a:solidFill>
                <a:latin typeface="Wingdings" panose="05000000000000000000" pitchFamily="2" charset="2"/>
              </a:rPr>
              <a:t>J</a:t>
            </a:r>
            <a:endParaRPr lang="cs-CZ" altLang="cs-CZ" sz="4000" b="1" i="1" dirty="0">
              <a:solidFill>
                <a:srgbClr val="00544D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638" y="1706661"/>
            <a:ext cx="86868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i="1" dirty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2400" i="1" dirty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2400" i="1" dirty="0">
                <a:solidFill>
                  <a:srgbClr val="00544D"/>
                </a:solidFill>
                <a:latin typeface="Arial" panose="020B0604020202020204" pitchFamily="34" charset="0"/>
              </a:rPr>
              <a:t>        </a:t>
            </a:r>
            <a:endParaRPr lang="cs-CZ" altLang="cs-CZ" sz="2400" i="1" dirty="0">
              <a:solidFill>
                <a:srgbClr val="00544D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 flipV="1">
            <a:off x="7827217" y="195014"/>
            <a:ext cx="1224136" cy="864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rev="1"/>
      <p:bldP spid="4" grpId="0" build="allAtOnce" rev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5334"/>
            <a:ext cx="8928991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>
                <a:solidFill>
                  <a:srgbClr val="307871"/>
                </a:solidFill>
              </a:rPr>
              <a:t>Cross-border transactions and positions involving equity or debt securities, other than those included in direct investment or reserve assets</a:t>
            </a:r>
          </a:p>
          <a:p>
            <a:r>
              <a:rPr lang="en-US" sz="2000" dirty="0">
                <a:solidFill>
                  <a:srgbClr val="307871"/>
                </a:solidFill>
              </a:rPr>
              <a:t>The characteristic feature of portfolio investment is their negotiability</a:t>
            </a:r>
          </a:p>
          <a:p>
            <a:pPr lvl="1"/>
            <a:r>
              <a:rPr lang="en-US" sz="1800" dirty="0">
                <a:solidFill>
                  <a:srgbClr val="307871"/>
                </a:solidFill>
              </a:rPr>
              <a:t>Their legal ownership is readily transferable from one unit to another unit </a:t>
            </a:r>
            <a:r>
              <a:rPr lang="en-US" sz="2000" dirty="0">
                <a:solidFill>
                  <a:srgbClr val="307871"/>
                </a:solidFill>
              </a:rPr>
              <a:t>Negotiable instruments are designed to be traded on organized markets</a:t>
            </a:r>
          </a:p>
          <a:p>
            <a:r>
              <a:rPr lang="en-US" sz="2000" dirty="0">
                <a:solidFill>
                  <a:srgbClr val="307871"/>
                </a:solidFill>
              </a:rPr>
              <a:t>Can be bought and sold, which makes them a</a:t>
            </a:r>
            <a:r>
              <a:rPr lang="cs-CZ" sz="2000" dirty="0">
                <a:solidFill>
                  <a:srgbClr val="307871"/>
                </a:solidFill>
              </a:rPr>
              <a:t>n</a:t>
            </a:r>
            <a:r>
              <a:rPr lang="en-US" sz="2000" dirty="0">
                <a:solidFill>
                  <a:srgbClr val="307871"/>
                </a:solidFill>
              </a:rPr>
              <a:t> efficient, flexible way of raising and investing money</a:t>
            </a:r>
          </a:p>
          <a:p>
            <a:r>
              <a:rPr lang="en-US" sz="2000" dirty="0">
                <a:solidFill>
                  <a:srgbClr val="307871"/>
                </a:solidFill>
              </a:rPr>
              <a:t>Comes from many diverse sources such as a small company’s pension or through mutual funds held by individuals</a:t>
            </a:r>
            <a:endParaRPr lang="cs-CZ" sz="2000" dirty="0">
              <a:solidFill>
                <a:srgbClr val="307871"/>
              </a:solidFill>
            </a:endParaRPr>
          </a:p>
          <a:p>
            <a:r>
              <a:rPr lang="cs-CZ" sz="2000" dirty="0" err="1">
                <a:solidFill>
                  <a:srgbClr val="307871"/>
                </a:solidFill>
              </a:rPr>
              <a:t>Factors</a:t>
            </a:r>
            <a:r>
              <a:rPr lang="cs-CZ" sz="2000" dirty="0">
                <a:solidFill>
                  <a:srgbClr val="307871"/>
                </a:solidFill>
              </a:rPr>
              <a:t> </a:t>
            </a:r>
            <a:r>
              <a:rPr lang="cs-CZ" sz="2000" dirty="0" err="1">
                <a:solidFill>
                  <a:srgbClr val="307871"/>
                </a:solidFill>
              </a:rPr>
              <a:t>affecting</a:t>
            </a:r>
            <a:r>
              <a:rPr lang="cs-CZ" sz="2000" dirty="0">
                <a:solidFill>
                  <a:srgbClr val="307871"/>
                </a:solidFill>
              </a:rPr>
              <a:t> portfolio </a:t>
            </a:r>
            <a:r>
              <a:rPr lang="cs-CZ" sz="2000" dirty="0" err="1">
                <a:solidFill>
                  <a:srgbClr val="307871"/>
                </a:solidFill>
              </a:rPr>
              <a:t>investments</a:t>
            </a:r>
            <a:endParaRPr lang="cs-CZ" sz="2000" dirty="0">
              <a:solidFill>
                <a:srgbClr val="307871"/>
              </a:solidFill>
            </a:endParaRPr>
          </a:p>
          <a:p>
            <a:pPr lvl="1"/>
            <a:r>
              <a:rPr lang="cs-CZ" sz="1600" dirty="0">
                <a:solidFill>
                  <a:srgbClr val="307871"/>
                </a:solidFill>
              </a:rPr>
              <a:t> </a:t>
            </a:r>
            <a:r>
              <a:rPr lang="en-US" sz="1600" dirty="0">
                <a:solidFill>
                  <a:srgbClr val="307871"/>
                </a:solidFill>
              </a:rPr>
              <a:t>Tax </a:t>
            </a:r>
            <a:r>
              <a:rPr lang="cs-CZ" sz="1600" dirty="0">
                <a:solidFill>
                  <a:srgbClr val="307871"/>
                </a:solidFill>
              </a:rPr>
              <a:t>r</a:t>
            </a:r>
            <a:r>
              <a:rPr lang="en-US" sz="1600" dirty="0" err="1">
                <a:solidFill>
                  <a:srgbClr val="307871"/>
                </a:solidFill>
              </a:rPr>
              <a:t>ates</a:t>
            </a:r>
            <a:r>
              <a:rPr lang="en-US" sz="1600" dirty="0">
                <a:solidFill>
                  <a:srgbClr val="307871"/>
                </a:solidFill>
              </a:rPr>
              <a:t> on </a:t>
            </a:r>
            <a:r>
              <a:rPr lang="cs-CZ" sz="1600" dirty="0">
                <a:solidFill>
                  <a:srgbClr val="307871"/>
                </a:solidFill>
              </a:rPr>
              <a:t>i</a:t>
            </a:r>
            <a:r>
              <a:rPr lang="en-US" sz="1600" dirty="0" err="1">
                <a:solidFill>
                  <a:srgbClr val="307871"/>
                </a:solidFill>
              </a:rPr>
              <a:t>nterest</a:t>
            </a:r>
            <a:r>
              <a:rPr lang="en-US" sz="1600" dirty="0">
                <a:solidFill>
                  <a:srgbClr val="307871"/>
                </a:solidFill>
              </a:rPr>
              <a:t> or </a:t>
            </a:r>
            <a:r>
              <a:rPr lang="cs-CZ" sz="1600" dirty="0">
                <a:solidFill>
                  <a:srgbClr val="307871"/>
                </a:solidFill>
              </a:rPr>
              <a:t>d</a:t>
            </a:r>
            <a:r>
              <a:rPr lang="en-US" sz="1600" dirty="0" err="1">
                <a:solidFill>
                  <a:srgbClr val="307871"/>
                </a:solidFill>
              </a:rPr>
              <a:t>ividends</a:t>
            </a:r>
            <a:r>
              <a:rPr lang="cs-CZ" sz="1600" dirty="0">
                <a:solidFill>
                  <a:srgbClr val="307871"/>
                </a:solidFill>
              </a:rPr>
              <a:t>; i</a:t>
            </a:r>
            <a:r>
              <a:rPr lang="en-US" sz="1600" dirty="0" err="1">
                <a:solidFill>
                  <a:srgbClr val="307871"/>
                </a:solidFill>
              </a:rPr>
              <a:t>nterest</a:t>
            </a:r>
            <a:r>
              <a:rPr lang="en-US" sz="1600" dirty="0">
                <a:solidFill>
                  <a:srgbClr val="307871"/>
                </a:solidFill>
              </a:rPr>
              <a:t> </a:t>
            </a:r>
            <a:r>
              <a:rPr lang="cs-CZ" sz="1600" dirty="0">
                <a:solidFill>
                  <a:srgbClr val="307871"/>
                </a:solidFill>
              </a:rPr>
              <a:t>r</a:t>
            </a:r>
            <a:r>
              <a:rPr lang="en-US" sz="1600" dirty="0" err="1">
                <a:solidFill>
                  <a:srgbClr val="307871"/>
                </a:solidFill>
              </a:rPr>
              <a:t>ates</a:t>
            </a:r>
            <a:r>
              <a:rPr lang="cs-CZ" sz="1600" dirty="0">
                <a:solidFill>
                  <a:srgbClr val="307871"/>
                </a:solidFill>
              </a:rPr>
              <a:t>; e</a:t>
            </a:r>
            <a:r>
              <a:rPr lang="en-US" sz="1600" dirty="0" err="1">
                <a:solidFill>
                  <a:srgbClr val="307871"/>
                </a:solidFill>
              </a:rPr>
              <a:t>xchange</a:t>
            </a:r>
            <a:r>
              <a:rPr lang="en-US" sz="1600" dirty="0">
                <a:solidFill>
                  <a:srgbClr val="307871"/>
                </a:solidFill>
              </a:rPr>
              <a:t> </a:t>
            </a:r>
            <a:r>
              <a:rPr lang="cs-CZ" sz="1600" dirty="0">
                <a:solidFill>
                  <a:srgbClr val="307871"/>
                </a:solidFill>
              </a:rPr>
              <a:t>r</a:t>
            </a:r>
            <a:r>
              <a:rPr lang="en-US" sz="1600" dirty="0" err="1">
                <a:solidFill>
                  <a:srgbClr val="307871"/>
                </a:solidFill>
              </a:rPr>
              <a:t>ates</a:t>
            </a:r>
            <a:r>
              <a:rPr lang="en-US" sz="1800" dirty="0"/>
              <a:t/>
            </a:r>
            <a:br>
              <a:rPr lang="en-US" sz="1800" dirty="0"/>
            </a:br>
            <a:endParaRPr lang="en-US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>
                <a:solidFill>
                  <a:srgbClr val="307871"/>
                </a:solidFill>
              </a:rPr>
              <a:t>Definition of </a:t>
            </a:r>
            <a:r>
              <a:rPr lang="cs-CZ" b="1" dirty="0">
                <a:solidFill>
                  <a:srgbClr val="307871"/>
                </a:solidFill>
              </a:rPr>
              <a:t>P</a:t>
            </a:r>
            <a:r>
              <a:rPr lang="en-US" b="1" dirty="0" err="1">
                <a:solidFill>
                  <a:srgbClr val="307871"/>
                </a:solidFill>
              </a:rPr>
              <a:t>ortfolio</a:t>
            </a:r>
            <a:r>
              <a:rPr lang="en-US" b="1" dirty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I</a:t>
            </a:r>
            <a:r>
              <a:rPr lang="en-US" b="1" dirty="0" err="1">
                <a:solidFill>
                  <a:srgbClr val="307871"/>
                </a:solidFill>
              </a:rPr>
              <a:t>nvestment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cs-CZ" sz="2200" b="1" dirty="0">
                <a:solidFill>
                  <a:srgbClr val="307871"/>
                </a:solidFill>
              </a:rPr>
              <a:t>John Yamashita, a Japanese citizen, purchases one hundred shares of stock in General Motors (GM). John now owns part of a U.S. corporation, the shares of which are part of his personal investment portfolio. John is eligible to receive dividend payments from GM, participate in shareholder decisions, or sell the stock for a profit/loss. John’s share of GM is very minor, and his chief concern is not the long-term profitability of the company but the short-term value of his stock. He might therefore sell his share quickly if the share price goes up or down significantly. </a:t>
            </a:r>
            <a:endParaRPr lang="cs-CZ" altLang="cs-CZ" sz="2200" b="1" dirty="0">
              <a:solidFill>
                <a:srgbClr val="307871"/>
              </a:solidFill>
            </a:endParaRPr>
          </a:p>
          <a:p>
            <a:pPr marL="0" indent="0" algn="ctr">
              <a:buNone/>
            </a:pPr>
            <a:r>
              <a:rPr lang="en-US" altLang="cs-CZ" sz="2200" b="1" dirty="0">
                <a:solidFill>
                  <a:srgbClr val="C00000"/>
                </a:solidFill>
              </a:rPr>
              <a:t>Hence, </a:t>
            </a:r>
            <a:r>
              <a:rPr lang="cs-CZ" altLang="cs-CZ" sz="2200" b="1" dirty="0" err="1">
                <a:solidFill>
                  <a:srgbClr val="C00000"/>
                </a:solidFill>
              </a:rPr>
              <a:t>we</a:t>
            </a:r>
            <a:r>
              <a:rPr lang="cs-CZ" altLang="cs-CZ" sz="2200" b="1" dirty="0">
                <a:solidFill>
                  <a:srgbClr val="C00000"/>
                </a:solidFill>
              </a:rPr>
              <a:t> </a:t>
            </a:r>
            <a:r>
              <a:rPr lang="cs-CZ" altLang="cs-CZ" sz="2200" b="1" dirty="0" err="1">
                <a:solidFill>
                  <a:srgbClr val="C00000"/>
                </a:solidFill>
              </a:rPr>
              <a:t>consider</a:t>
            </a:r>
            <a:r>
              <a:rPr lang="cs-CZ" altLang="cs-CZ" sz="2200" b="1" dirty="0">
                <a:solidFill>
                  <a:srgbClr val="C00000"/>
                </a:solidFill>
              </a:rPr>
              <a:t> </a:t>
            </a:r>
            <a:r>
              <a:rPr lang="cs-CZ" altLang="cs-CZ" sz="2200" b="1" dirty="0" err="1">
                <a:solidFill>
                  <a:srgbClr val="C00000"/>
                </a:solidFill>
              </a:rPr>
              <a:t>this</a:t>
            </a:r>
            <a:r>
              <a:rPr lang="cs-CZ" altLang="cs-CZ" sz="2200" b="1" dirty="0">
                <a:solidFill>
                  <a:srgbClr val="C00000"/>
                </a:solidFill>
              </a:rPr>
              <a:t> </a:t>
            </a:r>
            <a:r>
              <a:rPr lang="cs-CZ" altLang="cs-CZ" sz="2200" b="1" dirty="0" err="1">
                <a:solidFill>
                  <a:srgbClr val="C00000"/>
                </a:solidFill>
              </a:rPr>
              <a:t>investment</a:t>
            </a:r>
            <a:r>
              <a:rPr lang="cs-CZ" altLang="cs-CZ" sz="2200" b="1" dirty="0">
                <a:solidFill>
                  <a:srgbClr val="C00000"/>
                </a:solidFill>
              </a:rPr>
              <a:t> as </a:t>
            </a:r>
            <a:r>
              <a:rPr lang="en-US" altLang="cs-CZ" sz="2200" b="1" dirty="0">
                <a:solidFill>
                  <a:srgbClr val="C00000"/>
                </a:solidFill>
              </a:rPr>
              <a:t>portfolio investment</a:t>
            </a:r>
            <a:r>
              <a:rPr lang="cs-CZ" altLang="cs-CZ" sz="2200" b="1" dirty="0">
                <a:solidFill>
                  <a:srgbClr val="C00000"/>
                </a:solidFill>
              </a:rPr>
              <a:t>. Portfolio </a:t>
            </a:r>
            <a:r>
              <a:rPr lang="cs-CZ" altLang="cs-CZ" sz="2200" b="1" dirty="0" err="1">
                <a:solidFill>
                  <a:srgbClr val="C00000"/>
                </a:solidFill>
              </a:rPr>
              <a:t>investment</a:t>
            </a:r>
            <a:r>
              <a:rPr lang="en-US" altLang="cs-CZ" sz="2200" b="1" dirty="0">
                <a:solidFill>
                  <a:srgbClr val="C00000"/>
                </a:solidFill>
              </a:rPr>
              <a:t> is usually more volatile than FDI.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>
                <a:solidFill>
                  <a:srgbClr val="307871"/>
                </a:solidFill>
              </a:rPr>
              <a:t>Questions</a:t>
            </a:r>
            <a:r>
              <a:rPr lang="cs-CZ" b="1" dirty="0">
                <a:solidFill>
                  <a:srgbClr val="307871"/>
                </a:solidFill>
              </a:rPr>
              <a:t> and </a:t>
            </a:r>
            <a:r>
              <a:rPr lang="cs-CZ" b="1" dirty="0" err="1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4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213970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200" b="1" dirty="0"/>
              <a:t>???</a:t>
            </a:r>
            <a:r>
              <a:rPr lang="en-US" altLang="cs-CZ" sz="2200" b="1" dirty="0"/>
              <a:t> What are the </a:t>
            </a:r>
            <a:r>
              <a:rPr lang="cs-CZ" altLang="cs-CZ" sz="2200" b="1" dirty="0" err="1"/>
              <a:t>principal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differences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between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foreign</a:t>
            </a:r>
            <a:r>
              <a:rPr lang="cs-CZ" altLang="cs-CZ" sz="2200" b="1" dirty="0"/>
              <a:t> direct </a:t>
            </a:r>
            <a:r>
              <a:rPr lang="cs-CZ" altLang="cs-CZ" sz="2200" b="1" dirty="0" err="1"/>
              <a:t>investments</a:t>
            </a:r>
            <a:r>
              <a:rPr lang="cs-CZ" altLang="cs-CZ" sz="2200" b="1" dirty="0"/>
              <a:t> and portfolio </a:t>
            </a:r>
            <a:r>
              <a:rPr lang="cs-CZ" altLang="cs-CZ" sz="2200" b="1" dirty="0" err="1"/>
              <a:t>investments</a:t>
            </a:r>
            <a:r>
              <a:rPr lang="en-US" altLang="cs-CZ" sz="2200" b="1" dirty="0"/>
              <a:t>?</a:t>
            </a:r>
            <a:r>
              <a:rPr lang="cs-CZ" altLang="cs-CZ" sz="2200" b="1" dirty="0"/>
              <a:t>??</a:t>
            </a:r>
            <a:endParaRPr lang="en-US" altLang="cs-CZ" sz="22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/>
              <a:t>Questions</a:t>
            </a:r>
            <a:r>
              <a:rPr lang="cs-CZ" b="1" dirty="0"/>
              <a:t> and </a:t>
            </a:r>
            <a:r>
              <a:rPr lang="cs-CZ" b="1" dirty="0" err="1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5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US" b="1" dirty="0"/>
              <a:t>Distinction between </a:t>
            </a:r>
            <a:r>
              <a:rPr lang="cs-CZ" b="1" dirty="0"/>
              <a:t>D</a:t>
            </a:r>
            <a:r>
              <a:rPr lang="en-US" b="1" dirty="0" err="1"/>
              <a:t>irect</a:t>
            </a:r>
            <a:r>
              <a:rPr lang="en-US" b="1" dirty="0"/>
              <a:t> and </a:t>
            </a:r>
            <a:r>
              <a:rPr lang="cs-CZ" b="1" dirty="0"/>
              <a:t>P</a:t>
            </a:r>
            <a:r>
              <a:rPr lang="en-US" b="1" dirty="0" err="1"/>
              <a:t>ortfolio</a:t>
            </a:r>
            <a:r>
              <a:rPr lang="en-US" b="1" dirty="0"/>
              <a:t> </a:t>
            </a:r>
            <a:r>
              <a:rPr lang="cs-CZ" b="1" dirty="0"/>
              <a:t>I</a:t>
            </a:r>
            <a:r>
              <a:rPr lang="en-US" b="1" dirty="0" err="1"/>
              <a:t>nvestment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26563"/>
              </p:ext>
            </p:extLst>
          </p:nvPr>
        </p:nvGraphicFramePr>
        <p:xfrm>
          <a:off x="539552" y="840529"/>
          <a:ext cx="7848872" cy="3754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xmlns="" val="4219938301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xmlns="" val="1760145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Foreign direct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Foreign</a:t>
                      </a:r>
                      <a:r>
                        <a:rPr lang="en-US" sz="1600" baseline="0" noProof="0" dirty="0">
                          <a:solidFill>
                            <a:schemeClr val="bg1"/>
                          </a:solidFill>
                        </a:rPr>
                        <a:t> portfolio investment</a:t>
                      </a:r>
                      <a:endParaRPr lang="en-US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100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Long-term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investment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Generally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short-term investment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7940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Investment in physical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assets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Investment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in financial assets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721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Aim is to increase enterprise capacity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or productivity or change management control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Aim is to increase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capital availability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80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Leads to technology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transfer, access to markets and management inputs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Results in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only capital inflows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72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Flows into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the primary market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Flows into the secondary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23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Does not tend to be speculative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Tends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to be speculative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56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Direct impact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on employment and wages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No direct impact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on employment and wages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85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Abiding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interest in management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Fleeting interest in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7383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1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662563" cy="507703"/>
          </a:xfrm>
        </p:spPr>
        <p:txBody>
          <a:bodyPr/>
          <a:lstStyle/>
          <a:p>
            <a:r>
              <a:rPr lang="en-US" b="1" dirty="0"/>
              <a:t>Composition of </a:t>
            </a:r>
            <a:r>
              <a:rPr lang="cs-CZ" b="1" dirty="0"/>
              <a:t>P</a:t>
            </a:r>
            <a:r>
              <a:rPr lang="en-US" b="1" dirty="0" err="1"/>
              <a:t>rivate</a:t>
            </a:r>
            <a:r>
              <a:rPr lang="en-US" b="1" dirty="0"/>
              <a:t> </a:t>
            </a:r>
            <a:r>
              <a:rPr lang="cs-CZ" b="1" dirty="0"/>
              <a:t>C</a:t>
            </a:r>
            <a:r>
              <a:rPr lang="en-US" b="1" dirty="0" err="1"/>
              <a:t>apital</a:t>
            </a:r>
            <a:r>
              <a:rPr lang="en-US" b="1" dirty="0"/>
              <a:t> </a:t>
            </a:r>
            <a:r>
              <a:rPr lang="cs-CZ" b="1" dirty="0"/>
              <a:t>F</a:t>
            </a:r>
            <a:r>
              <a:rPr lang="en-US" b="1" dirty="0"/>
              <a:t>lows (</a:t>
            </a:r>
            <a:r>
              <a:rPr lang="en-US" b="1" dirty="0" err="1"/>
              <a:t>bil</a:t>
            </a:r>
            <a:r>
              <a:rPr lang="en-US" b="1" dirty="0"/>
              <a:t>. USD)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6" y="759196"/>
            <a:ext cx="7344816" cy="39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290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21725</TotalTime>
  <Words>2169</Words>
  <Application>Microsoft Office PowerPoint</Application>
  <PresentationFormat>Předvádění na obrazovce (16:9)</PresentationFormat>
  <Paragraphs>318</Paragraphs>
  <Slides>43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SLU</vt:lpstr>
      <vt:lpstr>International Investments</vt:lpstr>
      <vt:lpstr>Principal Categories of International Investment (BoP approach)</vt:lpstr>
      <vt:lpstr>Definition of Foreign Direct Investment</vt:lpstr>
      <vt:lpstr>Questions and Applications </vt:lpstr>
      <vt:lpstr>Definition of Portfolio Investment</vt:lpstr>
      <vt:lpstr>Questions and Applications</vt:lpstr>
      <vt:lpstr>Questions and Applications</vt:lpstr>
      <vt:lpstr>Distinction between Direct and Portfolio Investment</vt:lpstr>
      <vt:lpstr>Composition of Private Capital Flows (bil. USD)</vt:lpstr>
      <vt:lpstr>Forms of Foreign Direct Investment</vt:lpstr>
      <vt:lpstr>Forms of Foreign Direct Investment</vt:lpstr>
      <vt:lpstr>Forms of Foreign Direct Investment</vt:lpstr>
      <vt:lpstr>Motives for Foreign Direct Investments</vt:lpstr>
      <vt:lpstr>Possible means of Using FDI to Achieve Benefits </vt:lpstr>
      <vt:lpstr>Questions and Applications</vt:lpstr>
      <vt:lpstr>Horizontal Foreign Direct Investment</vt:lpstr>
      <vt:lpstr>Vertical Foreign Direct Investment</vt:lpstr>
      <vt:lpstr>Conglomerate Foreign Direct Investment</vt:lpstr>
      <vt:lpstr>Foreign Direct Investment Inflows 1980-2008 (bil. USD)</vt:lpstr>
      <vt:lpstr>Foreign Direct Investment Inflows 2008-2019 (bil. USD)</vt:lpstr>
      <vt:lpstr>FDI Inflows by Region 2014-2016 (bil. USD)</vt:lpstr>
      <vt:lpstr>FDI Inflows by Component 2007-2016 (in %)</vt:lpstr>
      <vt:lpstr>FDI Inflows top 15 Host and Home Economies (bil. USD)</vt:lpstr>
      <vt:lpstr>Political Economy of Foreign Direct Investment</vt:lpstr>
      <vt:lpstr>Questions and Applications</vt:lpstr>
      <vt:lpstr>Benefits to the Host Country</vt:lpstr>
      <vt:lpstr>Benefits to the Host Country</vt:lpstr>
      <vt:lpstr>Costs to the Host Country</vt:lpstr>
      <vt:lpstr>Benefits and Costs to the Home Country</vt:lpstr>
      <vt:lpstr>Incentives to Encourage FDI by Host Country</vt:lpstr>
      <vt:lpstr>Barriers of FDI by Host Country</vt:lpstr>
      <vt:lpstr>Labor Costs in the EU</vt:lpstr>
      <vt:lpstr>International Labor Costs</vt:lpstr>
      <vt:lpstr>Productivity of Labor</vt:lpstr>
      <vt:lpstr>Annual Working Hours (2012)</vt:lpstr>
      <vt:lpstr>Corporate Tax Rates (Combined) in OECD Countries (2015) </vt:lpstr>
      <vt:lpstr>Following Business Partners in Automobile Industry</vt:lpstr>
      <vt:lpstr>Foreign Direct Investment Risks – Political </vt:lpstr>
      <vt:lpstr>Foreign Direct Investment Risks – Economic and Financial  </vt:lpstr>
      <vt:lpstr>A.T. Kearney FDI confidence index</vt:lpstr>
      <vt:lpstr>Ernst &amp;Young FDI Attractiveness in Europe</vt:lpstr>
      <vt:lpstr>Questions and Applications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404</cp:revision>
  <cp:lastPrinted>2018-02-28T09:32:29Z</cp:lastPrinted>
  <dcterms:created xsi:type="dcterms:W3CDTF">2016-07-06T15:42:34Z</dcterms:created>
  <dcterms:modified xsi:type="dcterms:W3CDTF">2021-05-10T12:32:18Z</dcterms:modified>
</cp:coreProperties>
</file>