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73" r:id="rId3"/>
    <p:sldId id="274" r:id="rId4"/>
    <p:sldId id="275" r:id="rId5"/>
    <p:sldId id="276" r:id="rId6"/>
    <p:sldId id="279" r:id="rId7"/>
    <p:sldId id="278" r:id="rId8"/>
    <p:sldId id="280" r:id="rId9"/>
    <p:sldId id="281" r:id="rId10"/>
    <p:sldId id="263"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F760A2-32D8-4D82-BA33-AE00C01FB18B}" type="datetimeFigureOut">
              <a:rPr lang="cs-CZ" smtClean="0"/>
              <a:t>22. 2. 2021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3F0E0F-9EA8-4B2D-9FD9-64D2A0EF49A9}" type="slidenum">
              <a:rPr lang="cs-CZ" smtClean="0"/>
              <a:t>‹#›</a:t>
            </a:fld>
            <a:endParaRPr lang="cs-CZ"/>
          </a:p>
        </p:txBody>
      </p:sp>
    </p:spTree>
    <p:extLst>
      <p:ext uri="{BB962C8B-B14F-4D97-AF65-F5344CB8AC3E}">
        <p14:creationId xmlns:p14="http://schemas.microsoft.com/office/powerpoint/2010/main" val="3048454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dirty="0"/>
          </a:p>
        </p:txBody>
      </p:sp>
    </p:spTree>
    <p:extLst>
      <p:ext uri="{BB962C8B-B14F-4D97-AF65-F5344CB8AC3E}">
        <p14:creationId xmlns:p14="http://schemas.microsoft.com/office/powerpoint/2010/main" val="3881634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dirty="0"/>
          </a:p>
        </p:txBody>
      </p:sp>
    </p:spTree>
    <p:extLst>
      <p:ext uri="{BB962C8B-B14F-4D97-AF65-F5344CB8AC3E}">
        <p14:creationId xmlns:p14="http://schemas.microsoft.com/office/powerpoint/2010/main" val="3141045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dirty="0"/>
          </a:p>
        </p:txBody>
      </p:sp>
    </p:spTree>
    <p:extLst>
      <p:ext uri="{BB962C8B-B14F-4D97-AF65-F5344CB8AC3E}">
        <p14:creationId xmlns:p14="http://schemas.microsoft.com/office/powerpoint/2010/main" val="34070969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dirty="0"/>
          </a:p>
        </p:txBody>
      </p:sp>
    </p:spTree>
    <p:extLst>
      <p:ext uri="{BB962C8B-B14F-4D97-AF65-F5344CB8AC3E}">
        <p14:creationId xmlns:p14="http://schemas.microsoft.com/office/powerpoint/2010/main" val="963956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dirty="0"/>
          </a:p>
        </p:txBody>
      </p:sp>
    </p:spTree>
    <p:extLst>
      <p:ext uri="{BB962C8B-B14F-4D97-AF65-F5344CB8AC3E}">
        <p14:creationId xmlns:p14="http://schemas.microsoft.com/office/powerpoint/2010/main" val="2969447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dirty="0"/>
          </a:p>
        </p:txBody>
      </p:sp>
    </p:spTree>
    <p:extLst>
      <p:ext uri="{BB962C8B-B14F-4D97-AF65-F5344CB8AC3E}">
        <p14:creationId xmlns:p14="http://schemas.microsoft.com/office/powerpoint/2010/main" val="3533897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dirty="0"/>
          </a:p>
        </p:txBody>
      </p:sp>
    </p:spTree>
    <p:extLst>
      <p:ext uri="{BB962C8B-B14F-4D97-AF65-F5344CB8AC3E}">
        <p14:creationId xmlns:p14="http://schemas.microsoft.com/office/powerpoint/2010/main" val="2020284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dirty="0"/>
          </a:p>
        </p:txBody>
      </p:sp>
    </p:spTree>
    <p:extLst>
      <p:ext uri="{BB962C8B-B14F-4D97-AF65-F5344CB8AC3E}">
        <p14:creationId xmlns:p14="http://schemas.microsoft.com/office/powerpoint/2010/main" val="248641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22. 2. 2021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22. 2. 2021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22. 2. 2021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1697790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22. 2. 2021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22. 2. 2021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22. 2. 2021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22. 2. 2021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22. 2. 2021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22. 2. 2021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22. 2. 2021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22. 2. 2021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22. 2. 2021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35360" y="932723"/>
            <a:ext cx="7488832" cy="2880320"/>
          </a:xfrm>
          <a:prstGeom prst="rect">
            <a:avLst/>
          </a:prstGeom>
        </p:spPr>
        <p:txBody>
          <a:bodyPr anchor="t">
            <a:normAutofit/>
          </a:bodyPr>
          <a:lstStyle/>
          <a:p>
            <a:pPr algn="l"/>
            <a:r>
              <a:rPr lang="cs-CZ" sz="3600" b="1" dirty="0" err="1">
                <a:solidFill>
                  <a:schemeClr val="bg1"/>
                </a:solidFill>
                <a:latin typeface="Times New Roman" panose="02020603050405020304" pitchFamily="18" charset="0"/>
                <a:cs typeface="Times New Roman" panose="02020603050405020304" pitchFamily="18" charset="0"/>
              </a:rPr>
              <a:t>Introduction</a:t>
            </a:r>
            <a:r>
              <a:rPr lang="cs-CZ" sz="3600" b="1" dirty="0">
                <a:solidFill>
                  <a:schemeClr val="bg1"/>
                </a:solidFill>
                <a:latin typeface="Times New Roman" panose="02020603050405020304" pitchFamily="18" charset="0"/>
                <a:cs typeface="Times New Roman" panose="02020603050405020304" pitchFamily="18" charset="0"/>
              </a:rPr>
              <a:t> to </a:t>
            </a:r>
            <a:r>
              <a:rPr lang="cs-CZ" sz="3600" b="1" dirty="0" err="1">
                <a:solidFill>
                  <a:schemeClr val="bg1"/>
                </a:solidFill>
                <a:latin typeface="Times New Roman" panose="02020603050405020304" pitchFamily="18" charset="0"/>
                <a:cs typeface="Times New Roman" panose="02020603050405020304" pitchFamily="18" charset="0"/>
              </a:rPr>
              <a:t>the</a:t>
            </a:r>
            <a:r>
              <a:rPr lang="cs-CZ" sz="3600" b="1" dirty="0">
                <a:solidFill>
                  <a:schemeClr val="bg1"/>
                </a:solidFill>
                <a:latin typeface="Times New Roman" panose="02020603050405020304" pitchFamily="18" charset="0"/>
                <a:cs typeface="Times New Roman" panose="02020603050405020304" pitchFamily="18" charset="0"/>
              </a:rPr>
              <a:t> </a:t>
            </a:r>
            <a:r>
              <a:rPr lang="cs-CZ" sz="3600" b="1" dirty="0" err="1">
                <a:solidFill>
                  <a:schemeClr val="bg1"/>
                </a:solidFill>
                <a:latin typeface="Times New Roman" panose="02020603050405020304" pitchFamily="18" charset="0"/>
                <a:cs typeface="Times New Roman" panose="02020603050405020304" pitchFamily="18" charset="0"/>
              </a:rPr>
              <a:t>Course</a:t>
            </a:r>
            <a:r>
              <a:rPr lang="cs-CZ" sz="3600" b="1" dirty="0">
                <a:solidFill>
                  <a:schemeClr val="bg1"/>
                </a:solidFill>
                <a:latin typeface="Times New Roman" panose="02020603050405020304" pitchFamily="18" charset="0"/>
                <a:cs typeface="Times New Roman" panose="02020603050405020304" pitchFamily="18" charset="0"/>
              </a:rPr>
              <a:t>:</a:t>
            </a:r>
            <a:br>
              <a:rPr lang="cs-CZ" sz="3600" b="1" dirty="0">
                <a:solidFill>
                  <a:schemeClr val="bg1"/>
                </a:solidFill>
                <a:latin typeface="Times New Roman" panose="02020603050405020304" pitchFamily="18" charset="0"/>
                <a:cs typeface="Times New Roman" panose="02020603050405020304" pitchFamily="18" charset="0"/>
              </a:rPr>
            </a:br>
            <a:r>
              <a:rPr lang="cs-CZ" sz="3600" b="1" dirty="0">
                <a:solidFill>
                  <a:schemeClr val="bg1"/>
                </a:solidFill>
                <a:latin typeface="Times New Roman" panose="02020603050405020304" pitchFamily="18" charset="0"/>
                <a:cs typeface="Times New Roman" panose="02020603050405020304" pitchFamily="18" charset="0"/>
              </a:rPr>
              <a:t/>
            </a:r>
            <a:br>
              <a:rPr lang="cs-CZ" sz="3600" b="1" dirty="0">
                <a:solidFill>
                  <a:schemeClr val="bg1"/>
                </a:solidFill>
                <a:latin typeface="Times New Roman" panose="02020603050405020304" pitchFamily="18" charset="0"/>
                <a:cs typeface="Times New Roman" panose="02020603050405020304" pitchFamily="18" charset="0"/>
              </a:rPr>
            </a:br>
            <a:r>
              <a:rPr lang="cs-CZ" sz="3600" b="1" dirty="0">
                <a:solidFill>
                  <a:schemeClr val="bg1"/>
                </a:solidFill>
                <a:latin typeface="Times New Roman" panose="02020603050405020304" pitchFamily="18" charset="0"/>
                <a:cs typeface="Times New Roman" panose="02020603050405020304" pitchFamily="18" charset="0"/>
              </a:rPr>
              <a:t>International </a:t>
            </a:r>
            <a:r>
              <a:rPr lang="cs-CZ" sz="3600" b="1" dirty="0" err="1">
                <a:solidFill>
                  <a:schemeClr val="bg1"/>
                </a:solidFill>
                <a:latin typeface="Times New Roman" panose="02020603050405020304" pitchFamily="18" charset="0"/>
                <a:cs typeface="Times New Roman" panose="02020603050405020304" pitchFamily="18" charset="0"/>
              </a:rPr>
              <a:t>Financial</a:t>
            </a:r>
            <a:r>
              <a:rPr lang="cs-CZ" sz="3600" b="1" dirty="0">
                <a:solidFill>
                  <a:schemeClr val="bg1"/>
                </a:solidFill>
                <a:latin typeface="Times New Roman" panose="02020603050405020304" pitchFamily="18" charset="0"/>
                <a:cs typeface="Times New Roman" panose="02020603050405020304" pitchFamily="18" charset="0"/>
              </a:rPr>
              <a:t> Management</a:t>
            </a:r>
            <a:endParaRPr lang="en-GB" sz="36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dirty="0">
                <a:solidFill>
                  <a:srgbClr val="307871"/>
                </a:solidFill>
                <a:latin typeface="Times New Roman" panose="02020603050405020304" pitchFamily="18" charset="0"/>
                <a:cs typeface="Times New Roman" panose="02020603050405020304" pitchFamily="18" charset="0"/>
              </a:rPr>
              <a:t>Ing. Jana Šimáková, Ph.D.</a:t>
            </a:r>
          </a:p>
          <a:p>
            <a:pPr algn="r"/>
            <a:r>
              <a:rPr lang="cs-CZ" altLang="cs-CZ" sz="1200">
                <a:solidFill>
                  <a:srgbClr val="307871"/>
                </a:solidFill>
                <a:latin typeface="Times New Roman" panose="02020603050405020304" pitchFamily="18" charset="0"/>
                <a:cs typeface="Times New Roman" panose="02020603050405020304" pitchFamily="18" charset="0"/>
              </a:rPr>
              <a:t>simakova@opf.slu.cz</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34433" y="1412777"/>
            <a:ext cx="11582400" cy="35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cs-CZ" altLang="cs-CZ" sz="5333" b="1" i="1" dirty="0">
                <a:solidFill>
                  <a:srgbClr val="00544D"/>
                </a:solidFill>
                <a:latin typeface="+mj-lt"/>
              </a:rPr>
              <a:t>THANK YOU FOR YOUR ATTENTION</a:t>
            </a:r>
            <a:r>
              <a:rPr lang="cs-CZ" altLang="cs-CZ" sz="5333" b="1" i="1" dirty="0">
                <a:solidFill>
                  <a:srgbClr val="00544D"/>
                </a:solidFill>
                <a:latin typeface="Arial" panose="020B0604020202020204" pitchFamily="34" charset="0"/>
              </a:rPr>
              <a:t/>
            </a:r>
            <a:br>
              <a:rPr lang="cs-CZ" altLang="cs-CZ" sz="5333" b="1" i="1" dirty="0">
                <a:solidFill>
                  <a:srgbClr val="00544D"/>
                </a:solidFill>
                <a:latin typeface="Arial" panose="020B0604020202020204" pitchFamily="34" charset="0"/>
              </a:rPr>
            </a:br>
            <a:r>
              <a:rPr lang="cs-CZ" altLang="cs-CZ" sz="5333" b="1" i="1" dirty="0">
                <a:solidFill>
                  <a:srgbClr val="00544D"/>
                </a:solidFill>
                <a:latin typeface="Arial" panose="020B0604020202020204" pitchFamily="34" charset="0"/>
              </a:rPr>
              <a:t/>
            </a:r>
            <a:br>
              <a:rPr lang="cs-CZ" altLang="cs-CZ" sz="5333" b="1" i="1" dirty="0">
                <a:solidFill>
                  <a:srgbClr val="00544D"/>
                </a:solidFill>
                <a:latin typeface="Arial" panose="020B0604020202020204" pitchFamily="34" charset="0"/>
              </a:rPr>
            </a:br>
            <a:r>
              <a:rPr lang="cs-CZ" altLang="cs-CZ" sz="5333" b="1" i="1" dirty="0">
                <a:solidFill>
                  <a:srgbClr val="00544D"/>
                </a:solidFill>
                <a:latin typeface="Wingdings" panose="05000000000000000000" pitchFamily="2" charset="2"/>
              </a:rPr>
              <a:t>J</a:t>
            </a:r>
            <a:endParaRPr lang="cs-CZ" altLang="cs-CZ" sz="5333" b="1" i="1" dirty="0">
              <a:solidFill>
                <a:srgbClr val="00544D"/>
              </a:solidFill>
              <a:latin typeface="Arial" panose="020B0604020202020204" pitchFamily="34" charset="0"/>
            </a:endParaRPr>
          </a:p>
        </p:txBody>
      </p:sp>
      <p:sp>
        <p:nvSpPr>
          <p:cNvPr id="4" name="Rectangle 3"/>
          <p:cNvSpPr>
            <a:spLocks noChangeArrowheads="1"/>
          </p:cNvSpPr>
          <p:nvPr/>
        </p:nvSpPr>
        <p:spPr bwMode="auto">
          <a:xfrm>
            <a:off x="196851" y="2275549"/>
            <a:ext cx="11582400" cy="3841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defRPr/>
            </a:pPr>
            <a:r>
              <a:rPr lang="cs-CZ" altLang="cs-CZ" i="1" dirty="0">
                <a:solidFill>
                  <a:srgbClr val="00544D"/>
                </a:solidFill>
                <a:latin typeface="Arial" panose="020B0604020202020204" pitchFamily="34" charset="0"/>
              </a:rPr>
              <a:t/>
            </a:r>
            <a:br>
              <a:rPr lang="cs-CZ" altLang="cs-CZ" i="1" dirty="0">
                <a:solidFill>
                  <a:srgbClr val="00544D"/>
                </a:solidFill>
                <a:latin typeface="Arial" panose="020B0604020202020204" pitchFamily="34" charset="0"/>
              </a:rPr>
            </a:br>
            <a:endParaRPr lang="cs-CZ" altLang="cs-CZ" i="1" dirty="0">
              <a:solidFill>
                <a:srgbClr val="00544D"/>
              </a:solidFill>
              <a:latin typeface="+mn-lt"/>
            </a:endParaRPr>
          </a:p>
        </p:txBody>
      </p:sp>
      <p:sp>
        <p:nvSpPr>
          <p:cNvPr id="6" name="Obdélník 5"/>
          <p:cNvSpPr/>
          <p:nvPr/>
        </p:nvSpPr>
        <p:spPr>
          <a:xfrm flipV="1">
            <a:off x="10436290" y="260019"/>
            <a:ext cx="1632181" cy="11527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8502" y="324290"/>
            <a:ext cx="1287759" cy="992476"/>
          </a:xfrm>
          <a:prstGeom prst="rect">
            <a:avLst/>
          </a:prstGeom>
        </p:spPr>
      </p:pic>
    </p:spTree>
    <p:extLst>
      <p:ext uri="{BB962C8B-B14F-4D97-AF65-F5344CB8AC3E}">
        <p14:creationId xmlns:p14="http://schemas.microsoft.com/office/powerpoint/2010/main" val="1853210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50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set>
                                      <p:cBhvr>
                                        <p:cTn id="7" dur="228" fill="hold">
                                          <p:stCondLst>
                                            <p:cond delay="0"/>
                                          </p:stCondLst>
                                        </p:cTn>
                                        <p:tgtEl>
                                          <p:spTgt spid="3">
                                            <p:txEl>
                                              <p:pRg st="0" end="0"/>
                                            </p:txEl>
                                          </p:spTgt>
                                        </p:tgtEl>
                                        <p:attrNameLst>
                                          <p:attrName>style.rotation</p:attrName>
                                        </p:attrNameLst>
                                      </p:cBhvr>
                                      <p:to>
                                        <p:strVal val="-45.0"/>
                                      </p:to>
                                    </p:set>
                                    <p:anim calcmode="lin" valueType="num">
                                      <p:cBhvr>
                                        <p:cTn id="8" dur="228" fill="hold">
                                          <p:stCondLst>
                                            <p:cond delay="228"/>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7000"/>
                            </p:stCondLst>
                            <p:childTnLst>
                              <p:par>
                                <p:cTn id="13" presetID="22" presetClass="entr" presetSubtype="8" fill="hold" grpId="0"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rev="1"/>
      <p:bldP spid="4" grpId="0" build="allAtOnce" rev="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27381" y="1412776"/>
            <a:ext cx="11041227" cy="1920213"/>
          </a:xfrm>
          <a:prstGeom prst="rect">
            <a:avLst/>
          </a:prstGeom>
        </p:spPr>
        <p:txBody>
          <a:bodyPr>
            <a:noAutofit/>
          </a:bodyPr>
          <a:lstStyle/>
          <a:p>
            <a:r>
              <a:rPr lang="en-GB" sz="2400" dirty="0">
                <a:latin typeface="Times New Roman" panose="02020603050405020304" pitchFamily="18" charset="0"/>
                <a:cs typeface="Times New Roman" panose="02020603050405020304" pitchFamily="18" charset="0"/>
              </a:rPr>
              <a:t>International Financial Environment</a:t>
            </a:r>
          </a:p>
          <a:p>
            <a:r>
              <a:rPr lang="en-GB" sz="2400" dirty="0">
                <a:latin typeface="Times New Roman" panose="02020603050405020304" pitchFamily="18" charset="0"/>
                <a:cs typeface="Times New Roman" panose="02020603050405020304" pitchFamily="18" charset="0"/>
              </a:rPr>
              <a:t>International Financial Markets</a:t>
            </a:r>
          </a:p>
          <a:p>
            <a:r>
              <a:rPr lang="en-GB" sz="2400" dirty="0">
                <a:latin typeface="Times New Roman" panose="02020603050405020304" pitchFamily="18" charset="0"/>
                <a:cs typeface="Times New Roman" panose="02020603050405020304" pitchFamily="18" charset="0"/>
              </a:rPr>
              <a:t>Foreign Exchange Market a</a:t>
            </a:r>
            <a:r>
              <a:rPr lang="cs-CZ" sz="2400" dirty="0" err="1">
                <a:latin typeface="Times New Roman" panose="02020603050405020304" pitchFamily="18" charset="0"/>
                <a:cs typeface="Times New Roman" panose="02020603050405020304" pitchFamily="18" charset="0"/>
              </a:rPr>
              <a:t>nd</a:t>
            </a:r>
            <a:r>
              <a:rPr lang="en-GB" sz="2400" dirty="0">
                <a:latin typeface="Times New Roman" panose="02020603050405020304" pitchFamily="18" charset="0"/>
                <a:cs typeface="Times New Roman" panose="02020603050405020304" pitchFamily="18" charset="0"/>
              </a:rPr>
              <a:t> Exchange Rates</a:t>
            </a:r>
          </a:p>
          <a:p>
            <a:r>
              <a:rPr lang="en-GB" sz="2400" dirty="0">
                <a:latin typeface="Times New Roman" panose="02020603050405020304" pitchFamily="18" charset="0"/>
                <a:cs typeface="Times New Roman" panose="02020603050405020304" pitchFamily="18" charset="0"/>
              </a:rPr>
              <a:t>Exchange Rate Risk Management</a:t>
            </a:r>
          </a:p>
          <a:p>
            <a:r>
              <a:rPr lang="en-GB" sz="2400" dirty="0">
                <a:latin typeface="Times New Roman" panose="02020603050405020304" pitchFamily="18" charset="0"/>
                <a:cs typeface="Times New Roman" panose="02020603050405020304" pitchFamily="18" charset="0"/>
              </a:rPr>
              <a:t>International Long-Term Asset and Liabilities Management</a:t>
            </a:r>
          </a:p>
          <a:p>
            <a:r>
              <a:rPr lang="en-GB" sz="2400" dirty="0">
                <a:latin typeface="Times New Roman" panose="02020603050405020304" pitchFamily="18" charset="0"/>
                <a:cs typeface="Times New Roman" panose="02020603050405020304" pitchFamily="18" charset="0"/>
              </a:rPr>
              <a:t>International Short-Term Asset and Liabilities Management</a:t>
            </a:r>
          </a:p>
          <a:p>
            <a:r>
              <a:rPr lang="en-GB" sz="2400" dirty="0">
                <a:latin typeface="Times New Roman" panose="02020603050405020304" pitchFamily="18" charset="0"/>
                <a:cs typeface="Times New Roman" panose="02020603050405020304" pitchFamily="18" charset="0"/>
              </a:rPr>
              <a:t>Country Risk Analysis</a:t>
            </a:r>
          </a:p>
          <a:p>
            <a:endParaRPr lang="en-US" altLang="cs-CZ" sz="2667" dirty="0"/>
          </a:p>
        </p:txBody>
      </p:sp>
      <p:sp>
        <p:nvSpPr>
          <p:cNvPr id="6" name="Nadpis 5"/>
          <p:cNvSpPr>
            <a:spLocks noGrp="1"/>
          </p:cNvSpPr>
          <p:nvPr>
            <p:ph type="title"/>
          </p:nvPr>
        </p:nvSpPr>
        <p:spPr>
          <a:xfrm>
            <a:off x="239350" y="260649"/>
            <a:ext cx="8256917" cy="676937"/>
          </a:xfrm>
        </p:spPr>
        <p:txBody>
          <a:bodyPr/>
          <a:lstStyle/>
          <a:p>
            <a:pPr>
              <a:lnSpc>
                <a:spcPct val="100000"/>
              </a:lnSpc>
              <a:spcBef>
                <a:spcPts val="0"/>
              </a:spcBef>
              <a:defRPr/>
            </a:pPr>
            <a:r>
              <a:rPr lang="cs-CZ" sz="2800" b="1" kern="0" dirty="0" err="1">
                <a:solidFill>
                  <a:srgbClr val="307871"/>
                </a:solidFill>
                <a:latin typeface="Times New Roman"/>
              </a:rPr>
              <a:t>Contents</a:t>
            </a:r>
            <a:endParaRPr lang="en-US" sz="2800" b="1" kern="0" dirty="0">
              <a:solidFill>
                <a:srgbClr val="307871"/>
              </a:solidFill>
              <a:latin typeface="Times New Roman"/>
            </a:endParaRPr>
          </a:p>
        </p:txBody>
      </p:sp>
      <p:sp>
        <p:nvSpPr>
          <p:cNvPr id="12" name="Zástupný symbol pro obsah 2"/>
          <p:cNvSpPr txBox="1">
            <a:spLocks/>
          </p:cNvSpPr>
          <p:nvPr/>
        </p:nvSpPr>
        <p:spPr>
          <a:xfrm>
            <a:off x="2735627" y="6309320"/>
            <a:ext cx="6624736"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1067" dirty="0">
                <a:solidFill>
                  <a:srgbClr val="307871"/>
                </a:solidFill>
                <a:latin typeface="Times New Roman" panose="02020603050405020304" pitchFamily="18" charset="0"/>
                <a:cs typeface="Times New Roman" panose="02020603050405020304" pitchFamily="18" charset="0"/>
              </a:rPr>
              <a:t>Introduction to the Course:</a:t>
            </a:r>
            <a:r>
              <a:rPr lang="cs-CZ" altLang="cs-CZ" sz="1067" dirty="0">
                <a:solidFill>
                  <a:srgbClr val="307871"/>
                </a:solidFill>
                <a:latin typeface="Times New Roman" panose="02020603050405020304" pitchFamily="18" charset="0"/>
                <a:cs typeface="Times New Roman" panose="02020603050405020304" pitchFamily="18" charset="0"/>
              </a:rPr>
              <a:t> </a:t>
            </a:r>
            <a:r>
              <a:rPr lang="en-US" altLang="cs-CZ" sz="1067" dirty="0">
                <a:solidFill>
                  <a:srgbClr val="307871"/>
                </a:solidFill>
                <a:latin typeface="Times New Roman" panose="02020603050405020304" pitchFamily="18" charset="0"/>
                <a:cs typeface="Times New Roman" panose="02020603050405020304" pitchFamily="18" charset="0"/>
              </a:rPr>
              <a:t>International Financial Management</a:t>
            </a:r>
          </a:p>
        </p:txBody>
      </p:sp>
      <p:sp>
        <p:nvSpPr>
          <p:cNvPr id="4" name="Obdélník 3"/>
          <p:cNvSpPr/>
          <p:nvPr/>
        </p:nvSpPr>
        <p:spPr>
          <a:xfrm>
            <a:off x="10512491" y="260648"/>
            <a:ext cx="1536171"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08502" y="324290"/>
            <a:ext cx="1287759" cy="992476"/>
          </a:xfrm>
          <a:prstGeom prst="rect">
            <a:avLst/>
          </a:prstGeom>
        </p:spPr>
      </p:pic>
    </p:spTree>
    <p:extLst>
      <p:ext uri="{BB962C8B-B14F-4D97-AF65-F5344CB8AC3E}">
        <p14:creationId xmlns:p14="http://schemas.microsoft.com/office/powerpoint/2010/main" val="742968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27381" y="1412776"/>
            <a:ext cx="11041227" cy="1920213"/>
          </a:xfrm>
          <a:prstGeom prst="rect">
            <a:avLst/>
          </a:prstGeom>
        </p:spPr>
        <p:txBody>
          <a:bodyPr>
            <a:noAutofit/>
          </a:bodyPr>
          <a:lstStyle/>
          <a:p>
            <a:pPr marL="0" indent="0">
              <a:buNone/>
            </a:pPr>
            <a:endParaRPr lang="en-US" altLang="cs-CZ" sz="2667" dirty="0"/>
          </a:p>
        </p:txBody>
      </p:sp>
      <p:sp>
        <p:nvSpPr>
          <p:cNvPr id="6" name="Nadpis 5"/>
          <p:cNvSpPr>
            <a:spLocks noGrp="1"/>
          </p:cNvSpPr>
          <p:nvPr>
            <p:ph type="title"/>
          </p:nvPr>
        </p:nvSpPr>
        <p:spPr>
          <a:xfrm>
            <a:off x="239350" y="260649"/>
            <a:ext cx="8256917" cy="676937"/>
          </a:xfrm>
        </p:spPr>
        <p:txBody>
          <a:bodyPr/>
          <a:lstStyle/>
          <a:p>
            <a:pPr>
              <a:lnSpc>
                <a:spcPct val="100000"/>
              </a:lnSpc>
              <a:spcBef>
                <a:spcPts val="0"/>
              </a:spcBef>
              <a:defRPr/>
            </a:pPr>
            <a:r>
              <a:rPr lang="cs-CZ" sz="2800" b="1" kern="0" dirty="0" err="1">
                <a:solidFill>
                  <a:srgbClr val="307871"/>
                </a:solidFill>
                <a:latin typeface="Times New Roman"/>
              </a:rPr>
              <a:t>Assessment</a:t>
            </a:r>
            <a:r>
              <a:rPr lang="cs-CZ" sz="2800" b="1" kern="0" dirty="0">
                <a:solidFill>
                  <a:srgbClr val="307871"/>
                </a:solidFill>
                <a:latin typeface="Times New Roman"/>
              </a:rPr>
              <a:t> </a:t>
            </a:r>
            <a:r>
              <a:rPr lang="cs-CZ" sz="2800" b="1" kern="0" dirty="0" err="1">
                <a:solidFill>
                  <a:srgbClr val="307871"/>
                </a:solidFill>
                <a:latin typeface="Times New Roman"/>
              </a:rPr>
              <a:t>of</a:t>
            </a:r>
            <a:r>
              <a:rPr lang="cs-CZ" sz="2800" b="1" kern="0" dirty="0">
                <a:solidFill>
                  <a:srgbClr val="307871"/>
                </a:solidFill>
                <a:latin typeface="Times New Roman"/>
              </a:rPr>
              <a:t> </a:t>
            </a:r>
            <a:r>
              <a:rPr lang="cs-CZ" sz="2800" b="1" kern="0" dirty="0" err="1">
                <a:solidFill>
                  <a:srgbClr val="307871"/>
                </a:solidFill>
                <a:latin typeface="Times New Roman"/>
              </a:rPr>
              <a:t>the</a:t>
            </a:r>
            <a:r>
              <a:rPr lang="cs-CZ" sz="2800" b="1" kern="0" dirty="0">
                <a:solidFill>
                  <a:srgbClr val="307871"/>
                </a:solidFill>
                <a:latin typeface="Times New Roman"/>
              </a:rPr>
              <a:t> </a:t>
            </a:r>
            <a:r>
              <a:rPr lang="cs-CZ" sz="2800" b="1" kern="0" dirty="0" err="1">
                <a:solidFill>
                  <a:srgbClr val="307871"/>
                </a:solidFill>
                <a:latin typeface="Times New Roman"/>
              </a:rPr>
              <a:t>Course</a:t>
            </a:r>
            <a:endParaRPr lang="en-US" sz="2800" b="1" kern="0" dirty="0">
              <a:solidFill>
                <a:srgbClr val="307871"/>
              </a:solidFill>
              <a:latin typeface="Times New Roman"/>
            </a:endParaRPr>
          </a:p>
        </p:txBody>
      </p:sp>
      <p:sp>
        <p:nvSpPr>
          <p:cNvPr id="12" name="Zástupný symbol pro obsah 2"/>
          <p:cNvSpPr txBox="1">
            <a:spLocks/>
          </p:cNvSpPr>
          <p:nvPr/>
        </p:nvSpPr>
        <p:spPr>
          <a:xfrm>
            <a:off x="2735627" y="6309320"/>
            <a:ext cx="6624736"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1067" dirty="0">
                <a:solidFill>
                  <a:srgbClr val="307871"/>
                </a:solidFill>
                <a:latin typeface="Times New Roman" panose="02020603050405020304" pitchFamily="18" charset="0"/>
                <a:cs typeface="Times New Roman" panose="02020603050405020304" pitchFamily="18" charset="0"/>
              </a:rPr>
              <a:t>Introduction to the Course:</a:t>
            </a:r>
            <a:r>
              <a:rPr lang="cs-CZ" altLang="cs-CZ" sz="1067" dirty="0">
                <a:solidFill>
                  <a:srgbClr val="307871"/>
                </a:solidFill>
                <a:latin typeface="Times New Roman" panose="02020603050405020304" pitchFamily="18" charset="0"/>
                <a:cs typeface="Times New Roman" panose="02020603050405020304" pitchFamily="18" charset="0"/>
              </a:rPr>
              <a:t> </a:t>
            </a:r>
            <a:r>
              <a:rPr lang="en-US" altLang="cs-CZ" sz="1067" dirty="0">
                <a:solidFill>
                  <a:srgbClr val="307871"/>
                </a:solidFill>
                <a:latin typeface="Times New Roman" panose="02020603050405020304" pitchFamily="18" charset="0"/>
                <a:cs typeface="Times New Roman" panose="02020603050405020304" pitchFamily="18" charset="0"/>
              </a:rPr>
              <a:t>International Financial Management</a:t>
            </a:r>
          </a:p>
        </p:txBody>
      </p:sp>
      <p:sp>
        <p:nvSpPr>
          <p:cNvPr id="4" name="Obdélník 3"/>
          <p:cNvSpPr/>
          <p:nvPr/>
        </p:nvSpPr>
        <p:spPr>
          <a:xfrm>
            <a:off x="10512491" y="260648"/>
            <a:ext cx="1536171"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08502" y="324290"/>
            <a:ext cx="1287759" cy="992476"/>
          </a:xfrm>
          <a:prstGeom prst="rect">
            <a:avLst/>
          </a:prstGeom>
        </p:spPr>
      </p:pic>
      <p:graphicFrame>
        <p:nvGraphicFramePr>
          <p:cNvPr id="8" name="Tabulka 7"/>
          <p:cNvGraphicFramePr>
            <a:graphicFrameLocks noGrp="1"/>
          </p:cNvGraphicFramePr>
          <p:nvPr>
            <p:extLst>
              <p:ext uri="{D42A27DB-BD31-4B8C-83A1-F6EECF244321}">
                <p14:modId xmlns:p14="http://schemas.microsoft.com/office/powerpoint/2010/main" val="473693288"/>
              </p:ext>
            </p:extLst>
          </p:nvPr>
        </p:nvGraphicFramePr>
        <p:xfrm>
          <a:off x="323548" y="919213"/>
          <a:ext cx="6486325" cy="2994702"/>
        </p:xfrm>
        <a:graphic>
          <a:graphicData uri="http://schemas.openxmlformats.org/drawingml/2006/table">
            <a:tbl>
              <a:tblPr firstRow="1" bandRow="1">
                <a:tableStyleId>{5C22544A-7EE6-4342-B048-85BDC9FD1C3A}</a:tableStyleId>
              </a:tblPr>
              <a:tblGrid>
                <a:gridCol w="3648558">
                  <a:extLst>
                    <a:ext uri="{9D8B030D-6E8A-4147-A177-3AD203B41FA5}">
                      <a16:colId xmlns="" xmlns:a16="http://schemas.microsoft.com/office/drawing/2014/main" val="20000"/>
                    </a:ext>
                  </a:extLst>
                </a:gridCol>
                <a:gridCol w="1864818">
                  <a:extLst>
                    <a:ext uri="{9D8B030D-6E8A-4147-A177-3AD203B41FA5}">
                      <a16:colId xmlns="" xmlns:a16="http://schemas.microsoft.com/office/drawing/2014/main" val="20001"/>
                    </a:ext>
                  </a:extLst>
                </a:gridCol>
                <a:gridCol w="972949">
                  <a:extLst>
                    <a:ext uri="{9D8B030D-6E8A-4147-A177-3AD203B41FA5}">
                      <a16:colId xmlns="" xmlns:a16="http://schemas.microsoft.com/office/drawing/2014/main" val="20002"/>
                    </a:ext>
                  </a:extLst>
                </a:gridCol>
              </a:tblGrid>
              <a:tr h="499117">
                <a:tc>
                  <a:txBody>
                    <a:bodyPr/>
                    <a:lstStyle/>
                    <a:p>
                      <a:r>
                        <a:rPr lang="cs-CZ" sz="2000" dirty="0" err="1">
                          <a:latin typeface="Times New Roman" panose="02020603050405020304" pitchFamily="18" charset="0"/>
                          <a:cs typeface="Times New Roman" panose="02020603050405020304" pitchFamily="18" charset="0"/>
                        </a:rPr>
                        <a:t>Activities</a:t>
                      </a:r>
                      <a:endParaRPr lang="cs-CZ" sz="2000" dirty="0">
                        <a:latin typeface="Times New Roman" panose="02020603050405020304" pitchFamily="18" charset="0"/>
                        <a:cs typeface="Times New Roman" panose="02020603050405020304" pitchFamily="18" charset="0"/>
                      </a:endParaRPr>
                    </a:p>
                  </a:txBody>
                  <a:tcPr>
                    <a:solidFill>
                      <a:srgbClr val="307871"/>
                    </a:solidFill>
                  </a:tcPr>
                </a:tc>
                <a:tc>
                  <a:txBody>
                    <a:bodyPr/>
                    <a:lstStyle/>
                    <a:p>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of</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total</a:t>
                      </a:r>
                      <a:endParaRPr lang="cs-CZ" sz="2000" dirty="0">
                        <a:latin typeface="Times New Roman" panose="02020603050405020304" pitchFamily="18" charset="0"/>
                        <a:cs typeface="Times New Roman" panose="02020603050405020304" pitchFamily="18" charset="0"/>
                      </a:endParaRPr>
                    </a:p>
                  </a:txBody>
                  <a:tcPr>
                    <a:solidFill>
                      <a:srgbClr val="307871"/>
                    </a:solidFill>
                  </a:tcPr>
                </a:tc>
                <a:tc>
                  <a:txBody>
                    <a:bodyPr/>
                    <a:lstStyle/>
                    <a:p>
                      <a:r>
                        <a:rPr lang="cs-CZ" sz="2000" dirty="0" err="1">
                          <a:latin typeface="Times New Roman" panose="02020603050405020304" pitchFamily="18" charset="0"/>
                          <a:cs typeface="Times New Roman" panose="02020603050405020304" pitchFamily="18" charset="0"/>
                        </a:rPr>
                        <a:t>points</a:t>
                      </a:r>
                      <a:endParaRPr lang="cs-CZ" sz="2000" dirty="0">
                        <a:latin typeface="Times New Roman" panose="02020603050405020304" pitchFamily="18" charset="0"/>
                        <a:cs typeface="Times New Roman" panose="02020603050405020304" pitchFamily="18" charset="0"/>
                      </a:endParaRPr>
                    </a:p>
                  </a:txBody>
                  <a:tcPr>
                    <a:solidFill>
                      <a:srgbClr val="307871"/>
                    </a:solidFill>
                  </a:tcPr>
                </a:tc>
                <a:extLst>
                  <a:ext uri="{0D108BD9-81ED-4DB2-BD59-A6C34878D82A}">
                    <a16:rowId xmlns="" xmlns:a16="http://schemas.microsoft.com/office/drawing/2014/main" val="10000"/>
                  </a:ext>
                </a:extLst>
              </a:tr>
              <a:tr h="499117">
                <a:tc>
                  <a:txBody>
                    <a:bodyPr/>
                    <a:lstStyle/>
                    <a:p>
                      <a:r>
                        <a:rPr lang="cs-CZ" sz="2000" dirty="0" err="1">
                          <a:latin typeface="Times New Roman" panose="02020603050405020304" pitchFamily="18" charset="0"/>
                          <a:cs typeface="Times New Roman" panose="02020603050405020304" pitchFamily="18" charset="0"/>
                        </a:rPr>
                        <a:t>Seminar</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paper</a:t>
                      </a:r>
                      <a:endParaRPr lang="cs-CZ" sz="2000" dirty="0">
                        <a:latin typeface="Times New Roman" panose="02020603050405020304" pitchFamily="18" charset="0"/>
                        <a:cs typeface="Times New Roman" panose="02020603050405020304" pitchFamily="18" charset="0"/>
                      </a:endParaRPr>
                    </a:p>
                  </a:txBody>
                  <a:tcPr>
                    <a:solidFill>
                      <a:schemeClr val="bg2"/>
                    </a:solidFill>
                  </a:tcPr>
                </a:tc>
                <a:tc>
                  <a:txBody>
                    <a:bodyPr/>
                    <a:lstStyle/>
                    <a:p>
                      <a:r>
                        <a:rPr lang="cs-CZ" sz="2000" dirty="0">
                          <a:latin typeface="Times New Roman" panose="02020603050405020304" pitchFamily="18" charset="0"/>
                          <a:cs typeface="Times New Roman" panose="02020603050405020304" pitchFamily="18" charset="0"/>
                        </a:rPr>
                        <a:t>20 %</a:t>
                      </a:r>
                    </a:p>
                  </a:txBody>
                  <a:tcPr>
                    <a:solidFill>
                      <a:schemeClr val="bg2"/>
                    </a:solidFill>
                  </a:tcPr>
                </a:tc>
                <a:tc>
                  <a:txBody>
                    <a:bodyPr/>
                    <a:lstStyle/>
                    <a:p>
                      <a:r>
                        <a:rPr lang="cs-CZ" sz="2000" dirty="0">
                          <a:latin typeface="Times New Roman" panose="02020603050405020304" pitchFamily="18" charset="0"/>
                          <a:cs typeface="Times New Roman" panose="02020603050405020304" pitchFamily="18" charset="0"/>
                        </a:rPr>
                        <a:t>20 p.</a:t>
                      </a:r>
                    </a:p>
                  </a:txBody>
                  <a:tcPr>
                    <a:solidFill>
                      <a:schemeClr val="bg2"/>
                    </a:solidFill>
                  </a:tcPr>
                </a:tc>
                <a:extLst>
                  <a:ext uri="{0D108BD9-81ED-4DB2-BD59-A6C34878D82A}">
                    <a16:rowId xmlns="" xmlns:a16="http://schemas.microsoft.com/office/drawing/2014/main" val="10001"/>
                  </a:ext>
                </a:extLst>
              </a:tr>
              <a:tr h="499117">
                <a:tc>
                  <a:txBody>
                    <a:bodyPr/>
                    <a:lstStyle/>
                    <a:p>
                      <a:r>
                        <a:rPr lang="cs-CZ" sz="2000" dirty="0" err="1">
                          <a:latin typeface="Times New Roman" panose="02020603050405020304" pitchFamily="18" charset="0"/>
                          <a:cs typeface="Times New Roman" panose="02020603050405020304" pitchFamily="18" charset="0"/>
                        </a:rPr>
                        <a:t>Ongoing</a:t>
                      </a:r>
                      <a:r>
                        <a:rPr lang="cs-CZ" sz="2000" dirty="0">
                          <a:latin typeface="Times New Roman" panose="02020603050405020304" pitchFamily="18" charset="0"/>
                          <a:cs typeface="Times New Roman" panose="02020603050405020304" pitchFamily="18" charset="0"/>
                        </a:rPr>
                        <a:t> test</a:t>
                      </a:r>
                    </a:p>
                  </a:txBody>
                  <a:tcPr>
                    <a:solidFill>
                      <a:schemeClr val="bg2"/>
                    </a:solidFill>
                  </a:tcPr>
                </a:tc>
                <a:tc>
                  <a:txBody>
                    <a:bodyPr/>
                    <a:lstStyle/>
                    <a:p>
                      <a:r>
                        <a:rPr lang="cs-CZ" sz="2000" dirty="0">
                          <a:latin typeface="Times New Roman" panose="02020603050405020304" pitchFamily="18" charset="0"/>
                          <a:cs typeface="Times New Roman" panose="02020603050405020304" pitchFamily="18" charset="0"/>
                        </a:rPr>
                        <a:t>10 %</a:t>
                      </a:r>
                    </a:p>
                  </a:txBody>
                  <a:tcPr>
                    <a:solidFill>
                      <a:schemeClr val="bg2"/>
                    </a:solidFill>
                  </a:tcPr>
                </a:tc>
                <a:tc>
                  <a:txBody>
                    <a:bodyPr/>
                    <a:lstStyle/>
                    <a:p>
                      <a:r>
                        <a:rPr lang="cs-CZ" sz="2000" dirty="0">
                          <a:latin typeface="Times New Roman" panose="02020603050405020304" pitchFamily="18" charset="0"/>
                          <a:cs typeface="Times New Roman" panose="02020603050405020304" pitchFamily="18" charset="0"/>
                        </a:rPr>
                        <a:t>10 p.</a:t>
                      </a:r>
                    </a:p>
                  </a:txBody>
                  <a:tcPr>
                    <a:solidFill>
                      <a:schemeClr val="bg2"/>
                    </a:solidFill>
                  </a:tcPr>
                </a:tc>
                <a:extLst>
                  <a:ext uri="{0D108BD9-81ED-4DB2-BD59-A6C34878D82A}">
                    <a16:rowId xmlns="" xmlns:a16="http://schemas.microsoft.com/office/drawing/2014/main" val="10002"/>
                  </a:ext>
                </a:extLst>
              </a:tr>
              <a:tr h="499117">
                <a:tc>
                  <a:txBody>
                    <a:bodyPr/>
                    <a:lstStyle/>
                    <a:p>
                      <a:r>
                        <a:rPr lang="cs-CZ" sz="2000" dirty="0" err="1">
                          <a:latin typeface="Times New Roman" panose="02020603050405020304" pitchFamily="18" charset="0"/>
                          <a:cs typeface="Times New Roman" panose="02020603050405020304" pitchFamily="18" charset="0"/>
                        </a:rPr>
                        <a:t>Discussion</a:t>
                      </a:r>
                      <a:endParaRPr lang="cs-CZ" sz="2000" dirty="0">
                        <a:latin typeface="Times New Roman" panose="02020603050405020304" pitchFamily="18" charset="0"/>
                        <a:cs typeface="Times New Roman" panose="02020603050405020304" pitchFamily="18" charset="0"/>
                      </a:endParaRPr>
                    </a:p>
                  </a:txBody>
                  <a:tcPr>
                    <a:solidFill>
                      <a:schemeClr val="bg2"/>
                    </a:solidFill>
                  </a:tcPr>
                </a:tc>
                <a:tc>
                  <a:txBody>
                    <a:bodyPr/>
                    <a:lstStyle/>
                    <a:p>
                      <a:r>
                        <a:rPr lang="cs-CZ" sz="2000" dirty="0">
                          <a:latin typeface="Times New Roman" panose="02020603050405020304" pitchFamily="18" charset="0"/>
                          <a:cs typeface="Times New Roman" panose="02020603050405020304" pitchFamily="18" charset="0"/>
                        </a:rPr>
                        <a:t>10 %</a:t>
                      </a:r>
                    </a:p>
                  </a:txBody>
                  <a:tcPr>
                    <a:solidFill>
                      <a:schemeClr val="bg2"/>
                    </a:solidFill>
                  </a:tcPr>
                </a:tc>
                <a:tc>
                  <a:txBody>
                    <a:bodyPr/>
                    <a:lstStyle/>
                    <a:p>
                      <a:r>
                        <a:rPr lang="cs-CZ" sz="2000" dirty="0">
                          <a:latin typeface="Times New Roman" panose="02020603050405020304" pitchFamily="18" charset="0"/>
                          <a:cs typeface="Times New Roman" panose="02020603050405020304" pitchFamily="18" charset="0"/>
                        </a:rPr>
                        <a:t>10 p.</a:t>
                      </a:r>
                    </a:p>
                  </a:txBody>
                  <a:tcPr>
                    <a:solidFill>
                      <a:schemeClr val="bg2"/>
                    </a:solidFill>
                  </a:tcPr>
                </a:tc>
                <a:extLst>
                  <a:ext uri="{0D108BD9-81ED-4DB2-BD59-A6C34878D82A}">
                    <a16:rowId xmlns="" xmlns:a16="http://schemas.microsoft.com/office/drawing/2014/main" val="10003"/>
                  </a:ext>
                </a:extLst>
              </a:tr>
              <a:tr h="499117">
                <a:tc>
                  <a:txBody>
                    <a:bodyPr/>
                    <a:lstStyle/>
                    <a:p>
                      <a:r>
                        <a:rPr lang="cs-CZ" sz="2000" dirty="0" err="1">
                          <a:latin typeface="Times New Roman" panose="02020603050405020304" pitchFamily="18" charset="0"/>
                          <a:cs typeface="Times New Roman" panose="02020603050405020304" pitchFamily="18" charset="0"/>
                        </a:rPr>
                        <a:t>Written</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exam</a:t>
                      </a:r>
                      <a:endParaRPr lang="cs-CZ" sz="2000" dirty="0">
                        <a:latin typeface="Times New Roman" panose="02020603050405020304" pitchFamily="18" charset="0"/>
                        <a:cs typeface="Times New Roman" panose="02020603050405020304" pitchFamily="18" charset="0"/>
                      </a:endParaRPr>
                    </a:p>
                  </a:txBody>
                  <a:tcPr>
                    <a:solidFill>
                      <a:schemeClr val="bg2"/>
                    </a:solidFill>
                  </a:tcPr>
                </a:tc>
                <a:tc>
                  <a:txBody>
                    <a:bodyPr/>
                    <a:lstStyle/>
                    <a:p>
                      <a:r>
                        <a:rPr lang="cs-CZ" sz="2000" dirty="0">
                          <a:latin typeface="Times New Roman" panose="02020603050405020304" pitchFamily="18" charset="0"/>
                          <a:cs typeface="Times New Roman" panose="02020603050405020304" pitchFamily="18" charset="0"/>
                        </a:rPr>
                        <a:t>60 %</a:t>
                      </a:r>
                    </a:p>
                  </a:txBody>
                  <a:tcPr>
                    <a:solidFill>
                      <a:schemeClr val="bg2"/>
                    </a:solidFill>
                  </a:tcPr>
                </a:tc>
                <a:tc>
                  <a:txBody>
                    <a:bodyPr/>
                    <a:lstStyle/>
                    <a:p>
                      <a:r>
                        <a:rPr lang="cs-CZ" sz="2000" dirty="0">
                          <a:latin typeface="Times New Roman" panose="02020603050405020304" pitchFamily="18" charset="0"/>
                          <a:cs typeface="Times New Roman" panose="02020603050405020304" pitchFamily="18" charset="0"/>
                        </a:rPr>
                        <a:t>60 p.</a:t>
                      </a:r>
                    </a:p>
                  </a:txBody>
                  <a:tcPr>
                    <a:solidFill>
                      <a:schemeClr val="bg2"/>
                    </a:solidFill>
                  </a:tcPr>
                </a:tc>
                <a:extLst>
                  <a:ext uri="{0D108BD9-81ED-4DB2-BD59-A6C34878D82A}">
                    <a16:rowId xmlns="" xmlns:a16="http://schemas.microsoft.com/office/drawing/2014/main" val="10004"/>
                  </a:ext>
                </a:extLst>
              </a:tr>
              <a:tr h="499117">
                <a:tc>
                  <a:txBody>
                    <a:bodyPr/>
                    <a:lstStyle/>
                    <a:p>
                      <a:pPr algn="r"/>
                      <a:r>
                        <a:rPr lang="cs-CZ" sz="2000" b="1" dirty="0">
                          <a:latin typeface="Times New Roman" panose="02020603050405020304" pitchFamily="18" charset="0"/>
                          <a:cs typeface="Times New Roman" panose="02020603050405020304" pitchFamily="18" charset="0"/>
                        </a:rPr>
                        <a:t>∑</a:t>
                      </a:r>
                    </a:p>
                  </a:txBody>
                  <a:tcPr>
                    <a:solidFill>
                      <a:schemeClr val="bg2"/>
                    </a:solidFill>
                  </a:tcPr>
                </a:tc>
                <a:tc>
                  <a:txBody>
                    <a:bodyPr/>
                    <a:lstStyle/>
                    <a:p>
                      <a:r>
                        <a:rPr lang="cs-CZ" sz="2000" b="1" dirty="0">
                          <a:latin typeface="Times New Roman" panose="02020603050405020304" pitchFamily="18" charset="0"/>
                          <a:cs typeface="Times New Roman" panose="02020603050405020304" pitchFamily="18" charset="0"/>
                        </a:rPr>
                        <a:t>100 %</a:t>
                      </a:r>
                    </a:p>
                  </a:txBody>
                  <a:tcPr>
                    <a:solidFill>
                      <a:schemeClr val="bg2"/>
                    </a:solidFill>
                  </a:tcPr>
                </a:tc>
                <a:tc>
                  <a:txBody>
                    <a:bodyPr/>
                    <a:lstStyle/>
                    <a:p>
                      <a:r>
                        <a:rPr lang="cs-CZ" sz="2000" b="1" dirty="0">
                          <a:latin typeface="Times New Roman" panose="02020603050405020304" pitchFamily="18" charset="0"/>
                          <a:cs typeface="Times New Roman" panose="02020603050405020304" pitchFamily="18" charset="0"/>
                        </a:rPr>
                        <a:t>100 p.</a:t>
                      </a:r>
                    </a:p>
                  </a:txBody>
                  <a:tcPr>
                    <a:solidFill>
                      <a:schemeClr val="bg2"/>
                    </a:solidFill>
                  </a:tcPr>
                </a:tc>
                <a:extLst>
                  <a:ext uri="{0D108BD9-81ED-4DB2-BD59-A6C34878D82A}">
                    <a16:rowId xmlns="" xmlns:a16="http://schemas.microsoft.com/office/drawing/2014/main" val="10005"/>
                  </a:ext>
                </a:extLst>
              </a:tr>
            </a:tbl>
          </a:graphicData>
        </a:graphic>
      </p:graphicFrame>
      <p:sp>
        <p:nvSpPr>
          <p:cNvPr id="9" name="Obdélník 8"/>
          <p:cNvSpPr/>
          <p:nvPr/>
        </p:nvSpPr>
        <p:spPr>
          <a:xfrm>
            <a:off x="6894071" y="3357294"/>
            <a:ext cx="4054666" cy="2523768"/>
          </a:xfrm>
          <a:prstGeom prst="rect">
            <a:avLst/>
          </a:prstGeom>
        </p:spPr>
        <p:txBody>
          <a:bodyPr wrap="square">
            <a:spAutoFit/>
          </a:bodyPr>
          <a:lstStyle/>
          <a:p>
            <a:pPr>
              <a:spcBef>
                <a:spcPct val="0"/>
              </a:spcBef>
            </a:pPr>
            <a:r>
              <a:rPr lang="cs-CZ" altLang="cs-CZ" sz="3600" b="1" dirty="0">
                <a:solidFill>
                  <a:srgbClr val="C00000"/>
                </a:solidFill>
                <a:latin typeface="Times New Roman" panose="02020603050405020304" pitchFamily="18" charset="0"/>
                <a:cs typeface="Times New Roman" panose="02020603050405020304" pitchFamily="18" charset="0"/>
              </a:rPr>
              <a:t>A(1)		91-100</a:t>
            </a:r>
          </a:p>
          <a:p>
            <a:pPr>
              <a:spcBef>
                <a:spcPct val="0"/>
              </a:spcBef>
            </a:pPr>
            <a:r>
              <a:rPr lang="cs-CZ" altLang="cs-CZ" sz="3200" b="1" dirty="0">
                <a:solidFill>
                  <a:srgbClr val="C00000"/>
                </a:solidFill>
                <a:latin typeface="Times New Roman" panose="02020603050405020304" pitchFamily="18" charset="0"/>
                <a:cs typeface="Times New Roman" panose="02020603050405020304" pitchFamily="18" charset="0"/>
              </a:rPr>
              <a:t>B(1,5)	81-90</a:t>
            </a:r>
          </a:p>
          <a:p>
            <a:pPr>
              <a:spcBef>
                <a:spcPct val="0"/>
              </a:spcBef>
            </a:pPr>
            <a:r>
              <a:rPr lang="cs-CZ" altLang="cs-CZ" sz="2800" b="1" dirty="0">
                <a:solidFill>
                  <a:srgbClr val="C00000"/>
                </a:solidFill>
                <a:latin typeface="Times New Roman" panose="02020603050405020304" pitchFamily="18" charset="0"/>
                <a:cs typeface="Times New Roman" panose="02020603050405020304" pitchFamily="18" charset="0"/>
              </a:rPr>
              <a:t>C(2)		71-80 </a:t>
            </a:r>
          </a:p>
          <a:p>
            <a:pPr>
              <a:spcBef>
                <a:spcPct val="0"/>
              </a:spcBef>
            </a:pPr>
            <a:r>
              <a:rPr lang="cs-CZ" altLang="cs-CZ" sz="2400" b="1" dirty="0">
                <a:solidFill>
                  <a:srgbClr val="C00000"/>
                </a:solidFill>
                <a:latin typeface="Times New Roman" panose="02020603050405020304" pitchFamily="18" charset="0"/>
                <a:cs typeface="Times New Roman" panose="02020603050405020304" pitchFamily="18" charset="0"/>
              </a:rPr>
              <a:t>D(2,5) 		61-70 </a:t>
            </a:r>
          </a:p>
          <a:p>
            <a:pPr>
              <a:spcBef>
                <a:spcPct val="0"/>
              </a:spcBef>
            </a:pPr>
            <a:r>
              <a:rPr lang="cs-CZ" altLang="cs-CZ" sz="2000" b="1" dirty="0">
                <a:solidFill>
                  <a:srgbClr val="C00000"/>
                </a:solidFill>
                <a:latin typeface="Times New Roman" panose="02020603050405020304" pitchFamily="18" charset="0"/>
                <a:cs typeface="Times New Roman" panose="02020603050405020304" pitchFamily="18" charset="0"/>
              </a:rPr>
              <a:t>E(3)		51-60</a:t>
            </a:r>
          </a:p>
          <a:p>
            <a:pPr>
              <a:spcBef>
                <a:spcPct val="0"/>
              </a:spcBef>
            </a:pPr>
            <a:r>
              <a:rPr lang="cs-CZ" altLang="cs-CZ" b="1" dirty="0">
                <a:solidFill>
                  <a:srgbClr val="C00000"/>
                </a:solidFill>
                <a:latin typeface="Times New Roman" panose="02020603050405020304" pitchFamily="18" charset="0"/>
                <a:cs typeface="Times New Roman" panose="02020603050405020304" pitchFamily="18" charset="0"/>
              </a:rPr>
              <a:t>F(4)		0-50</a:t>
            </a:r>
          </a:p>
        </p:txBody>
      </p:sp>
    </p:spTree>
    <p:extLst>
      <p:ext uri="{BB962C8B-B14F-4D97-AF65-F5344CB8AC3E}">
        <p14:creationId xmlns:p14="http://schemas.microsoft.com/office/powerpoint/2010/main" val="3530387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27381" y="1412776"/>
            <a:ext cx="11664619" cy="1920213"/>
          </a:xfrm>
          <a:prstGeom prst="rect">
            <a:avLst/>
          </a:prstGeom>
        </p:spPr>
        <p:txBody>
          <a:bodyPr>
            <a:noAutofit/>
          </a:bodyPr>
          <a:lstStyle/>
          <a:p>
            <a:r>
              <a:rPr lang="en-US" altLang="cs-CZ" dirty="0">
                <a:latin typeface="Times New Roman" panose="02020603050405020304" pitchFamily="18" charset="0"/>
                <a:cs typeface="Times New Roman" panose="02020603050405020304" pitchFamily="18" charset="0"/>
              </a:rPr>
              <a:t>Date: </a:t>
            </a:r>
          </a:p>
          <a:p>
            <a:pPr lvl="1"/>
            <a:r>
              <a:rPr lang="cs-CZ" altLang="cs-CZ" b="1" dirty="0" smtClean="0">
                <a:solidFill>
                  <a:srgbClr val="C00000"/>
                </a:solidFill>
                <a:latin typeface="Times New Roman" panose="02020603050405020304" pitchFamily="18" charset="0"/>
                <a:cs typeface="Times New Roman" panose="02020603050405020304" pitchFamily="18" charset="0"/>
              </a:rPr>
              <a:t>29</a:t>
            </a:r>
            <a:r>
              <a:rPr lang="en-US" altLang="cs-CZ" b="1" dirty="0" smtClean="0">
                <a:solidFill>
                  <a:srgbClr val="C00000"/>
                </a:solidFill>
                <a:latin typeface="Times New Roman" panose="02020603050405020304" pitchFamily="18" charset="0"/>
                <a:cs typeface="Times New Roman" panose="02020603050405020304" pitchFamily="18" charset="0"/>
              </a:rPr>
              <a:t>/3/202</a:t>
            </a:r>
            <a:r>
              <a:rPr lang="cs-CZ" altLang="cs-CZ" b="1" dirty="0" smtClean="0">
                <a:solidFill>
                  <a:srgbClr val="C00000"/>
                </a:solidFill>
                <a:latin typeface="Times New Roman" panose="02020603050405020304" pitchFamily="18" charset="0"/>
                <a:cs typeface="Times New Roman" panose="02020603050405020304" pitchFamily="18" charset="0"/>
              </a:rPr>
              <a:t>1</a:t>
            </a:r>
            <a:r>
              <a:rPr lang="en-US" altLang="cs-CZ" b="1" dirty="0" smtClean="0">
                <a:solidFill>
                  <a:srgbClr val="C00000"/>
                </a:solidFill>
                <a:latin typeface="Times New Roman" panose="02020603050405020304" pitchFamily="18" charset="0"/>
                <a:cs typeface="Times New Roman" panose="02020603050405020304" pitchFamily="18" charset="0"/>
              </a:rPr>
              <a:t> </a:t>
            </a:r>
            <a:r>
              <a:rPr lang="en-US" altLang="cs-CZ" b="1" dirty="0">
                <a:solidFill>
                  <a:srgbClr val="C00000"/>
                </a:solidFill>
                <a:latin typeface="Times New Roman" panose="02020603050405020304" pitchFamily="18" charset="0"/>
                <a:cs typeface="Times New Roman" panose="02020603050405020304" pitchFamily="18" charset="0"/>
              </a:rPr>
              <a:t>– during tutorial </a:t>
            </a:r>
          </a:p>
          <a:p>
            <a:endParaRPr lang="en-US" altLang="cs-CZ" sz="2667" dirty="0">
              <a:latin typeface="Times New Roman" panose="02020603050405020304" pitchFamily="18" charset="0"/>
              <a:cs typeface="Times New Roman" panose="02020603050405020304" pitchFamily="18" charset="0"/>
            </a:endParaRPr>
          </a:p>
          <a:p>
            <a:r>
              <a:rPr lang="en-US" altLang="cs-CZ" dirty="0">
                <a:latin typeface="Times New Roman" panose="02020603050405020304" pitchFamily="18" charset="0"/>
                <a:cs typeface="Times New Roman" panose="02020603050405020304" pitchFamily="18" charset="0"/>
              </a:rPr>
              <a:t>Topic: </a:t>
            </a:r>
            <a:endParaRPr lang="cs-CZ" altLang="cs-CZ" dirty="0">
              <a:latin typeface="Times New Roman" panose="02020603050405020304" pitchFamily="18" charset="0"/>
              <a:cs typeface="Times New Roman" panose="02020603050405020304" pitchFamily="18" charset="0"/>
            </a:endParaRPr>
          </a:p>
          <a:p>
            <a:pPr lvl="1"/>
            <a:r>
              <a:rPr lang="cs-CZ" altLang="cs-CZ" dirty="0" err="1">
                <a:latin typeface="Times New Roman" panose="02020603050405020304" pitchFamily="18" charset="0"/>
                <a:cs typeface="Times New Roman" panose="02020603050405020304" pitchFamily="18" charset="0"/>
              </a:rPr>
              <a:t>Discussion</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of</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solutions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for</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companies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from</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the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given</a:t>
            </a:r>
            <a:r>
              <a:rPr lang="cs-CZ" altLang="cs-CZ" dirty="0">
                <a:latin typeface="Times New Roman" panose="02020603050405020304" pitchFamily="18" charset="0"/>
                <a:cs typeface="Times New Roman" panose="02020603050405020304" pitchFamily="18" charset="0"/>
              </a:rPr>
              <a:t> case </a:t>
            </a:r>
            <a:r>
              <a:rPr lang="cs-CZ" altLang="cs-CZ" dirty="0" err="1">
                <a:latin typeface="Times New Roman" panose="02020603050405020304" pitchFamily="18" charset="0"/>
                <a:cs typeface="Times New Roman" panose="02020603050405020304" pitchFamily="18" charset="0"/>
              </a:rPr>
              <a:t>studies</a:t>
            </a:r>
            <a:r>
              <a:rPr lang="cs-CZ" altLang="cs-CZ" dirty="0">
                <a:latin typeface="Times New Roman" panose="02020603050405020304" pitchFamily="18" charset="0"/>
                <a:cs typeface="Times New Roman" panose="02020603050405020304" pitchFamily="18" charset="0"/>
              </a:rPr>
              <a:t>. Case </a:t>
            </a:r>
            <a:r>
              <a:rPr lang="cs-CZ" altLang="cs-CZ" dirty="0" err="1">
                <a:latin typeface="Times New Roman" panose="02020603050405020304" pitchFamily="18" charset="0"/>
                <a:cs typeface="Times New Roman" panose="02020603050405020304" pitchFamily="18" charset="0"/>
              </a:rPr>
              <a:t>studies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will</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be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published</a:t>
            </a:r>
            <a:r>
              <a:rPr lang="cs-CZ" altLang="cs-CZ" dirty="0">
                <a:latin typeface="Times New Roman" panose="02020603050405020304" pitchFamily="18" charset="0"/>
                <a:cs typeface="Times New Roman" panose="02020603050405020304" pitchFamily="18" charset="0"/>
              </a:rPr>
              <a:t> 2 </a:t>
            </a:r>
            <a:r>
              <a:rPr lang="cs-CZ" altLang="cs-CZ" dirty="0" err="1">
                <a:latin typeface="Times New Roman" panose="02020603050405020304" pitchFamily="18" charset="0"/>
                <a:cs typeface="Times New Roman" panose="02020603050405020304" pitchFamily="18" charset="0"/>
              </a:rPr>
              <a:t>weeks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before</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discussion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50" y="260649"/>
            <a:ext cx="8256917" cy="676937"/>
          </a:xfrm>
        </p:spPr>
        <p:txBody>
          <a:bodyPr/>
          <a:lstStyle/>
          <a:p>
            <a:pPr>
              <a:lnSpc>
                <a:spcPct val="100000"/>
              </a:lnSpc>
              <a:spcBef>
                <a:spcPts val="0"/>
              </a:spcBef>
              <a:defRPr/>
            </a:pPr>
            <a:r>
              <a:rPr lang="cs-CZ" sz="2800" b="1" kern="0" dirty="0" err="1">
                <a:solidFill>
                  <a:srgbClr val="307871"/>
                </a:solidFill>
                <a:latin typeface="Times New Roman"/>
              </a:rPr>
              <a:t>Discussion</a:t>
            </a:r>
            <a:r>
              <a:rPr lang="cs-CZ" sz="2800" b="1" kern="0" dirty="0">
                <a:solidFill>
                  <a:srgbClr val="307871"/>
                </a:solidFill>
                <a:latin typeface="Times New Roman"/>
              </a:rPr>
              <a:t> (10 </a:t>
            </a:r>
            <a:r>
              <a:rPr lang="cs-CZ" sz="2800" b="1" kern="0" dirty="0" err="1">
                <a:solidFill>
                  <a:srgbClr val="307871"/>
                </a:solidFill>
                <a:latin typeface="Times New Roman"/>
              </a:rPr>
              <a:t>points</a:t>
            </a:r>
            <a:r>
              <a:rPr lang="cs-CZ" sz="2800" b="1" kern="0" dirty="0">
                <a:solidFill>
                  <a:srgbClr val="307871"/>
                </a:solidFill>
                <a:latin typeface="Times New Roman"/>
              </a:rPr>
              <a:t>)</a:t>
            </a:r>
            <a:endParaRPr lang="en-US" sz="2800" b="1" kern="0" dirty="0">
              <a:solidFill>
                <a:srgbClr val="307871"/>
              </a:solidFill>
              <a:latin typeface="Times New Roman"/>
            </a:endParaRPr>
          </a:p>
        </p:txBody>
      </p:sp>
      <p:sp>
        <p:nvSpPr>
          <p:cNvPr id="12" name="Zástupný symbol pro obsah 2"/>
          <p:cNvSpPr txBox="1">
            <a:spLocks/>
          </p:cNvSpPr>
          <p:nvPr/>
        </p:nvSpPr>
        <p:spPr>
          <a:xfrm>
            <a:off x="2735627" y="6309320"/>
            <a:ext cx="6624736"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1067" dirty="0">
                <a:solidFill>
                  <a:srgbClr val="307871"/>
                </a:solidFill>
                <a:latin typeface="Times New Roman" panose="02020603050405020304" pitchFamily="18" charset="0"/>
                <a:cs typeface="Times New Roman" panose="02020603050405020304" pitchFamily="18" charset="0"/>
              </a:rPr>
              <a:t>Introduction to the Course:</a:t>
            </a:r>
            <a:r>
              <a:rPr lang="cs-CZ" altLang="cs-CZ" sz="1067" dirty="0">
                <a:solidFill>
                  <a:srgbClr val="307871"/>
                </a:solidFill>
                <a:latin typeface="Times New Roman" panose="02020603050405020304" pitchFamily="18" charset="0"/>
                <a:cs typeface="Times New Roman" panose="02020603050405020304" pitchFamily="18" charset="0"/>
              </a:rPr>
              <a:t> </a:t>
            </a:r>
            <a:r>
              <a:rPr lang="en-US" altLang="cs-CZ" sz="1067" dirty="0">
                <a:solidFill>
                  <a:srgbClr val="307871"/>
                </a:solidFill>
                <a:latin typeface="Times New Roman" panose="02020603050405020304" pitchFamily="18" charset="0"/>
                <a:cs typeface="Times New Roman" panose="02020603050405020304" pitchFamily="18" charset="0"/>
              </a:rPr>
              <a:t>International Financial Management</a:t>
            </a:r>
          </a:p>
        </p:txBody>
      </p:sp>
      <p:sp>
        <p:nvSpPr>
          <p:cNvPr id="4" name="Obdélník 3"/>
          <p:cNvSpPr/>
          <p:nvPr/>
        </p:nvSpPr>
        <p:spPr>
          <a:xfrm>
            <a:off x="10512491" y="260648"/>
            <a:ext cx="1536171"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08502" y="324290"/>
            <a:ext cx="1287759" cy="992476"/>
          </a:xfrm>
          <a:prstGeom prst="rect">
            <a:avLst/>
          </a:prstGeom>
        </p:spPr>
      </p:pic>
    </p:spTree>
    <p:extLst>
      <p:ext uri="{BB962C8B-B14F-4D97-AF65-F5344CB8AC3E}">
        <p14:creationId xmlns:p14="http://schemas.microsoft.com/office/powerpoint/2010/main" val="2841550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27381" y="1412776"/>
            <a:ext cx="11041227" cy="1920213"/>
          </a:xfrm>
          <a:prstGeom prst="rect">
            <a:avLst/>
          </a:prstGeom>
        </p:spPr>
        <p:txBody>
          <a:bodyPr>
            <a:noAutofit/>
          </a:bodyPr>
          <a:lstStyle/>
          <a:p>
            <a:r>
              <a:rPr lang="en-US" dirty="0">
                <a:latin typeface="Times New Roman" panose="02020603050405020304" pitchFamily="18" charset="0"/>
                <a:cs typeface="Times New Roman" panose="02020603050405020304" pitchFamily="18" charset="0"/>
              </a:rPr>
              <a:t>Date: </a:t>
            </a:r>
          </a:p>
          <a:p>
            <a:pPr lvl="1"/>
            <a:r>
              <a:rPr lang="cs-CZ" b="1" dirty="0" smtClean="0">
                <a:solidFill>
                  <a:srgbClr val="C00000"/>
                </a:solidFill>
                <a:latin typeface="Times New Roman" panose="02020603050405020304" pitchFamily="18" charset="0"/>
                <a:cs typeface="Times New Roman" panose="02020603050405020304" pitchFamily="18" charset="0"/>
              </a:rPr>
              <a:t>12</a:t>
            </a:r>
            <a:r>
              <a:rPr lang="en-US" b="1" dirty="0" smtClean="0">
                <a:solidFill>
                  <a:srgbClr val="C00000"/>
                </a:solidFill>
                <a:latin typeface="Times New Roman" panose="02020603050405020304" pitchFamily="18" charset="0"/>
                <a:cs typeface="Times New Roman" panose="02020603050405020304" pitchFamily="18" charset="0"/>
              </a:rPr>
              <a:t>/4/202</a:t>
            </a:r>
            <a:r>
              <a:rPr lang="cs-CZ" b="1" dirty="0" smtClean="0">
                <a:solidFill>
                  <a:srgbClr val="C00000"/>
                </a:solidFill>
                <a:latin typeface="Times New Roman" panose="02020603050405020304" pitchFamily="18" charset="0"/>
                <a:cs typeface="Times New Roman" panose="02020603050405020304" pitchFamily="18" charset="0"/>
              </a:rPr>
              <a:t>1</a:t>
            </a:r>
            <a:r>
              <a:rPr lang="en-US" b="1" dirty="0" smtClean="0">
                <a:solidFill>
                  <a:srgbClr val="C00000"/>
                </a:solidFill>
                <a:latin typeface="Times New Roman" panose="02020603050405020304" pitchFamily="18" charset="0"/>
                <a:cs typeface="Times New Roman" panose="02020603050405020304" pitchFamily="18" charset="0"/>
              </a:rPr>
              <a:t>– </a:t>
            </a:r>
            <a:r>
              <a:rPr lang="en-US" b="1" dirty="0">
                <a:solidFill>
                  <a:srgbClr val="C00000"/>
                </a:solidFill>
                <a:latin typeface="Times New Roman" panose="02020603050405020304" pitchFamily="18" charset="0"/>
                <a:cs typeface="Times New Roman" panose="02020603050405020304" pitchFamily="18" charset="0"/>
              </a:rPr>
              <a:t>during tutorial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Form:</a:t>
            </a:r>
          </a:p>
          <a:p>
            <a:pPr lvl="1"/>
            <a:r>
              <a:rPr lang="cs-CZ" b="1" dirty="0" smtClean="0">
                <a:solidFill>
                  <a:srgbClr val="C00000"/>
                </a:solidFill>
                <a:latin typeface="Times New Roman" panose="02020603050405020304" pitchFamily="18" charset="0"/>
                <a:cs typeface="Times New Roman" panose="02020603050405020304" pitchFamily="18" charset="0"/>
              </a:rPr>
              <a:t>Online test in IS </a:t>
            </a:r>
            <a:r>
              <a:rPr lang="en-US" b="1" dirty="0" smtClean="0">
                <a:solidFill>
                  <a:srgbClr val="C00000"/>
                </a:solidFill>
                <a:latin typeface="Times New Roman" panose="02020603050405020304" pitchFamily="18" charset="0"/>
                <a:cs typeface="Times New Roman" panose="02020603050405020304" pitchFamily="18" charset="0"/>
              </a:rPr>
              <a:t>(calculations</a:t>
            </a:r>
            <a:r>
              <a:rPr lang="cs-CZ" b="1" dirty="0">
                <a:solidFill>
                  <a:srgbClr val="C00000"/>
                </a:solidFill>
                <a:latin typeface="Times New Roman" panose="02020603050405020304" pitchFamily="18" charset="0"/>
                <a:cs typeface="Times New Roman" panose="02020603050405020304" pitchFamily="18" charset="0"/>
              </a:rPr>
              <a:t>)</a:t>
            </a:r>
            <a:endParaRPr lang="en-US" altLang="cs-CZ" b="1" dirty="0">
              <a:solidFill>
                <a:srgbClr val="C0000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50" y="260649"/>
            <a:ext cx="8256917" cy="676937"/>
          </a:xfrm>
        </p:spPr>
        <p:txBody>
          <a:bodyPr/>
          <a:lstStyle/>
          <a:p>
            <a:pPr>
              <a:lnSpc>
                <a:spcPct val="100000"/>
              </a:lnSpc>
              <a:spcBef>
                <a:spcPts val="0"/>
              </a:spcBef>
              <a:defRPr/>
            </a:pPr>
            <a:r>
              <a:rPr lang="cs-CZ" sz="2800" b="1" kern="0" dirty="0" err="1">
                <a:solidFill>
                  <a:srgbClr val="307871"/>
                </a:solidFill>
                <a:latin typeface="Times New Roman"/>
              </a:rPr>
              <a:t>Ongoing</a:t>
            </a:r>
            <a:r>
              <a:rPr lang="cs-CZ" sz="2800" b="1" kern="0" dirty="0">
                <a:solidFill>
                  <a:srgbClr val="307871"/>
                </a:solidFill>
                <a:latin typeface="Times New Roman"/>
              </a:rPr>
              <a:t> test (10 </a:t>
            </a:r>
            <a:r>
              <a:rPr lang="cs-CZ" sz="2800" b="1" kern="0" dirty="0" err="1">
                <a:solidFill>
                  <a:srgbClr val="307871"/>
                </a:solidFill>
                <a:latin typeface="Times New Roman"/>
              </a:rPr>
              <a:t>points</a:t>
            </a:r>
            <a:r>
              <a:rPr lang="cs-CZ" sz="2800" b="1" kern="0" dirty="0">
                <a:solidFill>
                  <a:srgbClr val="307871"/>
                </a:solidFill>
                <a:latin typeface="Times New Roman"/>
              </a:rPr>
              <a:t>)</a:t>
            </a:r>
            <a:endParaRPr lang="en-US" sz="2800" b="1" kern="0" dirty="0">
              <a:solidFill>
                <a:srgbClr val="307871"/>
              </a:solidFill>
              <a:latin typeface="Times New Roman"/>
            </a:endParaRPr>
          </a:p>
        </p:txBody>
      </p:sp>
      <p:sp>
        <p:nvSpPr>
          <p:cNvPr id="12" name="Zástupný symbol pro obsah 2"/>
          <p:cNvSpPr txBox="1">
            <a:spLocks/>
          </p:cNvSpPr>
          <p:nvPr/>
        </p:nvSpPr>
        <p:spPr>
          <a:xfrm>
            <a:off x="2735627" y="6309320"/>
            <a:ext cx="6624736"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1067" dirty="0">
                <a:solidFill>
                  <a:srgbClr val="307871"/>
                </a:solidFill>
                <a:latin typeface="Times New Roman" panose="02020603050405020304" pitchFamily="18" charset="0"/>
                <a:cs typeface="Times New Roman" panose="02020603050405020304" pitchFamily="18" charset="0"/>
              </a:rPr>
              <a:t>Introduction to the Course:</a:t>
            </a:r>
            <a:r>
              <a:rPr lang="cs-CZ" altLang="cs-CZ" sz="1067" dirty="0">
                <a:solidFill>
                  <a:srgbClr val="307871"/>
                </a:solidFill>
                <a:latin typeface="Times New Roman" panose="02020603050405020304" pitchFamily="18" charset="0"/>
                <a:cs typeface="Times New Roman" panose="02020603050405020304" pitchFamily="18" charset="0"/>
              </a:rPr>
              <a:t> </a:t>
            </a:r>
            <a:r>
              <a:rPr lang="en-US" altLang="cs-CZ" sz="1067" dirty="0">
                <a:solidFill>
                  <a:srgbClr val="307871"/>
                </a:solidFill>
                <a:latin typeface="Times New Roman" panose="02020603050405020304" pitchFamily="18" charset="0"/>
                <a:cs typeface="Times New Roman" panose="02020603050405020304" pitchFamily="18" charset="0"/>
              </a:rPr>
              <a:t>International Financial Management</a:t>
            </a:r>
          </a:p>
        </p:txBody>
      </p:sp>
      <p:sp>
        <p:nvSpPr>
          <p:cNvPr id="4" name="Obdélník 3"/>
          <p:cNvSpPr/>
          <p:nvPr/>
        </p:nvSpPr>
        <p:spPr>
          <a:xfrm>
            <a:off x="10512491" y="260648"/>
            <a:ext cx="1536171"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08502" y="324290"/>
            <a:ext cx="1287759" cy="992476"/>
          </a:xfrm>
          <a:prstGeom prst="rect">
            <a:avLst/>
          </a:prstGeom>
        </p:spPr>
      </p:pic>
    </p:spTree>
    <p:extLst>
      <p:ext uri="{BB962C8B-B14F-4D97-AF65-F5344CB8AC3E}">
        <p14:creationId xmlns:p14="http://schemas.microsoft.com/office/powerpoint/2010/main" val="490549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27381" y="1001227"/>
            <a:ext cx="11368880" cy="1920213"/>
          </a:xfrm>
          <a:prstGeom prst="rect">
            <a:avLst/>
          </a:prstGeom>
        </p:spPr>
        <p:txBody>
          <a:bodyPr>
            <a:noAutofit/>
          </a:bodyPr>
          <a:lstStyle/>
          <a:p>
            <a:pPr marL="0" indent="0">
              <a:buNone/>
            </a:pPr>
            <a:r>
              <a:rPr lang="en-US" altLang="cs-CZ" b="1" dirty="0">
                <a:solidFill>
                  <a:srgbClr val="C00000"/>
                </a:solidFill>
                <a:latin typeface="Times New Roman" panose="02020603050405020304" pitchFamily="18" charset="0"/>
                <a:cs typeface="Times New Roman" panose="02020603050405020304" pitchFamily="18" charset="0"/>
              </a:rPr>
              <a:t>„Analysis of the International Investments of Selected Company“</a:t>
            </a:r>
          </a:p>
          <a:p>
            <a:r>
              <a:rPr lang="en-US" altLang="cs-CZ" dirty="0" smtClean="0">
                <a:latin typeface="Times New Roman" panose="02020603050405020304" pitchFamily="18" charset="0"/>
                <a:cs typeface="Times New Roman" panose="02020603050405020304" pitchFamily="18" charset="0"/>
              </a:rPr>
              <a:t>Basic </a:t>
            </a:r>
            <a:r>
              <a:rPr lang="en-US" altLang="cs-CZ" dirty="0">
                <a:latin typeface="Times New Roman" panose="02020603050405020304" pitchFamily="18" charset="0"/>
                <a:cs typeface="Times New Roman" panose="02020603050405020304" pitchFamily="18" charset="0"/>
              </a:rPr>
              <a:t>parts of the seminar </a:t>
            </a:r>
            <a:r>
              <a:rPr lang="en-US" altLang="cs-CZ" dirty="0" smtClean="0">
                <a:latin typeface="Times New Roman" panose="02020603050405020304" pitchFamily="18" charset="0"/>
                <a:cs typeface="Times New Roman" panose="02020603050405020304" pitchFamily="18" charset="0"/>
              </a:rPr>
              <a:t>paper:</a:t>
            </a:r>
            <a:endParaRPr lang="en-US" altLang="cs-CZ" dirty="0">
              <a:latin typeface="Times New Roman" panose="02020603050405020304" pitchFamily="18" charset="0"/>
              <a:cs typeface="Times New Roman" panose="02020603050405020304" pitchFamily="18" charset="0"/>
            </a:endParaRPr>
          </a:p>
          <a:p>
            <a:pPr lvl="1"/>
            <a:r>
              <a:rPr lang="en-US" altLang="cs-CZ" sz="2000" dirty="0">
                <a:latin typeface="Times New Roman" panose="02020603050405020304" pitchFamily="18" charset="0"/>
                <a:cs typeface="Times New Roman" panose="02020603050405020304" pitchFamily="18" charset="0"/>
              </a:rPr>
              <a:t>Introduction (selected company and investments, motivation, aim of the paper, etc.)</a:t>
            </a:r>
          </a:p>
          <a:p>
            <a:pPr lvl="1"/>
            <a:r>
              <a:rPr lang="en-US" altLang="cs-CZ" sz="2000" dirty="0">
                <a:latin typeface="Times New Roman" panose="02020603050405020304" pitchFamily="18" charset="0"/>
                <a:cs typeface="Times New Roman" panose="02020603050405020304" pitchFamily="18" charset="0"/>
              </a:rPr>
              <a:t>Characteristics of selected company (industry, financial characteristics, general involvement in international economic activities, etc.)</a:t>
            </a:r>
          </a:p>
          <a:p>
            <a:pPr lvl="1"/>
            <a:r>
              <a:rPr lang="en-US" altLang="cs-CZ" sz="2000" dirty="0">
                <a:latin typeface="Times New Roman" panose="02020603050405020304" pitchFamily="18" charset="0"/>
                <a:cs typeface="Times New Roman" panose="02020603050405020304" pitchFamily="18" charset="0"/>
              </a:rPr>
              <a:t>Characteristics of  selected investments of the company (form/type, organizational structure, industry, economic and financial characteristics of the host country, investment climate in the host country, reasons for selection the host country, risks of the investments, financing, revenues, NPV, etc.)  </a:t>
            </a:r>
          </a:p>
          <a:p>
            <a:pPr lvl="1"/>
            <a:r>
              <a:rPr lang="en-US" altLang="cs-CZ" sz="2000" dirty="0">
                <a:latin typeface="Times New Roman" panose="02020603050405020304" pitchFamily="18" charset="0"/>
                <a:cs typeface="Times New Roman" panose="02020603050405020304" pitchFamily="18" charset="0"/>
              </a:rPr>
              <a:t>SWOT analysis of the investments</a:t>
            </a:r>
          </a:p>
          <a:p>
            <a:pPr lvl="1"/>
            <a:r>
              <a:rPr lang="en-US" altLang="cs-CZ" sz="2000" dirty="0">
                <a:latin typeface="Times New Roman" panose="02020603050405020304" pitchFamily="18" charset="0"/>
                <a:cs typeface="Times New Roman" panose="02020603050405020304" pitchFamily="18" charset="0"/>
              </a:rPr>
              <a:t>Conclusion (concluding remarks, suggestions, recommendations, outlook)</a:t>
            </a:r>
            <a:endParaRPr lang="cs-CZ" altLang="cs-CZ" sz="2000" dirty="0">
              <a:latin typeface="Times New Roman" panose="02020603050405020304" pitchFamily="18" charset="0"/>
              <a:cs typeface="Times New Roman" panose="02020603050405020304" pitchFamily="18" charset="0"/>
            </a:endParaRPr>
          </a:p>
          <a:p>
            <a:pPr lvl="1"/>
            <a:r>
              <a:rPr lang="cs-CZ" altLang="cs-CZ" sz="2000" dirty="0" err="1" smtClean="0">
                <a:latin typeface="Times New Roman" panose="02020603050405020304" pitchFamily="18" charset="0"/>
                <a:cs typeface="Times New Roman" panose="02020603050405020304" pitchFamily="18" charset="0"/>
              </a:rPr>
              <a:t>References</a:t>
            </a:r>
            <a:endParaRPr lang="cs-CZ" altLang="cs-CZ" sz="2000" dirty="0">
              <a:latin typeface="Times New Roman" panose="02020603050405020304" pitchFamily="18" charset="0"/>
              <a:cs typeface="Times New Roman" panose="02020603050405020304" pitchFamily="18" charset="0"/>
            </a:endParaRPr>
          </a:p>
          <a:p>
            <a:r>
              <a:rPr lang="en-US" altLang="cs-CZ" dirty="0" smtClean="0">
                <a:latin typeface="Times New Roman" panose="02020603050405020304" pitchFamily="18" charset="0"/>
                <a:cs typeface="Times New Roman" panose="02020603050405020304" pitchFamily="18" charset="0"/>
              </a:rPr>
              <a:t>Delivery</a:t>
            </a:r>
            <a:r>
              <a:rPr lang="en-US" altLang="cs-CZ" dirty="0">
                <a:latin typeface="Times New Roman" panose="02020603050405020304" pitchFamily="18" charset="0"/>
                <a:cs typeface="Times New Roman" panose="02020603050405020304" pitchFamily="18" charset="0"/>
              </a:rPr>
              <a:t>: until </a:t>
            </a:r>
            <a:r>
              <a:rPr lang="en-US" altLang="cs-CZ" b="1" dirty="0" smtClean="0">
                <a:solidFill>
                  <a:srgbClr val="C00000"/>
                </a:solidFill>
                <a:latin typeface="Times New Roman" panose="02020603050405020304" pitchFamily="18" charset="0"/>
                <a:cs typeface="Times New Roman" panose="02020603050405020304" pitchFamily="18" charset="0"/>
              </a:rPr>
              <a:t>2</a:t>
            </a:r>
            <a:r>
              <a:rPr lang="cs-CZ" altLang="cs-CZ" b="1" dirty="0" smtClean="0">
                <a:solidFill>
                  <a:srgbClr val="C00000"/>
                </a:solidFill>
                <a:latin typeface="Times New Roman" panose="02020603050405020304" pitchFamily="18" charset="0"/>
                <a:cs typeface="Times New Roman" panose="02020603050405020304" pitchFamily="18" charset="0"/>
              </a:rPr>
              <a:t>3</a:t>
            </a:r>
            <a:r>
              <a:rPr lang="en-US" altLang="cs-CZ" b="1" dirty="0" smtClean="0">
                <a:solidFill>
                  <a:srgbClr val="C00000"/>
                </a:solidFill>
                <a:latin typeface="Times New Roman" panose="02020603050405020304" pitchFamily="18" charset="0"/>
                <a:cs typeface="Times New Roman" panose="02020603050405020304" pitchFamily="18" charset="0"/>
              </a:rPr>
              <a:t>/5/202</a:t>
            </a:r>
            <a:r>
              <a:rPr lang="cs-CZ" altLang="cs-CZ" b="1" dirty="0" smtClean="0">
                <a:solidFill>
                  <a:srgbClr val="C00000"/>
                </a:solidFill>
                <a:latin typeface="Times New Roman" panose="02020603050405020304" pitchFamily="18" charset="0"/>
                <a:cs typeface="Times New Roman" panose="02020603050405020304" pitchFamily="18" charset="0"/>
              </a:rPr>
              <a:t>1</a:t>
            </a:r>
            <a:r>
              <a:rPr lang="en-US" altLang="cs-CZ" dirty="0" smtClean="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through IS</a:t>
            </a:r>
            <a:r>
              <a:rPr lang="en-US" altLang="cs-CZ" dirty="0" smtClean="0">
                <a:latin typeface="Times New Roman" panose="02020603050405020304" pitchFamily="18" charset="0"/>
                <a:cs typeface="Times New Roman" panose="02020603050405020304" pitchFamily="18" charset="0"/>
              </a:rPr>
              <a:t>.</a:t>
            </a:r>
            <a:endParaRPr lang="cs-CZ" altLang="cs-CZ" dirty="0" smtClean="0">
              <a:latin typeface="Times New Roman" panose="02020603050405020304" pitchFamily="18" charset="0"/>
              <a:cs typeface="Times New Roman" panose="02020603050405020304" pitchFamily="18" charset="0"/>
            </a:endParaRPr>
          </a:p>
          <a:p>
            <a:r>
              <a:rPr lang="cs-CZ" altLang="cs-CZ" dirty="0" err="1" smtClean="0">
                <a:latin typeface="Times New Roman" panose="02020603050405020304" pitchFamily="18" charset="0"/>
                <a:cs typeface="Times New Roman" panose="02020603050405020304" pitchFamily="18" charset="0"/>
              </a:rPr>
              <a:t>Seminar</a:t>
            </a:r>
            <a:r>
              <a:rPr lang="cs-CZ" altLang="cs-CZ" dirty="0" smtClean="0">
                <a:latin typeface="Times New Roman" panose="02020603050405020304" pitchFamily="18" charset="0"/>
                <a:cs typeface="Times New Roman" panose="02020603050405020304" pitchFamily="18" charset="0"/>
              </a:rPr>
              <a:t> </a:t>
            </a:r>
            <a:r>
              <a:rPr lang="cs-CZ" altLang="cs-CZ" dirty="0" err="1" smtClean="0">
                <a:latin typeface="Times New Roman" panose="02020603050405020304" pitchFamily="18" charset="0"/>
                <a:cs typeface="Times New Roman" panose="02020603050405020304" pitchFamily="18" charset="0"/>
              </a:rPr>
              <a:t>paper</a:t>
            </a:r>
            <a:r>
              <a:rPr lang="cs-CZ" altLang="cs-CZ" dirty="0" smtClean="0">
                <a:latin typeface="Times New Roman" panose="02020603050405020304" pitchFamily="18" charset="0"/>
                <a:cs typeface="Times New Roman" panose="02020603050405020304" pitchFamily="18" charset="0"/>
              </a:rPr>
              <a:t> </a:t>
            </a:r>
            <a:r>
              <a:rPr lang="cs-CZ" altLang="cs-CZ" dirty="0" err="1" smtClean="0">
                <a:latin typeface="Times New Roman" panose="02020603050405020304" pitchFamily="18" charset="0"/>
                <a:cs typeface="Times New Roman" panose="02020603050405020304" pitchFamily="18" charset="0"/>
              </a:rPr>
              <a:t>should</a:t>
            </a:r>
            <a:r>
              <a:rPr lang="cs-CZ" altLang="cs-CZ" dirty="0" smtClean="0">
                <a:latin typeface="Times New Roman" panose="02020603050405020304" pitchFamily="18" charset="0"/>
                <a:cs typeface="Times New Roman" panose="02020603050405020304" pitchFamily="18" charset="0"/>
              </a:rPr>
              <a:t> </a:t>
            </a:r>
            <a:r>
              <a:rPr lang="cs-CZ" altLang="cs-CZ" dirty="0" err="1" smtClean="0">
                <a:latin typeface="Times New Roman" panose="02020603050405020304" pitchFamily="18" charset="0"/>
                <a:cs typeface="Times New Roman" panose="02020603050405020304" pitchFamily="18" charset="0"/>
              </a:rPr>
              <a:t>be</a:t>
            </a:r>
            <a:r>
              <a:rPr lang="cs-CZ" altLang="cs-CZ" dirty="0" smtClean="0">
                <a:latin typeface="Times New Roman" panose="02020603050405020304" pitchFamily="18" charset="0"/>
                <a:cs typeface="Times New Roman" panose="02020603050405020304" pitchFamily="18" charset="0"/>
              </a:rPr>
              <a:t> </a:t>
            </a:r>
            <a:r>
              <a:rPr lang="cs-CZ" altLang="cs-CZ" dirty="0" err="1" smtClean="0">
                <a:latin typeface="Times New Roman" panose="02020603050405020304" pitchFamily="18" charset="0"/>
                <a:cs typeface="Times New Roman" panose="02020603050405020304" pitchFamily="18" charset="0"/>
              </a:rPr>
              <a:t>processed</a:t>
            </a:r>
            <a:r>
              <a:rPr lang="cs-CZ" altLang="cs-CZ" dirty="0" smtClean="0">
                <a:latin typeface="Times New Roman" panose="02020603050405020304" pitchFamily="18" charset="0"/>
                <a:cs typeface="Times New Roman" panose="02020603050405020304" pitchFamily="18" charset="0"/>
              </a:rPr>
              <a:t> in </a:t>
            </a:r>
            <a:r>
              <a:rPr lang="cs-CZ" altLang="cs-CZ" dirty="0" err="1" smtClean="0">
                <a:latin typeface="Times New Roman" panose="02020603050405020304" pitchFamily="18" charset="0"/>
                <a:cs typeface="Times New Roman" panose="02020603050405020304" pitchFamily="18" charset="0"/>
              </a:rPr>
              <a:t>pairs</a:t>
            </a:r>
            <a:r>
              <a:rPr lang="cs-CZ" altLang="cs-CZ" dirty="0" smtClean="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r>
              <a:rPr lang="en-US" altLang="cs-CZ" dirty="0">
                <a:latin typeface="Times New Roman" panose="02020603050405020304" pitchFamily="18" charset="0"/>
                <a:cs typeface="Times New Roman" panose="02020603050405020304" pitchFamily="18" charset="0"/>
              </a:rPr>
              <a:t>Page limit of the seminar </a:t>
            </a:r>
            <a:r>
              <a:rPr lang="en-US" altLang="cs-CZ" dirty="0" smtClean="0">
                <a:latin typeface="Times New Roman" panose="02020603050405020304" pitchFamily="18" charset="0"/>
                <a:cs typeface="Times New Roman" panose="02020603050405020304" pitchFamily="18" charset="0"/>
              </a:rPr>
              <a:t>paper:10</a:t>
            </a:r>
            <a:r>
              <a:rPr lang="cs-CZ" altLang="cs-CZ" dirty="0" smtClean="0">
                <a:latin typeface="Times New Roman" panose="02020603050405020304" pitchFamily="18" charset="0"/>
                <a:cs typeface="Times New Roman" panose="02020603050405020304" pitchFamily="18" charset="0"/>
              </a:rPr>
              <a:t>-15</a:t>
            </a:r>
            <a:r>
              <a:rPr lang="en-US" altLang="cs-CZ" dirty="0" smtClean="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pages of the core text.</a:t>
            </a:r>
          </a:p>
          <a:p>
            <a:endParaRPr lang="en-US" altLang="cs-CZ" sz="20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50" y="260649"/>
            <a:ext cx="10369152" cy="676937"/>
          </a:xfrm>
        </p:spPr>
        <p:txBody>
          <a:bodyPr/>
          <a:lstStyle/>
          <a:p>
            <a:pPr>
              <a:lnSpc>
                <a:spcPct val="100000"/>
              </a:lnSpc>
              <a:spcBef>
                <a:spcPts val="0"/>
              </a:spcBef>
              <a:defRPr/>
            </a:pPr>
            <a:r>
              <a:rPr lang="cs-CZ" sz="2800" b="1" kern="0" dirty="0" err="1">
                <a:solidFill>
                  <a:srgbClr val="307871"/>
                </a:solidFill>
                <a:latin typeface="Times New Roman"/>
              </a:rPr>
              <a:t>Seminar</a:t>
            </a:r>
            <a:r>
              <a:rPr lang="cs-CZ" sz="2800" b="1" kern="0" dirty="0">
                <a:solidFill>
                  <a:srgbClr val="307871"/>
                </a:solidFill>
                <a:latin typeface="Times New Roman"/>
              </a:rPr>
              <a:t> </a:t>
            </a:r>
            <a:r>
              <a:rPr lang="cs-CZ" sz="2800" b="1" kern="0" dirty="0" err="1">
                <a:solidFill>
                  <a:srgbClr val="307871"/>
                </a:solidFill>
                <a:latin typeface="Times New Roman"/>
              </a:rPr>
              <a:t>paper</a:t>
            </a:r>
            <a:r>
              <a:rPr lang="cs-CZ" sz="2800" b="1" kern="0" dirty="0">
                <a:solidFill>
                  <a:srgbClr val="307871"/>
                </a:solidFill>
                <a:latin typeface="Times New Roman"/>
              </a:rPr>
              <a:t> (20 </a:t>
            </a:r>
            <a:r>
              <a:rPr lang="cs-CZ" sz="2800" b="1" kern="0" dirty="0" err="1">
                <a:solidFill>
                  <a:srgbClr val="307871"/>
                </a:solidFill>
                <a:latin typeface="Times New Roman"/>
              </a:rPr>
              <a:t>points</a:t>
            </a:r>
            <a:r>
              <a:rPr lang="cs-CZ" sz="2800" b="1" kern="0" dirty="0">
                <a:solidFill>
                  <a:srgbClr val="307871"/>
                </a:solidFill>
                <a:latin typeface="Times New Roman"/>
              </a:rPr>
              <a:t>)</a:t>
            </a:r>
            <a:endParaRPr lang="en-US" sz="2800" b="1" kern="0" dirty="0">
              <a:solidFill>
                <a:srgbClr val="307871"/>
              </a:solidFill>
              <a:latin typeface="Times New Roman"/>
            </a:endParaRPr>
          </a:p>
        </p:txBody>
      </p:sp>
      <p:sp>
        <p:nvSpPr>
          <p:cNvPr id="12" name="Zástupný symbol pro obsah 2"/>
          <p:cNvSpPr txBox="1">
            <a:spLocks/>
          </p:cNvSpPr>
          <p:nvPr/>
        </p:nvSpPr>
        <p:spPr>
          <a:xfrm>
            <a:off x="2735627" y="6309320"/>
            <a:ext cx="6624736"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1067" dirty="0">
                <a:solidFill>
                  <a:srgbClr val="307871"/>
                </a:solidFill>
                <a:latin typeface="Times New Roman" panose="02020603050405020304" pitchFamily="18" charset="0"/>
                <a:cs typeface="Times New Roman" panose="02020603050405020304" pitchFamily="18" charset="0"/>
              </a:rPr>
              <a:t>Introduction to the Course:</a:t>
            </a:r>
            <a:r>
              <a:rPr lang="cs-CZ" altLang="cs-CZ" sz="1067" dirty="0">
                <a:solidFill>
                  <a:srgbClr val="307871"/>
                </a:solidFill>
                <a:latin typeface="Times New Roman" panose="02020603050405020304" pitchFamily="18" charset="0"/>
                <a:cs typeface="Times New Roman" panose="02020603050405020304" pitchFamily="18" charset="0"/>
              </a:rPr>
              <a:t> </a:t>
            </a:r>
            <a:r>
              <a:rPr lang="en-US" altLang="cs-CZ" sz="1067" dirty="0">
                <a:solidFill>
                  <a:srgbClr val="307871"/>
                </a:solidFill>
                <a:latin typeface="Times New Roman" panose="02020603050405020304" pitchFamily="18" charset="0"/>
                <a:cs typeface="Times New Roman" panose="02020603050405020304" pitchFamily="18" charset="0"/>
              </a:rPr>
              <a:t>International Financial Management</a:t>
            </a:r>
          </a:p>
        </p:txBody>
      </p:sp>
      <p:sp>
        <p:nvSpPr>
          <p:cNvPr id="4" name="Obdélník 3"/>
          <p:cNvSpPr/>
          <p:nvPr/>
        </p:nvSpPr>
        <p:spPr>
          <a:xfrm>
            <a:off x="10512491" y="260648"/>
            <a:ext cx="1536171"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08502" y="324290"/>
            <a:ext cx="1287759" cy="992476"/>
          </a:xfrm>
          <a:prstGeom prst="rect">
            <a:avLst/>
          </a:prstGeom>
        </p:spPr>
      </p:pic>
    </p:spTree>
    <p:extLst>
      <p:ext uri="{BB962C8B-B14F-4D97-AF65-F5344CB8AC3E}">
        <p14:creationId xmlns:p14="http://schemas.microsoft.com/office/powerpoint/2010/main" val="4022700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27381" y="1412776"/>
            <a:ext cx="11041227" cy="1920213"/>
          </a:xfrm>
          <a:prstGeom prst="rect">
            <a:avLst/>
          </a:prstGeom>
        </p:spPr>
        <p:txBody>
          <a:bodyPr>
            <a:noAutofit/>
          </a:bodyPr>
          <a:lstStyle/>
          <a:p>
            <a:r>
              <a:rPr lang="en-US" altLang="cs-CZ" sz="2400" dirty="0">
                <a:latin typeface="Times New Roman" panose="02020603050405020304" pitchFamily="18" charset="0"/>
                <a:cs typeface="Times New Roman" panose="02020603050405020304" pitchFamily="18" charset="0"/>
              </a:rPr>
              <a:t>Final exam will cover all topics</a:t>
            </a:r>
            <a:r>
              <a:rPr lang="cs-CZ" altLang="cs-CZ" sz="2400" dirty="0">
                <a:latin typeface="Times New Roman" panose="02020603050405020304" pitchFamily="18" charset="0"/>
                <a:cs typeface="Times New Roman" panose="02020603050405020304" pitchFamily="18" charset="0"/>
              </a:rPr>
              <a:t> and </a:t>
            </a:r>
            <a:r>
              <a:rPr lang="cs-CZ" altLang="cs-CZ" sz="2400" dirty="0" err="1">
                <a:latin typeface="Times New Roman" panose="02020603050405020304" pitchFamily="18" charset="0"/>
                <a:cs typeface="Times New Roman" panose="02020603050405020304" pitchFamily="18" charset="0"/>
              </a:rPr>
              <a:t>calculations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 studied  throughout the semester</a:t>
            </a:r>
            <a:r>
              <a:rPr lang="cs-CZ" altLang="cs-CZ" sz="2400" dirty="0" smtClean="0">
                <a:latin typeface="Times New Roman" panose="02020603050405020304" pitchFamily="18" charset="0"/>
                <a:cs typeface="Times New Roman" panose="02020603050405020304" pitchFamily="18" charset="0"/>
              </a:rPr>
              <a:t>.</a:t>
            </a:r>
          </a:p>
          <a:p>
            <a:r>
              <a:rPr lang="cs-CZ" altLang="cs-CZ" sz="2400" dirty="0" err="1" smtClean="0">
                <a:latin typeface="Times New Roman" panose="02020603050405020304" pitchFamily="18" charset="0"/>
                <a:cs typeface="Times New Roman" panose="02020603050405020304" pitchFamily="18" charset="0"/>
              </a:rPr>
              <a:t>Form</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will</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be</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specified</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according</a:t>
            </a:r>
            <a:r>
              <a:rPr lang="cs-CZ" altLang="cs-CZ" sz="2400" dirty="0" smtClean="0">
                <a:latin typeface="Times New Roman" panose="02020603050405020304" pitchFamily="18" charset="0"/>
                <a:cs typeface="Times New Roman" panose="02020603050405020304" pitchFamily="18" charset="0"/>
              </a:rPr>
              <a:t> to </a:t>
            </a:r>
            <a:r>
              <a:rPr lang="cs-CZ" altLang="cs-CZ" sz="2400" dirty="0" err="1" smtClean="0">
                <a:latin typeface="Times New Roman" panose="02020603050405020304" pitchFamily="18" charset="0"/>
                <a:cs typeface="Times New Roman" panose="02020603050405020304" pitchFamily="18" charset="0"/>
              </a:rPr>
              <a:t>epidemiologic</a:t>
            </a:r>
            <a:r>
              <a:rPr lang="cs-CZ" altLang="cs-CZ" sz="2400" dirty="0" smtClean="0">
                <a:latin typeface="Times New Roman" panose="02020603050405020304" pitchFamily="18" charset="0"/>
                <a:cs typeface="Times New Roman" panose="02020603050405020304" pitchFamily="18" charset="0"/>
              </a:rPr>
              <a:t> </a:t>
            </a:r>
            <a:r>
              <a:rPr lang="cs-CZ" altLang="cs-CZ" sz="2400" dirty="0" err="1" smtClean="0">
                <a:latin typeface="Times New Roman" panose="02020603050405020304" pitchFamily="18" charset="0"/>
                <a:cs typeface="Times New Roman" panose="02020603050405020304" pitchFamily="18" charset="0"/>
              </a:rPr>
              <a:t>situation</a:t>
            </a:r>
            <a:r>
              <a:rPr lang="cs-CZ" altLang="cs-CZ" sz="2400" dirty="0" smtClean="0">
                <a:latin typeface="Times New Roman" panose="02020603050405020304" pitchFamily="18" charset="0"/>
                <a:cs typeface="Times New Roman" panose="02020603050405020304" pitchFamily="18" charset="0"/>
              </a:rPr>
              <a:t>.</a:t>
            </a:r>
          </a:p>
          <a:p>
            <a:r>
              <a:rPr lang="cs-CZ" sz="2400" dirty="0" err="1" smtClean="0">
                <a:latin typeface="Times New Roman" panose="02020603050405020304" pitchFamily="18" charset="0"/>
                <a:cs typeface="Times New Roman" panose="02020603050405020304" pitchFamily="18" charset="0"/>
              </a:rPr>
              <a:t>Structure</a:t>
            </a:r>
            <a:r>
              <a:rPr lang="cs-CZ" sz="2400" dirty="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mutiplechoice</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questions</a:t>
            </a:r>
            <a:r>
              <a:rPr lang="cs-CZ" sz="2400" dirty="0">
                <a:latin typeface="Times New Roman" panose="02020603050405020304" pitchFamily="18" charset="0"/>
                <a:cs typeface="Times New Roman" panose="02020603050405020304" pitchFamily="18" charset="0"/>
              </a:rPr>
              <a:t>	10 x 2 </a:t>
            </a:r>
            <a:r>
              <a:rPr lang="cs-CZ" sz="2400" dirty="0" smtClean="0">
                <a:latin typeface="Times New Roman" panose="02020603050405020304" pitchFamily="18" charset="0"/>
                <a:cs typeface="Times New Roman" panose="02020603050405020304" pitchFamily="18" charset="0"/>
              </a:rPr>
              <a:t>p. </a:t>
            </a:r>
            <a:r>
              <a:rPr lang="cs-CZ" sz="2400" dirty="0">
                <a:latin typeface="Times New Roman" panose="02020603050405020304" pitchFamily="18" charset="0"/>
                <a:cs typeface="Times New Roman" panose="02020603050405020304" pitchFamily="18" charset="0"/>
              </a:rPr>
              <a:t>= 20 </a:t>
            </a:r>
            <a:r>
              <a:rPr lang="cs-CZ" sz="2400" dirty="0" smtClean="0">
                <a:latin typeface="Times New Roman" panose="02020603050405020304" pitchFamily="18" charset="0"/>
                <a:cs typeface="Times New Roman" panose="02020603050405020304" pitchFamily="18" charset="0"/>
              </a:rPr>
              <a:t>p.</a:t>
            </a:r>
            <a:endParaRPr lang="cs-CZ" sz="2400" dirty="0">
              <a:latin typeface="Times New Roman" panose="02020603050405020304" pitchFamily="18" charset="0"/>
              <a:cs typeface="Times New Roman" panose="02020603050405020304" pitchFamily="18" charset="0"/>
            </a:endParaRPr>
          </a:p>
          <a:p>
            <a:pPr marL="0" indent="0">
              <a:buNone/>
            </a:pPr>
            <a:r>
              <a:rPr lang="cs-CZ" sz="2400" dirty="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calculations</a:t>
            </a:r>
            <a:r>
              <a:rPr lang="cs-CZ" sz="2400" dirty="0" smtClean="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	2 x 10 </a:t>
            </a:r>
            <a:r>
              <a:rPr lang="cs-CZ" sz="2400" dirty="0" smtClean="0">
                <a:latin typeface="Times New Roman" panose="02020603050405020304" pitchFamily="18" charset="0"/>
                <a:cs typeface="Times New Roman" panose="02020603050405020304" pitchFamily="18" charset="0"/>
              </a:rPr>
              <a:t>p. </a:t>
            </a:r>
            <a:r>
              <a:rPr lang="cs-CZ" sz="2400" dirty="0">
                <a:latin typeface="Times New Roman" panose="02020603050405020304" pitchFamily="18" charset="0"/>
                <a:cs typeface="Times New Roman" panose="02020603050405020304" pitchFamily="18" charset="0"/>
              </a:rPr>
              <a:t>= 20 </a:t>
            </a:r>
            <a:r>
              <a:rPr lang="cs-CZ" sz="2400" dirty="0" smtClean="0">
                <a:latin typeface="Times New Roman" panose="02020603050405020304" pitchFamily="18" charset="0"/>
                <a:cs typeface="Times New Roman" panose="02020603050405020304" pitchFamily="18" charset="0"/>
              </a:rPr>
              <a:t>p.</a:t>
            </a:r>
            <a:endParaRPr lang="cs-CZ" sz="2400" dirty="0">
              <a:latin typeface="Times New Roman" panose="02020603050405020304" pitchFamily="18" charset="0"/>
              <a:cs typeface="Times New Roman" panose="02020603050405020304" pitchFamily="18" charset="0"/>
            </a:endParaRPr>
          </a:p>
          <a:p>
            <a:pPr marL="2743200" lvl="6" indent="0">
              <a:buNone/>
            </a:pPr>
            <a:r>
              <a:rPr lang="cs-CZ" sz="2400" u="sng" dirty="0">
                <a:latin typeface="Times New Roman" panose="02020603050405020304" pitchFamily="18" charset="0"/>
                <a:cs typeface="Times New Roman" panose="02020603050405020304" pitchFamily="18" charset="0"/>
              </a:rPr>
              <a:t>o</a:t>
            </a:r>
            <a:r>
              <a:rPr lang="cs-CZ" sz="2400" u="sng" dirty="0" smtClean="0">
                <a:latin typeface="Times New Roman" panose="02020603050405020304" pitchFamily="18" charset="0"/>
                <a:cs typeface="Times New Roman" panose="02020603050405020304" pitchFamily="18" charset="0"/>
              </a:rPr>
              <a:t>pen </a:t>
            </a:r>
            <a:r>
              <a:rPr lang="cs-CZ" sz="2400" u="sng" dirty="0" err="1" smtClean="0">
                <a:latin typeface="Times New Roman" panose="02020603050405020304" pitchFamily="18" charset="0"/>
                <a:cs typeface="Times New Roman" panose="02020603050405020304" pitchFamily="18" charset="0"/>
              </a:rPr>
              <a:t>question</a:t>
            </a:r>
            <a:r>
              <a:rPr lang="cs-CZ" sz="2400" u="sng" dirty="0" smtClean="0">
                <a:latin typeface="Times New Roman" panose="02020603050405020304" pitchFamily="18" charset="0"/>
                <a:cs typeface="Times New Roman" panose="02020603050405020304" pitchFamily="18" charset="0"/>
              </a:rPr>
              <a:t>		</a:t>
            </a:r>
            <a:r>
              <a:rPr lang="cs-CZ" sz="2400" u="sng" dirty="0">
                <a:latin typeface="Times New Roman" panose="02020603050405020304" pitchFamily="18" charset="0"/>
                <a:cs typeface="Times New Roman" panose="02020603050405020304" pitchFamily="18" charset="0"/>
              </a:rPr>
              <a:t>	1 x 20 </a:t>
            </a:r>
            <a:r>
              <a:rPr lang="cs-CZ" sz="2400" u="sng" dirty="0" smtClean="0">
                <a:latin typeface="Times New Roman" panose="02020603050405020304" pitchFamily="18" charset="0"/>
                <a:cs typeface="Times New Roman" panose="02020603050405020304" pitchFamily="18" charset="0"/>
              </a:rPr>
              <a:t>p. </a:t>
            </a:r>
            <a:r>
              <a:rPr lang="cs-CZ" sz="2400" u="sng" dirty="0">
                <a:latin typeface="Times New Roman" panose="02020603050405020304" pitchFamily="18" charset="0"/>
                <a:cs typeface="Times New Roman" panose="02020603050405020304" pitchFamily="18" charset="0"/>
              </a:rPr>
              <a:t>= 20 </a:t>
            </a:r>
            <a:r>
              <a:rPr lang="cs-CZ" sz="2400" u="sng" dirty="0" smtClean="0">
                <a:latin typeface="Times New Roman" panose="02020603050405020304" pitchFamily="18" charset="0"/>
                <a:cs typeface="Times New Roman" panose="02020603050405020304" pitchFamily="18" charset="0"/>
              </a:rPr>
              <a:t>p.</a:t>
            </a:r>
            <a:endParaRPr lang="cs-CZ" sz="2400" u="sng" dirty="0">
              <a:latin typeface="Times New Roman" panose="02020603050405020304" pitchFamily="18" charset="0"/>
              <a:cs typeface="Times New Roman" panose="02020603050405020304" pitchFamily="18" charset="0"/>
            </a:endParaRPr>
          </a:p>
          <a:p>
            <a:pPr marL="3200400" lvl="7" indent="0">
              <a:buNone/>
            </a:pPr>
            <a:r>
              <a:rPr lang="cs-CZ" sz="2400" dirty="0" smtClean="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60 </a:t>
            </a:r>
            <a:r>
              <a:rPr lang="cs-CZ" sz="2400" dirty="0" smtClean="0">
                <a:latin typeface="Times New Roman" panose="02020603050405020304" pitchFamily="18" charset="0"/>
                <a:cs typeface="Times New Roman" panose="02020603050405020304" pitchFamily="18" charset="0"/>
              </a:rPr>
              <a:t>p.</a:t>
            </a:r>
            <a:endParaRPr lang="cs-CZ" sz="2400" dirty="0">
              <a:latin typeface="Times New Roman" panose="02020603050405020304" pitchFamily="18" charset="0"/>
              <a:cs typeface="Times New Roman" panose="02020603050405020304" pitchFamily="18" charset="0"/>
            </a:endParaRPr>
          </a:p>
          <a:p>
            <a:endParaRPr lang="cs-CZ" altLang="cs-CZ" sz="2400" dirty="0" smtClean="0">
              <a:latin typeface="Times New Roman" panose="02020603050405020304" pitchFamily="18" charset="0"/>
              <a:cs typeface="Times New Roman" panose="02020603050405020304" pitchFamily="18" charset="0"/>
            </a:endParaRPr>
          </a:p>
          <a:p>
            <a:pPr marL="0" indent="0">
              <a:buNone/>
            </a:pPr>
            <a:endParaRPr lang="cs-CZ" altLang="cs-CZ" sz="2400" dirty="0">
              <a:latin typeface="Times New Roman" panose="02020603050405020304" pitchFamily="18" charset="0"/>
              <a:cs typeface="Times New Roman" panose="02020603050405020304" pitchFamily="18" charset="0"/>
            </a:endParaRPr>
          </a:p>
          <a:p>
            <a:endParaRPr lang="en-US" altLang="cs-CZ" sz="24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50" y="260649"/>
            <a:ext cx="8256917" cy="676937"/>
          </a:xfrm>
        </p:spPr>
        <p:txBody>
          <a:bodyPr/>
          <a:lstStyle/>
          <a:p>
            <a:pPr>
              <a:lnSpc>
                <a:spcPct val="100000"/>
              </a:lnSpc>
              <a:spcBef>
                <a:spcPts val="0"/>
              </a:spcBef>
              <a:defRPr/>
            </a:pPr>
            <a:r>
              <a:rPr lang="cs-CZ" sz="2800" b="1" kern="0" dirty="0" err="1">
                <a:solidFill>
                  <a:srgbClr val="307871"/>
                </a:solidFill>
                <a:latin typeface="Times New Roman"/>
              </a:rPr>
              <a:t>Final</a:t>
            </a:r>
            <a:r>
              <a:rPr lang="cs-CZ" sz="2800" b="1" kern="0" dirty="0">
                <a:solidFill>
                  <a:srgbClr val="307871"/>
                </a:solidFill>
                <a:latin typeface="Times New Roman"/>
              </a:rPr>
              <a:t> </a:t>
            </a:r>
            <a:r>
              <a:rPr lang="cs-CZ" sz="2800" b="1" kern="0" dirty="0" err="1">
                <a:solidFill>
                  <a:srgbClr val="307871"/>
                </a:solidFill>
                <a:latin typeface="Times New Roman"/>
              </a:rPr>
              <a:t>exam</a:t>
            </a:r>
            <a:r>
              <a:rPr lang="cs-CZ" sz="2800" b="1" kern="0" dirty="0">
                <a:solidFill>
                  <a:srgbClr val="307871"/>
                </a:solidFill>
                <a:latin typeface="Times New Roman"/>
              </a:rPr>
              <a:t> (60 </a:t>
            </a:r>
            <a:r>
              <a:rPr lang="cs-CZ" sz="2800" b="1" kern="0" dirty="0" err="1">
                <a:solidFill>
                  <a:srgbClr val="307871"/>
                </a:solidFill>
                <a:latin typeface="Times New Roman"/>
              </a:rPr>
              <a:t>points</a:t>
            </a:r>
            <a:r>
              <a:rPr lang="cs-CZ" sz="2800" b="1" kern="0" dirty="0">
                <a:solidFill>
                  <a:srgbClr val="307871"/>
                </a:solidFill>
                <a:latin typeface="Times New Roman"/>
              </a:rPr>
              <a:t>)</a:t>
            </a:r>
            <a:endParaRPr lang="en-US" sz="2800" b="1" kern="0" dirty="0">
              <a:solidFill>
                <a:srgbClr val="307871"/>
              </a:solidFill>
              <a:latin typeface="Times New Roman"/>
            </a:endParaRPr>
          </a:p>
        </p:txBody>
      </p:sp>
      <p:sp>
        <p:nvSpPr>
          <p:cNvPr id="12" name="Zástupný symbol pro obsah 2"/>
          <p:cNvSpPr txBox="1">
            <a:spLocks/>
          </p:cNvSpPr>
          <p:nvPr/>
        </p:nvSpPr>
        <p:spPr>
          <a:xfrm>
            <a:off x="2735627" y="6309320"/>
            <a:ext cx="6624736"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1067" dirty="0">
                <a:solidFill>
                  <a:srgbClr val="307871"/>
                </a:solidFill>
                <a:latin typeface="Times New Roman" panose="02020603050405020304" pitchFamily="18" charset="0"/>
                <a:cs typeface="Times New Roman" panose="02020603050405020304" pitchFamily="18" charset="0"/>
              </a:rPr>
              <a:t>Introduction to the Course:</a:t>
            </a:r>
            <a:r>
              <a:rPr lang="cs-CZ" altLang="cs-CZ" sz="1067" dirty="0">
                <a:solidFill>
                  <a:srgbClr val="307871"/>
                </a:solidFill>
                <a:latin typeface="Times New Roman" panose="02020603050405020304" pitchFamily="18" charset="0"/>
                <a:cs typeface="Times New Roman" panose="02020603050405020304" pitchFamily="18" charset="0"/>
              </a:rPr>
              <a:t> </a:t>
            </a:r>
            <a:r>
              <a:rPr lang="en-US" altLang="cs-CZ" sz="1067" dirty="0">
                <a:solidFill>
                  <a:srgbClr val="307871"/>
                </a:solidFill>
                <a:latin typeface="Times New Roman" panose="02020603050405020304" pitchFamily="18" charset="0"/>
                <a:cs typeface="Times New Roman" panose="02020603050405020304" pitchFamily="18" charset="0"/>
              </a:rPr>
              <a:t>International Financial Management</a:t>
            </a:r>
          </a:p>
        </p:txBody>
      </p:sp>
      <p:sp>
        <p:nvSpPr>
          <p:cNvPr id="4" name="Obdélník 3"/>
          <p:cNvSpPr/>
          <p:nvPr/>
        </p:nvSpPr>
        <p:spPr>
          <a:xfrm>
            <a:off x="10512491" y="260648"/>
            <a:ext cx="1536171"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08502" y="324290"/>
            <a:ext cx="1287759" cy="992476"/>
          </a:xfrm>
          <a:prstGeom prst="rect">
            <a:avLst/>
          </a:prstGeom>
        </p:spPr>
      </p:pic>
    </p:spTree>
    <p:extLst>
      <p:ext uri="{BB962C8B-B14F-4D97-AF65-F5344CB8AC3E}">
        <p14:creationId xmlns:p14="http://schemas.microsoft.com/office/powerpoint/2010/main" val="1596008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27381" y="1412776"/>
            <a:ext cx="11041227" cy="1920213"/>
          </a:xfrm>
          <a:prstGeom prst="rect">
            <a:avLst/>
          </a:prstGeom>
        </p:spPr>
        <p:txBody>
          <a:bodyPr>
            <a:noAutofit/>
          </a:bodyPr>
          <a:lstStyle/>
          <a:p>
            <a:r>
              <a:rPr lang="en-US" altLang="cs-CZ" sz="2400" b="1" dirty="0">
                <a:solidFill>
                  <a:srgbClr val="C00000"/>
                </a:solidFill>
                <a:latin typeface="Times New Roman" panose="02020603050405020304" pitchFamily="18" charset="0"/>
                <a:cs typeface="Times New Roman" panose="02020603050405020304" pitchFamily="18" charset="0"/>
              </a:rPr>
              <a:t>PPT presentations and information from lectures and seminars.</a:t>
            </a:r>
          </a:p>
          <a:p>
            <a:r>
              <a:rPr lang="en-US" altLang="cs-CZ" sz="2400" dirty="0">
                <a:latin typeface="Times New Roman" panose="02020603050405020304" pitchFamily="18" charset="0"/>
                <a:cs typeface="Times New Roman" panose="02020603050405020304" pitchFamily="18" charset="0"/>
              </a:rPr>
              <a:t>MADURA, J., 2017. International Financial Management. 13th ed. Boston: Cengage Learning. ISBN 978-1-337-09973-8.</a:t>
            </a:r>
          </a:p>
          <a:p>
            <a:r>
              <a:rPr lang="en-US" altLang="cs-CZ" sz="2400" dirty="0">
                <a:latin typeface="Times New Roman" panose="02020603050405020304" pitchFamily="18" charset="0"/>
                <a:cs typeface="Times New Roman" panose="02020603050405020304" pitchFamily="18" charset="0"/>
              </a:rPr>
              <a:t>BUTLER, K.C., 2016. Multinational Finance: Evaluating the Opportunities, Costs, and Risks of Multinational Operations. 6th ed. New </a:t>
            </a:r>
            <a:r>
              <a:rPr lang="en-US" altLang="cs-CZ" sz="2400" dirty="0" err="1">
                <a:latin typeface="Times New Roman" panose="02020603050405020304" pitchFamily="18" charset="0"/>
                <a:cs typeface="Times New Roman" panose="02020603050405020304" pitchFamily="18" charset="0"/>
              </a:rPr>
              <a:t>Yersey</a:t>
            </a:r>
            <a:r>
              <a:rPr lang="en-US" altLang="cs-CZ" sz="2400" dirty="0">
                <a:latin typeface="Times New Roman" panose="02020603050405020304" pitchFamily="18" charset="0"/>
                <a:cs typeface="Times New Roman" panose="02020603050405020304" pitchFamily="18" charset="0"/>
              </a:rPr>
              <a:t>: John Wiley &amp; Sons. ISBN 978-1-119-21968-2.</a:t>
            </a:r>
          </a:p>
          <a:p>
            <a:r>
              <a:rPr lang="en-US" altLang="cs-CZ" sz="2400" dirty="0">
                <a:latin typeface="Times New Roman" panose="02020603050405020304" pitchFamily="18" charset="0"/>
                <a:cs typeface="Times New Roman" panose="02020603050405020304" pitchFamily="18" charset="0"/>
              </a:rPr>
              <a:t>MADURA, J. a R. FOX, 2016. International Financial Management. 4th ed. Hampshire: Cengage Learning. ISBN 978-1-4737-2550-8.</a:t>
            </a:r>
          </a:p>
          <a:p>
            <a:r>
              <a:rPr lang="en-US" altLang="cs-CZ" sz="2400" dirty="0">
                <a:latin typeface="Times New Roman" panose="02020603050405020304" pitchFamily="18" charset="0"/>
                <a:cs typeface="Times New Roman" panose="02020603050405020304" pitchFamily="18" charset="0"/>
              </a:rPr>
              <a:t>SHAPIRO, A.C., 2013. Multinational Financial Management. 10th ed. Wiley. ISBN 978-1-118-57238-2.</a:t>
            </a:r>
          </a:p>
          <a:p>
            <a:endParaRPr lang="en-US" altLang="cs-CZ" sz="24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50" y="260649"/>
            <a:ext cx="8256917" cy="676937"/>
          </a:xfrm>
        </p:spPr>
        <p:txBody>
          <a:bodyPr/>
          <a:lstStyle/>
          <a:p>
            <a:pPr>
              <a:lnSpc>
                <a:spcPct val="100000"/>
              </a:lnSpc>
              <a:spcBef>
                <a:spcPts val="0"/>
              </a:spcBef>
              <a:defRPr/>
            </a:pPr>
            <a:r>
              <a:rPr lang="cs-CZ" sz="2800" b="1" kern="0" dirty="0">
                <a:solidFill>
                  <a:srgbClr val="307871"/>
                </a:solidFill>
                <a:latin typeface="Times New Roman"/>
              </a:rPr>
              <a:t>Study </a:t>
            </a:r>
            <a:r>
              <a:rPr lang="cs-CZ" sz="2800" b="1" kern="0" dirty="0" err="1">
                <a:solidFill>
                  <a:srgbClr val="307871"/>
                </a:solidFill>
                <a:latin typeface="Times New Roman"/>
              </a:rPr>
              <a:t>materials</a:t>
            </a:r>
            <a:endParaRPr lang="en-US" sz="2800" b="1" kern="0" dirty="0">
              <a:solidFill>
                <a:srgbClr val="307871"/>
              </a:solidFill>
              <a:latin typeface="Times New Roman"/>
            </a:endParaRPr>
          </a:p>
        </p:txBody>
      </p:sp>
      <p:sp>
        <p:nvSpPr>
          <p:cNvPr id="12" name="Zástupný symbol pro obsah 2"/>
          <p:cNvSpPr txBox="1">
            <a:spLocks/>
          </p:cNvSpPr>
          <p:nvPr/>
        </p:nvSpPr>
        <p:spPr>
          <a:xfrm>
            <a:off x="2735627" y="6309320"/>
            <a:ext cx="6624736"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1067" dirty="0">
                <a:solidFill>
                  <a:srgbClr val="307871"/>
                </a:solidFill>
                <a:latin typeface="Times New Roman" panose="02020603050405020304" pitchFamily="18" charset="0"/>
                <a:cs typeface="Times New Roman" panose="02020603050405020304" pitchFamily="18" charset="0"/>
              </a:rPr>
              <a:t>Introduction to the Course:</a:t>
            </a:r>
            <a:r>
              <a:rPr lang="cs-CZ" altLang="cs-CZ" sz="1067" dirty="0">
                <a:solidFill>
                  <a:srgbClr val="307871"/>
                </a:solidFill>
                <a:latin typeface="Times New Roman" panose="02020603050405020304" pitchFamily="18" charset="0"/>
                <a:cs typeface="Times New Roman" panose="02020603050405020304" pitchFamily="18" charset="0"/>
              </a:rPr>
              <a:t> </a:t>
            </a:r>
            <a:r>
              <a:rPr lang="en-US" altLang="cs-CZ" sz="1067" dirty="0">
                <a:solidFill>
                  <a:srgbClr val="307871"/>
                </a:solidFill>
                <a:latin typeface="Times New Roman" panose="02020603050405020304" pitchFamily="18" charset="0"/>
                <a:cs typeface="Times New Roman" panose="02020603050405020304" pitchFamily="18" charset="0"/>
              </a:rPr>
              <a:t>International Financial Management</a:t>
            </a:r>
          </a:p>
        </p:txBody>
      </p:sp>
      <p:sp>
        <p:nvSpPr>
          <p:cNvPr id="4" name="Obdélník 3"/>
          <p:cNvSpPr/>
          <p:nvPr/>
        </p:nvSpPr>
        <p:spPr>
          <a:xfrm>
            <a:off x="10512491" y="260648"/>
            <a:ext cx="1536171"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08502" y="324290"/>
            <a:ext cx="1287759" cy="992476"/>
          </a:xfrm>
          <a:prstGeom prst="rect">
            <a:avLst/>
          </a:prstGeom>
        </p:spPr>
      </p:pic>
    </p:spTree>
    <p:extLst>
      <p:ext uri="{BB962C8B-B14F-4D97-AF65-F5344CB8AC3E}">
        <p14:creationId xmlns:p14="http://schemas.microsoft.com/office/powerpoint/2010/main" val="57881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27381" y="1412776"/>
            <a:ext cx="11041227" cy="1920213"/>
          </a:xfrm>
          <a:prstGeom prst="rect">
            <a:avLst/>
          </a:prstGeom>
        </p:spPr>
        <p:txBody>
          <a:bodyPr>
            <a:noAutofit/>
          </a:bodyPr>
          <a:lstStyle/>
          <a:p>
            <a:r>
              <a:rPr lang="en-US" altLang="cs-CZ" dirty="0" err="1">
                <a:latin typeface="Times New Roman" panose="02020603050405020304" pitchFamily="18" charset="0"/>
                <a:cs typeface="Times New Roman" panose="02020603050405020304" pitchFamily="18" charset="0"/>
              </a:rPr>
              <a:t>Ing</a:t>
            </a:r>
            <a:r>
              <a:rPr lang="en-US" altLang="cs-CZ" dirty="0">
                <a:latin typeface="Times New Roman" panose="02020603050405020304" pitchFamily="18" charset="0"/>
                <a:cs typeface="Times New Roman" panose="02020603050405020304" pitchFamily="18" charset="0"/>
              </a:rPr>
              <a:t>. Jana </a:t>
            </a:r>
            <a:r>
              <a:rPr lang="en-US" altLang="cs-CZ" dirty="0" err="1">
                <a:latin typeface="Times New Roman" panose="02020603050405020304" pitchFamily="18" charset="0"/>
                <a:cs typeface="Times New Roman" panose="02020603050405020304" pitchFamily="18" charset="0"/>
              </a:rPr>
              <a:t>Šimáková</a:t>
            </a:r>
            <a:r>
              <a:rPr lang="en-US" altLang="cs-CZ" dirty="0">
                <a:latin typeface="Times New Roman" panose="02020603050405020304" pitchFamily="18" charset="0"/>
                <a:cs typeface="Times New Roman" panose="02020603050405020304" pitchFamily="18" charset="0"/>
              </a:rPr>
              <a:t>, Ph.D.</a:t>
            </a:r>
          </a:p>
          <a:p>
            <a:pPr lvl="1"/>
            <a:r>
              <a:rPr lang="en-US" altLang="cs-CZ" dirty="0">
                <a:latin typeface="Times New Roman" panose="02020603050405020304" pitchFamily="18" charset="0"/>
                <a:cs typeface="Times New Roman" panose="02020603050405020304" pitchFamily="18" charset="0"/>
              </a:rPr>
              <a:t>Room A 338 </a:t>
            </a:r>
          </a:p>
          <a:p>
            <a:pPr lvl="1"/>
            <a:r>
              <a:rPr lang="en-US" altLang="cs-CZ" dirty="0">
                <a:latin typeface="Times New Roman" panose="02020603050405020304" pitchFamily="18" charset="0"/>
                <a:cs typeface="Times New Roman" panose="02020603050405020304" pitchFamily="18" charset="0"/>
              </a:rPr>
              <a:t>simakova@opf.slu.cz, + 420 596 398 309</a:t>
            </a:r>
          </a:p>
          <a:p>
            <a:pPr lvl="1"/>
            <a:r>
              <a:rPr lang="en-US" altLang="cs-CZ" dirty="0">
                <a:latin typeface="Times New Roman" panose="02020603050405020304" pitchFamily="18" charset="0"/>
                <a:cs typeface="Times New Roman" panose="02020603050405020304" pitchFamily="18" charset="0"/>
              </a:rPr>
              <a:t>Office hours: 	Monday 13:15 -14:45</a:t>
            </a:r>
            <a:br>
              <a:rPr lang="en-US" altLang="cs-CZ" dirty="0">
                <a:latin typeface="Times New Roman" panose="02020603050405020304" pitchFamily="18" charset="0"/>
                <a:cs typeface="Times New Roman" panose="02020603050405020304" pitchFamily="18" charset="0"/>
              </a:rPr>
            </a:br>
            <a:r>
              <a:rPr lang="en-US" altLang="cs-CZ" dirty="0">
                <a:latin typeface="Times New Roman" panose="02020603050405020304" pitchFamily="18" charset="0"/>
                <a:cs typeface="Times New Roman" panose="02020603050405020304" pitchFamily="18" charset="0"/>
              </a:rPr>
              <a:t>			</a:t>
            </a:r>
            <a:r>
              <a:rPr lang="cs-CZ" altLang="cs-CZ" dirty="0" err="1" smtClean="0">
                <a:latin typeface="Times New Roman" panose="02020603050405020304" pitchFamily="18" charset="0"/>
                <a:cs typeface="Times New Roman" panose="02020603050405020304" pitchFamily="18" charset="0"/>
              </a:rPr>
              <a:t>Tuesday</a:t>
            </a:r>
            <a:r>
              <a:rPr lang="cs-CZ" altLang="cs-CZ" dirty="0" smtClean="0">
                <a:latin typeface="Times New Roman" panose="02020603050405020304" pitchFamily="18" charset="0"/>
                <a:cs typeface="Times New Roman" panose="02020603050405020304" pitchFamily="18" charset="0"/>
              </a:rPr>
              <a:t>   8</a:t>
            </a:r>
            <a:r>
              <a:rPr lang="en-US" altLang="cs-CZ" dirty="0" smtClean="0">
                <a:latin typeface="Times New Roman" panose="02020603050405020304" pitchFamily="18" charset="0"/>
                <a:cs typeface="Times New Roman" panose="02020603050405020304" pitchFamily="18" charset="0"/>
              </a:rPr>
              <a:t>:</a:t>
            </a:r>
            <a:r>
              <a:rPr lang="cs-CZ" altLang="cs-CZ" dirty="0" smtClean="0">
                <a:latin typeface="Times New Roman" panose="02020603050405020304" pitchFamily="18" charset="0"/>
                <a:cs typeface="Times New Roman" panose="02020603050405020304" pitchFamily="18" charset="0"/>
              </a:rPr>
              <a:t>15</a:t>
            </a:r>
            <a:r>
              <a:rPr lang="en-US" altLang="cs-CZ" dirty="0" smtClean="0">
                <a:latin typeface="Times New Roman" panose="02020603050405020304" pitchFamily="18" charset="0"/>
                <a:cs typeface="Times New Roman" panose="02020603050405020304" pitchFamily="18" charset="0"/>
              </a:rPr>
              <a:t> </a:t>
            </a:r>
            <a:r>
              <a:rPr lang="cs-CZ" altLang="cs-CZ" dirty="0" smtClean="0">
                <a:latin typeface="Times New Roman" panose="02020603050405020304" pitchFamily="18" charset="0"/>
                <a:cs typeface="Times New Roman" panose="02020603050405020304" pitchFamily="18" charset="0"/>
              </a:rPr>
              <a:t>-  9:45</a:t>
            </a:r>
          </a:p>
          <a:p>
            <a:pPr marL="457200" lvl="1" indent="0">
              <a:buNone/>
            </a:pPr>
            <a:endParaRPr lang="cs-CZ" altLang="cs-CZ" dirty="0" smtClean="0">
              <a:latin typeface="Times New Roman" panose="02020603050405020304" pitchFamily="18" charset="0"/>
              <a:cs typeface="Times New Roman" panose="02020603050405020304" pitchFamily="18" charset="0"/>
            </a:endParaRPr>
          </a:p>
          <a:p>
            <a:pPr marL="457200" lvl="1" indent="0">
              <a:buNone/>
            </a:pPr>
            <a:r>
              <a:rPr lang="cs-CZ" altLang="cs-CZ" dirty="0">
                <a:latin typeface="Times New Roman" panose="02020603050405020304" pitchFamily="18" charset="0"/>
                <a:cs typeface="Times New Roman" panose="02020603050405020304" pitchFamily="18" charset="0"/>
              </a:rPr>
              <a:t>MS </a:t>
            </a:r>
            <a:r>
              <a:rPr lang="cs-CZ" altLang="cs-CZ" dirty="0" err="1">
                <a:latin typeface="Times New Roman" panose="02020603050405020304" pitchFamily="18" charset="0"/>
                <a:cs typeface="Times New Roman" panose="02020603050405020304" pitchFamily="18" charset="0"/>
              </a:rPr>
              <a:t>Teams</a:t>
            </a:r>
            <a:r>
              <a:rPr lang="cs-CZ" altLang="cs-CZ" dirty="0">
                <a:latin typeface="Times New Roman" panose="02020603050405020304" pitchFamily="18" charset="0"/>
                <a:cs typeface="Times New Roman" panose="02020603050405020304" pitchFamily="18" charset="0"/>
              </a:rPr>
              <a:t> </a:t>
            </a:r>
            <a:r>
              <a:rPr lang="cs-CZ" altLang="cs-CZ" dirty="0" err="1">
                <a:latin typeface="Times New Roman" panose="02020603050405020304" pitchFamily="18" charset="0"/>
                <a:cs typeface="Times New Roman" panose="02020603050405020304" pitchFamily="18" charset="0"/>
              </a:rPr>
              <a:t>Class</a:t>
            </a:r>
            <a:r>
              <a:rPr lang="cs-CZ" altLang="cs-CZ" dirty="0">
                <a:latin typeface="Times New Roman" panose="02020603050405020304" pitchFamily="18" charset="0"/>
                <a:cs typeface="Times New Roman" panose="02020603050405020304" pitchFamily="18" charset="0"/>
              </a:rPr>
              <a:t>: 	</a:t>
            </a:r>
            <a:r>
              <a:rPr lang="cs-CZ" altLang="cs-CZ" b="1" dirty="0">
                <a:solidFill>
                  <a:srgbClr val="C00000"/>
                </a:solidFill>
                <a:latin typeface="Times New Roman" panose="02020603050405020304" pitchFamily="18" charset="0"/>
                <a:cs typeface="Times New Roman" panose="02020603050405020304" pitchFamily="18" charset="0"/>
              </a:rPr>
              <a:t>FIU/NAMFM International </a:t>
            </a:r>
            <a:r>
              <a:rPr lang="cs-CZ" altLang="cs-CZ" b="1" dirty="0" err="1">
                <a:solidFill>
                  <a:srgbClr val="C00000"/>
                </a:solidFill>
                <a:latin typeface="Times New Roman" panose="02020603050405020304" pitchFamily="18" charset="0"/>
                <a:cs typeface="Times New Roman" panose="02020603050405020304" pitchFamily="18" charset="0"/>
              </a:rPr>
              <a:t>Financial</a:t>
            </a:r>
            <a:r>
              <a:rPr lang="cs-CZ" altLang="cs-CZ" b="1" dirty="0">
                <a:solidFill>
                  <a:srgbClr val="C00000"/>
                </a:solidFill>
                <a:latin typeface="Times New Roman" panose="02020603050405020304" pitchFamily="18" charset="0"/>
                <a:cs typeface="Times New Roman" panose="02020603050405020304" pitchFamily="18" charset="0"/>
              </a:rPr>
              <a:t> Management</a:t>
            </a:r>
          </a:p>
          <a:p>
            <a:pPr marL="457200" lvl="1" indent="0">
              <a:buNone/>
            </a:pPr>
            <a:r>
              <a:rPr lang="cs-CZ" altLang="cs-CZ" b="1" dirty="0">
                <a:solidFill>
                  <a:srgbClr val="C00000"/>
                </a:solidFill>
                <a:latin typeface="Times New Roman" panose="02020603050405020304" pitchFamily="18" charset="0"/>
                <a:cs typeface="Times New Roman" panose="02020603050405020304" pitchFamily="18" charset="0"/>
              </a:rPr>
              <a:t>	</a:t>
            </a:r>
            <a:r>
              <a:rPr lang="cs-CZ" altLang="cs-CZ" b="1" dirty="0" smtClean="0">
                <a:solidFill>
                  <a:srgbClr val="C00000"/>
                </a:solidFill>
                <a:latin typeface="Times New Roman" panose="02020603050405020304" pitchFamily="18" charset="0"/>
                <a:cs typeface="Times New Roman" panose="02020603050405020304" pitchFamily="18" charset="0"/>
              </a:rPr>
              <a:t>		Team </a:t>
            </a:r>
            <a:r>
              <a:rPr lang="cs-CZ" altLang="cs-CZ" b="1" dirty="0" err="1" smtClean="0">
                <a:solidFill>
                  <a:srgbClr val="C00000"/>
                </a:solidFill>
                <a:latin typeface="Times New Roman" panose="02020603050405020304" pitchFamily="18" charset="0"/>
                <a:cs typeface="Times New Roman" panose="02020603050405020304" pitchFamily="18" charset="0"/>
              </a:rPr>
              <a:t>code</a:t>
            </a:r>
            <a:r>
              <a:rPr lang="cs-CZ" altLang="cs-CZ" b="1" dirty="0">
                <a:solidFill>
                  <a:srgbClr val="C00000"/>
                </a:solidFill>
                <a:latin typeface="Times New Roman" panose="02020603050405020304" pitchFamily="18" charset="0"/>
                <a:cs typeface="Times New Roman" panose="02020603050405020304" pitchFamily="18" charset="0"/>
              </a:rPr>
              <a:t>: </a:t>
            </a:r>
            <a:r>
              <a:rPr lang="cs-CZ" altLang="cs-CZ" b="1" dirty="0" err="1" smtClean="0">
                <a:solidFill>
                  <a:srgbClr val="C00000"/>
                </a:solidFill>
                <a:latin typeface="Times New Roman" panose="02020603050405020304" pitchFamily="18" charset="0"/>
                <a:cs typeface="Times New Roman" panose="02020603050405020304" pitchFamily="18" charset="0"/>
              </a:rPr>
              <a:t>ypranaj</a:t>
            </a:r>
            <a:endParaRPr lang="en-US" altLang="cs-CZ" b="1" dirty="0">
              <a:solidFill>
                <a:srgbClr val="C00000"/>
              </a:solidFill>
              <a:latin typeface="Times New Roman" panose="02020603050405020304" pitchFamily="18" charset="0"/>
              <a:cs typeface="Times New Roman" panose="02020603050405020304" pitchFamily="18" charset="0"/>
            </a:endParaRPr>
          </a:p>
          <a:p>
            <a:endParaRPr lang="en-US" altLang="cs-CZ" sz="2400" dirty="0">
              <a:latin typeface="Times New Roman" panose="02020603050405020304" pitchFamily="18" charset="0"/>
              <a:cs typeface="Times New Roman" panose="02020603050405020304" pitchFamily="18" charset="0"/>
            </a:endParaRPr>
          </a:p>
          <a:p>
            <a:endParaRPr lang="en-US" altLang="cs-CZ" sz="24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50" y="260649"/>
            <a:ext cx="8256917" cy="676937"/>
          </a:xfrm>
        </p:spPr>
        <p:txBody>
          <a:bodyPr/>
          <a:lstStyle/>
          <a:p>
            <a:pPr>
              <a:lnSpc>
                <a:spcPct val="100000"/>
              </a:lnSpc>
              <a:spcBef>
                <a:spcPts val="0"/>
              </a:spcBef>
              <a:defRPr/>
            </a:pPr>
            <a:r>
              <a:rPr lang="cs-CZ" sz="2800" b="1" kern="0" dirty="0" err="1">
                <a:solidFill>
                  <a:srgbClr val="307871"/>
                </a:solidFill>
                <a:latin typeface="Times New Roman"/>
              </a:rPr>
              <a:t>Contact</a:t>
            </a:r>
            <a:r>
              <a:rPr lang="cs-CZ" sz="2800" b="1" kern="0" dirty="0">
                <a:solidFill>
                  <a:srgbClr val="307871"/>
                </a:solidFill>
                <a:latin typeface="Times New Roman"/>
              </a:rPr>
              <a:t> </a:t>
            </a:r>
            <a:r>
              <a:rPr lang="cs-CZ" sz="2800" b="1" kern="0" dirty="0" err="1">
                <a:solidFill>
                  <a:srgbClr val="307871"/>
                </a:solidFill>
                <a:latin typeface="Times New Roman"/>
              </a:rPr>
              <a:t>information</a:t>
            </a:r>
            <a:endParaRPr lang="en-US" sz="2800" b="1" kern="0" dirty="0">
              <a:solidFill>
                <a:srgbClr val="307871"/>
              </a:solidFill>
              <a:latin typeface="Times New Roman"/>
            </a:endParaRPr>
          </a:p>
        </p:txBody>
      </p:sp>
      <p:sp>
        <p:nvSpPr>
          <p:cNvPr id="12" name="Zástupný symbol pro obsah 2"/>
          <p:cNvSpPr txBox="1">
            <a:spLocks/>
          </p:cNvSpPr>
          <p:nvPr/>
        </p:nvSpPr>
        <p:spPr>
          <a:xfrm>
            <a:off x="2735627" y="6309320"/>
            <a:ext cx="6624736"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altLang="cs-CZ" sz="1067" dirty="0">
                <a:solidFill>
                  <a:srgbClr val="307871"/>
                </a:solidFill>
                <a:latin typeface="Times New Roman" panose="02020603050405020304" pitchFamily="18" charset="0"/>
                <a:cs typeface="Times New Roman" panose="02020603050405020304" pitchFamily="18" charset="0"/>
              </a:rPr>
              <a:t>Introduction to the Course:</a:t>
            </a:r>
            <a:r>
              <a:rPr lang="cs-CZ" altLang="cs-CZ" sz="1067" dirty="0">
                <a:solidFill>
                  <a:srgbClr val="307871"/>
                </a:solidFill>
                <a:latin typeface="Times New Roman" panose="02020603050405020304" pitchFamily="18" charset="0"/>
                <a:cs typeface="Times New Roman" panose="02020603050405020304" pitchFamily="18" charset="0"/>
              </a:rPr>
              <a:t> </a:t>
            </a:r>
            <a:r>
              <a:rPr lang="en-US" altLang="cs-CZ" sz="1067" dirty="0">
                <a:solidFill>
                  <a:srgbClr val="307871"/>
                </a:solidFill>
                <a:latin typeface="Times New Roman" panose="02020603050405020304" pitchFamily="18" charset="0"/>
                <a:cs typeface="Times New Roman" panose="02020603050405020304" pitchFamily="18" charset="0"/>
              </a:rPr>
              <a:t>International Financial Management</a:t>
            </a:r>
          </a:p>
        </p:txBody>
      </p:sp>
      <p:sp>
        <p:nvSpPr>
          <p:cNvPr id="4" name="Obdélník 3"/>
          <p:cNvSpPr/>
          <p:nvPr/>
        </p:nvSpPr>
        <p:spPr>
          <a:xfrm>
            <a:off x="10512491" y="260648"/>
            <a:ext cx="1536171"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08502" y="324290"/>
            <a:ext cx="1287759" cy="992476"/>
          </a:xfrm>
          <a:prstGeom prst="rect">
            <a:avLst/>
          </a:prstGeom>
        </p:spPr>
      </p:pic>
    </p:spTree>
    <p:extLst>
      <p:ext uri="{BB962C8B-B14F-4D97-AF65-F5344CB8AC3E}">
        <p14:creationId xmlns:p14="http://schemas.microsoft.com/office/powerpoint/2010/main" val="197761479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471</TotalTime>
  <Words>547</Words>
  <Application>Microsoft Office PowerPoint</Application>
  <PresentationFormat>Širokoúhlá obrazovka</PresentationFormat>
  <Paragraphs>100</Paragraphs>
  <Slides>10</Slides>
  <Notes>8</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10</vt:i4>
      </vt:variant>
    </vt:vector>
  </HeadingPairs>
  <TitlesOfParts>
    <vt:vector size="16" baseType="lpstr">
      <vt:lpstr>Arial</vt:lpstr>
      <vt:lpstr>Calibri</vt:lpstr>
      <vt:lpstr>Calibri Light</vt:lpstr>
      <vt:lpstr>Times New Roman</vt:lpstr>
      <vt:lpstr>Wingdings</vt:lpstr>
      <vt:lpstr>Motiv Office</vt:lpstr>
      <vt:lpstr>Introduction to the Course:  International Financial Management</vt:lpstr>
      <vt:lpstr>Contents</vt:lpstr>
      <vt:lpstr>Assessment of the Course</vt:lpstr>
      <vt:lpstr>Discussion (10 points)</vt:lpstr>
      <vt:lpstr>Ongoing test (10 points)</vt:lpstr>
      <vt:lpstr>Seminar paper (20 points)</vt:lpstr>
      <vt:lpstr>Final exam (60 points)</vt:lpstr>
      <vt:lpstr>Study materials</vt:lpstr>
      <vt:lpstr>Contact information</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Jana Šimáková</cp:lastModifiedBy>
  <cp:revision>46</cp:revision>
  <dcterms:created xsi:type="dcterms:W3CDTF">2016-11-25T20:36:16Z</dcterms:created>
  <dcterms:modified xsi:type="dcterms:W3CDTF">2021-02-22T13:17:30Z</dcterms:modified>
</cp:coreProperties>
</file>