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295" r:id="rId2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9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59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41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51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94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135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89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632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74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3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01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84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74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669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753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24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587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3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28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9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9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5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72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bertmundell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stor.org/stable/1812792?seq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bertmundell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ft.com/content/62c2f140-ac55-4827-800d-b95571d41ed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Teoretické zázemí koncipování měnové unie</a:t>
            </a:r>
            <a:r>
              <a:rPr lang="cs-CZ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FIU/NPNPT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Zuzana </a:t>
            </a:r>
            <a:r>
              <a:rPr lang="cs-CZ" altLang="cs-CZ" sz="9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cs-CZ" sz="2000" dirty="0"/>
              <a:t>kulturní a jazykové rozdílnosti, institucionální překážky.</a:t>
            </a:r>
          </a:p>
          <a:p>
            <a:pPr>
              <a:buNone/>
            </a:pPr>
            <a:endParaRPr lang="cs-CZ" sz="2000" dirty="0"/>
          </a:p>
          <a:p>
            <a:pPr marL="596646" indent="-514350">
              <a:buFont typeface="+mj-lt"/>
              <a:buAutoNum type="arabicPeriod" startAt="2"/>
            </a:pPr>
            <a:r>
              <a:rPr lang="cs-CZ" sz="2000" dirty="0"/>
              <a:t>Potřeba zaškolení – přeškolení pracovníků. (hospodářské šoky můžou byt jen dočasné a dlouhodobé zaškolení pracovníků nemá význam)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Mobilita pracovní sily - </a:t>
            </a:r>
            <a:r>
              <a:rPr lang="cs-CZ" b="1" dirty="0" err="1"/>
              <a:t>Mundell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Peter </a:t>
            </a:r>
            <a:r>
              <a:rPr lang="cs-CZ" sz="2000" dirty="0" err="1"/>
              <a:t>Kenen</a:t>
            </a:r>
            <a:r>
              <a:rPr lang="cs-CZ" sz="2000" dirty="0"/>
              <a:t> – </a:t>
            </a:r>
            <a:r>
              <a:rPr lang="cs-CZ" sz="2000" dirty="0" err="1"/>
              <a:t>Princeton</a:t>
            </a:r>
            <a:r>
              <a:rPr lang="cs-CZ" sz="2000" dirty="0"/>
              <a:t> University</a:t>
            </a:r>
          </a:p>
          <a:p>
            <a:r>
              <a:rPr lang="cs-CZ" sz="2000" dirty="0"/>
              <a:t>Problematika mezinárodních měnových systémů</a:t>
            </a:r>
          </a:p>
          <a:p>
            <a:r>
              <a:rPr lang="cs-CZ" sz="2000" dirty="0"/>
              <a:t>Pozorovatel EMU</a:t>
            </a:r>
          </a:p>
          <a:p>
            <a:r>
              <a:rPr lang="cs-CZ" sz="2000" dirty="0"/>
              <a:t>Oblast mezinárodních financí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Diverzifikace výroby - </a:t>
            </a:r>
            <a:r>
              <a:rPr lang="cs-CZ" b="1" dirty="0" err="1"/>
              <a:t>Kenen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528" y="1015857"/>
            <a:ext cx="22934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err="1">
                <a:solidFill>
                  <a:srgbClr val="307871"/>
                </a:solidFill>
              </a:rPr>
              <a:t>Kenenovo</a:t>
            </a:r>
            <a:r>
              <a:rPr lang="cs-CZ" sz="2000" b="1" dirty="0">
                <a:solidFill>
                  <a:srgbClr val="307871"/>
                </a:solidFill>
              </a:rPr>
              <a:t> kritérium </a:t>
            </a:r>
            <a:r>
              <a:rPr lang="cs-CZ" sz="2000" b="1" dirty="0">
                <a:solidFill>
                  <a:srgbClr val="002060"/>
                </a:solidFill>
              </a:rPr>
              <a:t>– </a:t>
            </a:r>
            <a:r>
              <a:rPr lang="cs-CZ" sz="2000" dirty="0"/>
              <a:t>OMO tvoří země, jejichž </a:t>
            </a:r>
            <a:r>
              <a:rPr lang="cs-CZ" sz="2000" dirty="0">
                <a:solidFill>
                  <a:srgbClr val="FF0000"/>
                </a:solidFill>
              </a:rPr>
              <a:t>výroba a vývozy jsou široce diverzifikovány a jsou podobné struktury.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Vážné hospodářské šoky – země s úzkým sortimentem zboží (Afrika – bývalé francouzské kolonie – káva, kakao).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Země produkující široký sortiment výrobků – méně zasažena hospodářskými šoky, které se týkají určitého zboží.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Diverzifikace výroby - </a:t>
            </a:r>
            <a:r>
              <a:rPr lang="cs-CZ" b="1" dirty="0" err="1"/>
              <a:t>Kenen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489654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Stanford</a:t>
            </a:r>
            <a:r>
              <a:rPr lang="cs-CZ" sz="2000" dirty="0"/>
              <a:t> University</a:t>
            </a:r>
          </a:p>
          <a:p>
            <a:r>
              <a:rPr lang="cs-CZ" sz="2000" dirty="0"/>
              <a:t>Oblast mezinárodních financí, měnová politika</a:t>
            </a:r>
          </a:p>
          <a:p>
            <a:r>
              <a:rPr lang="cs-CZ" sz="2000" dirty="0"/>
              <a:t>Kritik EMU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Otevřenost ekonomiky - </a:t>
            </a:r>
            <a:r>
              <a:rPr lang="cs-CZ" b="1" dirty="0" err="1"/>
              <a:t>McKinnon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03189"/>
            <a:ext cx="30169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2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err="1">
                <a:solidFill>
                  <a:srgbClr val="307871"/>
                </a:solidFill>
              </a:rPr>
              <a:t>McKinnovo</a:t>
            </a:r>
            <a:r>
              <a:rPr lang="cs-CZ" sz="2000" b="1" dirty="0">
                <a:solidFill>
                  <a:srgbClr val="307871"/>
                </a:solidFill>
              </a:rPr>
              <a:t> kritérium</a:t>
            </a:r>
            <a:r>
              <a:rPr lang="cs-CZ" sz="2000" dirty="0">
                <a:solidFill>
                  <a:srgbClr val="307871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– </a:t>
            </a:r>
            <a:r>
              <a:rPr lang="cs-CZ" sz="2000" dirty="0"/>
              <a:t>OMO tvoří země, které jsou </a:t>
            </a:r>
            <a:r>
              <a:rPr lang="cs-CZ" sz="2000" dirty="0">
                <a:solidFill>
                  <a:srgbClr val="FF0000"/>
                </a:solidFill>
              </a:rPr>
              <a:t>velmi otevřené obchodu a úzce mezi sebou obchodují.</a:t>
            </a:r>
          </a:p>
          <a:p>
            <a:r>
              <a:rPr lang="cs-CZ" sz="2000" b="1" i="1" dirty="0"/>
              <a:t>Je měnový kurz prospěšným nástrojem při řešení asymetrických šoků?</a:t>
            </a:r>
          </a:p>
          <a:p>
            <a:r>
              <a:rPr lang="cs-CZ" sz="2000" dirty="0"/>
              <a:t>Mnoho běžného zboží může být </a:t>
            </a:r>
            <a:r>
              <a:rPr lang="cs-CZ" sz="2000" u="sng" dirty="0"/>
              <a:t>vyrobeno v různých zemích</a:t>
            </a:r>
            <a:r>
              <a:rPr lang="cs-CZ" sz="2000" dirty="0"/>
              <a:t> a jsou prakticky totožné.  V takovém případě </a:t>
            </a:r>
            <a:r>
              <a:rPr lang="cs-CZ" sz="2000" u="sng" dirty="0"/>
              <a:t>konkurence v rámci obchodu zaručí, že jejich ceny doma i v zahraničí jsou stejné, či téměř stejné a teda do velké míry nezávislé na měnovém kurzu.</a:t>
            </a:r>
          </a:p>
          <a:p>
            <a:r>
              <a:rPr lang="cs-CZ" sz="2000" u="sng" dirty="0"/>
              <a:t>Změna měnového kurzu již není důležitým vyrovnávacím nástrojem</a:t>
            </a: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Otevřenost ekonomiky - </a:t>
            </a:r>
            <a:r>
              <a:rPr lang="cs-CZ" b="1" dirty="0" err="1"/>
              <a:t>McKinnon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/>
              <a:t>Fiskální transfery – transferové kritérium </a:t>
            </a:r>
            <a:r>
              <a:rPr lang="cs-CZ" sz="2000" dirty="0"/>
              <a:t>– OMO tvoří země, které se dohodly na vzájemné kompenzaci nepříznivých hospodářských šoků.</a:t>
            </a:r>
          </a:p>
          <a:p>
            <a:endParaRPr lang="cs-CZ" sz="2000" dirty="0"/>
          </a:p>
          <a:p>
            <a:r>
              <a:rPr lang="cs-CZ" sz="2000" b="1" dirty="0"/>
              <a:t>Jednotné priority  - kritérium jednotnosti priorit</a:t>
            </a:r>
            <a:r>
              <a:rPr lang="cs-CZ" sz="2000" dirty="0"/>
              <a:t> – členské země měnové unie se musí skutečně shodovat v tom, jak se vypořádat s hospodářskými šoky.</a:t>
            </a:r>
          </a:p>
          <a:p>
            <a:endParaRPr lang="cs-CZ" sz="2000" dirty="0"/>
          </a:p>
          <a:p>
            <a:r>
              <a:rPr lang="cs-CZ" sz="2000" b="1" dirty="0"/>
              <a:t>Solidarita versus nacionalizmus </a:t>
            </a:r>
            <a:r>
              <a:rPr lang="cs-CZ" sz="2000" dirty="0"/>
              <a:t>– kritérium soudržnosti - když společná měnová politika vyvolává konflikty mezi národními zájmy, země, které tvoří měnovou oblast musí přijmout tyto náklady ve jménu společného osudu.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Politická kritéria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EMU – optimální měnovou oblastí?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Index OCA </a:t>
            </a:r>
            <a:r>
              <a:rPr lang="cs-CZ" sz="2000" dirty="0" smtClean="0"/>
              <a:t>s Německem– </a:t>
            </a:r>
            <a:r>
              <a:rPr lang="cs-CZ" sz="2000" dirty="0" err="1"/>
              <a:t>Bayoumi</a:t>
            </a:r>
            <a:r>
              <a:rPr lang="cs-CZ" sz="2000" dirty="0"/>
              <a:t> and </a:t>
            </a:r>
            <a:r>
              <a:rPr lang="cs-CZ" sz="2000" dirty="0" err="1"/>
              <a:t>Echengreen</a:t>
            </a:r>
            <a:r>
              <a:rPr lang="cs-CZ" sz="2000" dirty="0"/>
              <a:t> (1997)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Asymetrické hospodářské šoky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38211"/>
            <a:ext cx="4159556" cy="34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659724" y="1347614"/>
            <a:ext cx="2196752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 smtClean="0"/>
              <a:t>Kompenzace </a:t>
            </a:r>
            <a:r>
              <a:rPr lang="cs-CZ" sz="1400" dirty="0"/>
              <a:t>– </a:t>
            </a:r>
            <a:r>
              <a:rPr lang="cs-CZ" sz="1400" dirty="0" smtClean="0"/>
              <a:t>měřená </a:t>
            </a:r>
            <a:r>
              <a:rPr lang="cs-CZ" sz="1400" dirty="0"/>
              <a:t>jako vliv změn měnového kurzu na ceny dovozů: například, koeficient kompenzace ve výši 0,6 znamená, že 10 % depreciace kurzu je následována v rámci tři měsíců 6 % vzrůstem cen dovozu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EMU versus otevřenost (</a:t>
            </a:r>
            <a:r>
              <a:rPr lang="cs-CZ" b="1" dirty="0" err="1"/>
              <a:t>McKinnon</a:t>
            </a:r>
            <a:r>
              <a:rPr lang="cs-CZ" b="1" dirty="0"/>
              <a:t>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951"/>
            <a:ext cx="63722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439248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Myšlenka – asymetrické hospodářské šoky jsou méně pravděpodobné mezi zeměmi, které sdílejí podobné produkční struktury a jejichž obchod je diverzifikován</a:t>
            </a:r>
          </a:p>
          <a:p>
            <a:endParaRPr lang="cs-CZ" sz="2000" dirty="0"/>
          </a:p>
          <a:p>
            <a:r>
              <a:rPr lang="cs-CZ" sz="2000" dirty="0"/>
              <a:t>Index rozdílnosti obchodu – jak se liší struktura obchodu každé země od situace v Německu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Diverzifikace a rozdílnost obchodu - </a:t>
            </a:r>
            <a:r>
              <a:rPr lang="cs-CZ" b="1" dirty="0" err="1"/>
              <a:t>Kenen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912" y="843559"/>
            <a:ext cx="40785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vytvořená v 60. letech 20. stol. ekonomem </a:t>
            </a:r>
            <a:r>
              <a:rPr lang="cs-CZ" sz="2000" u="sng" dirty="0">
                <a:solidFill>
                  <a:srgbClr val="307871"/>
                </a:solidFill>
              </a:rPr>
              <a:t>R. </a:t>
            </a:r>
            <a:r>
              <a:rPr lang="cs-CZ" sz="2000" u="sng" dirty="0" err="1">
                <a:solidFill>
                  <a:srgbClr val="307871"/>
                </a:solidFill>
              </a:rPr>
              <a:t>Mundellem</a:t>
            </a:r>
            <a:r>
              <a:rPr lang="cs-CZ" sz="2000" u="sng" dirty="0">
                <a:solidFill>
                  <a:srgbClr val="307871"/>
                </a:solidFill>
              </a:rPr>
              <a:t> </a:t>
            </a:r>
            <a:r>
              <a:rPr lang="cs-CZ" sz="2000" dirty="0"/>
              <a:t>(1961) </a:t>
            </a:r>
          </a:p>
          <a:p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robertmundell.net</a:t>
            </a:r>
            <a:endParaRPr lang="cs-CZ" sz="1400" dirty="0"/>
          </a:p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www.jstor.org/stable/1812792?seq=1</a:t>
            </a:r>
            <a:endParaRPr lang="cs-CZ" sz="1400" dirty="0" smtClean="0"/>
          </a:p>
          <a:p>
            <a:endParaRPr lang="sk-SK" sz="1400" dirty="0"/>
          </a:p>
          <a:p>
            <a:r>
              <a:rPr lang="sk-SK" sz="1400" dirty="0" smtClean="0"/>
              <a:t>„A </a:t>
            </a:r>
            <a:r>
              <a:rPr lang="sk-SK" sz="1400" dirty="0" err="1" smtClean="0"/>
              <a:t>Theory</a:t>
            </a:r>
            <a:r>
              <a:rPr lang="sk-SK" sz="1400" dirty="0" smtClean="0"/>
              <a:t> of Optimum </a:t>
            </a:r>
            <a:r>
              <a:rPr lang="sk-SK" sz="1400" dirty="0" err="1" smtClean="0"/>
              <a:t>Currency</a:t>
            </a:r>
            <a:r>
              <a:rPr lang="sk-SK" sz="1400" dirty="0" smtClean="0"/>
              <a:t> </a:t>
            </a:r>
            <a:r>
              <a:rPr lang="sk-SK" sz="1400" dirty="0" err="1" smtClean="0"/>
              <a:t>Areas</a:t>
            </a:r>
            <a:r>
              <a:rPr lang="sk-SK" sz="1400" dirty="0" smtClean="0"/>
              <a:t>“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2000" dirty="0"/>
              <a:t>rozvinutá R. </a:t>
            </a:r>
            <a:r>
              <a:rPr lang="cs-CZ" sz="2000" dirty="0" err="1"/>
              <a:t>McKinnonem</a:t>
            </a:r>
            <a:r>
              <a:rPr lang="cs-CZ" sz="2000" dirty="0"/>
              <a:t> (1963), P. B. </a:t>
            </a:r>
            <a:r>
              <a:rPr lang="cs-CZ" sz="2000" dirty="0" err="1"/>
              <a:t>Kenenem</a:t>
            </a:r>
            <a:r>
              <a:rPr lang="cs-CZ" sz="2000" dirty="0"/>
              <a:t> (1969) a dalšími.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teorie OMO (OCA) – odpověď na otázku: </a:t>
            </a:r>
            <a:r>
              <a:rPr lang="cs-CZ" sz="2000" i="1" dirty="0"/>
              <a:t>„Kdy může být měnová unie výhodná pro všechny účastníky?“ Jinak řečeno: „Přinese členství v měnové unii každému státu prospěch?“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Teorie optimálních měnových oblastí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Mobilita pracovní síly – </a:t>
            </a:r>
            <a:r>
              <a:rPr lang="cs-CZ" b="1" dirty="0" err="1"/>
              <a:t>Mundell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9657"/>
            <a:ext cx="3528392" cy="33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148451" y="4481283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 err="1"/>
              <a:t>Employment</a:t>
            </a:r>
            <a:r>
              <a:rPr lang="cs-CZ" sz="1200" dirty="0"/>
              <a:t> Outlook, OECD 2000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96904" y="801942"/>
            <a:ext cx="587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Vnitřní migrace mezi regiony jako procento celkové populace</a:t>
            </a:r>
          </a:p>
        </p:txBody>
      </p:sp>
    </p:spTree>
    <p:extLst>
      <p:ext uri="{BB962C8B-B14F-4D97-AF65-F5344CB8AC3E}">
        <p14:creationId xmlns:p14="http://schemas.microsoft.com/office/powerpoint/2010/main" val="7545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Je EMU optimální měnovou oblastí???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4837"/>
              </p:ext>
            </p:extLst>
          </p:nvPr>
        </p:nvGraphicFramePr>
        <p:xfrm>
          <a:off x="2051720" y="1023579"/>
          <a:ext cx="4968552" cy="33123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Kritérium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Splněno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Mobilita pracovní síly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Otevřenost obchodu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Diverzifikace produkce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Fiskální transfery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Jednotné priority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r>
                        <a:rPr lang="cs-CZ" dirty="0" smtClean="0"/>
                        <a:t>Solidarita</a:t>
                      </a:r>
                      <a:r>
                        <a:rPr lang="cs-CZ" baseline="0" dirty="0" smtClean="0"/>
                        <a:t> versus nacionalizmus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8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67494"/>
            <a:ext cx="4220064" cy="47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23478"/>
            <a:ext cx="4668771" cy="50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6937"/>
            <a:ext cx="4680520" cy="4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0"/>
            <a:ext cx="6552728" cy="450041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315518" y="4432104"/>
            <a:ext cx="7666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BALDWIN, R. – WYPLOSZ CH. </a:t>
            </a:r>
            <a:r>
              <a:rPr lang="cs-CZ" sz="1200" i="1" dirty="0"/>
              <a:t>EKONOMIE EVROPSKÉ INTEGRACE</a:t>
            </a:r>
            <a:r>
              <a:rPr lang="cs-CZ" sz="12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9028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 smtClean="0"/>
              <a:t>Děkuji za pozornost </a:t>
            </a:r>
            <a:r>
              <a:rPr lang="cs-CZ" altLang="cs-CZ" sz="2400" dirty="0" smtClean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v rámci jaké geografické oblasti je optimální nastolit jednotnou měnu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s velikostí oblasti roste užitečnost peněz, ale pokud se oblast stane příliš různorodou, pak se zvyšují náklady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rozmanitost </a:t>
            </a:r>
            <a:r>
              <a:rPr lang="cs-CZ" sz="2000" dirty="0">
                <a:sym typeface="Symbol"/>
              </a:rPr>
              <a:t></a:t>
            </a:r>
            <a:r>
              <a:rPr lang="cs-CZ" sz="2000" dirty="0"/>
              <a:t>asymetrické hospodářské šoky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všechny ceny a mzdy zcela pružné – </a:t>
            </a:r>
            <a:r>
              <a:rPr lang="cs-CZ" sz="2000" dirty="0">
                <a:solidFill>
                  <a:srgbClr val="FF0000"/>
                </a:solidFill>
              </a:rPr>
              <a:t>měnový kurz ekonomicky bezvýznamný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nepružnost cen a mezd – </a:t>
            </a:r>
            <a:r>
              <a:rPr lang="cs-CZ" sz="2000" dirty="0">
                <a:solidFill>
                  <a:srgbClr val="FF0000"/>
                </a:solidFill>
              </a:rPr>
              <a:t>měnový kurz důležitý nástroj při řešení hospodářských šoků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Optimální měnová oblast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nepříznivý poptávkový šok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Nepříznivé hospodářské šoky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86339"/>
            <a:ext cx="5112568" cy="354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Asymetrické hospodářské šoky v měnové unii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89009"/>
            <a:ext cx="7717167" cy="38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rozdílné reakce dvou zemí na ten samý hospodářský šok</a:t>
            </a:r>
          </a:p>
          <a:p>
            <a:r>
              <a:rPr lang="cs-CZ" sz="2000" dirty="0"/>
              <a:t>Důvody:</a:t>
            </a:r>
          </a:p>
          <a:p>
            <a:pPr lvl="1"/>
            <a:r>
              <a:rPr lang="cs-CZ" sz="1600" dirty="0"/>
              <a:t>rozdílné socioekonomické struktury,</a:t>
            </a:r>
          </a:p>
          <a:p>
            <a:pPr lvl="1"/>
            <a:r>
              <a:rPr lang="cs-CZ" sz="1600" dirty="0"/>
              <a:t>rozdílné předpisy a tradice na trhu práce,</a:t>
            </a:r>
          </a:p>
          <a:p>
            <a:pPr lvl="1"/>
            <a:r>
              <a:rPr lang="cs-CZ" sz="1600" dirty="0"/>
              <a:t>relativní důležitosti sektoru průmyslu,</a:t>
            </a:r>
          </a:p>
          <a:p>
            <a:pPr lvl="1"/>
            <a:r>
              <a:rPr lang="cs-CZ" sz="1600" dirty="0"/>
              <a:t>role finančního a bankovního sektoru,</a:t>
            </a:r>
          </a:p>
          <a:p>
            <a:pPr lvl="1"/>
            <a:r>
              <a:rPr lang="cs-CZ" sz="1600" dirty="0"/>
              <a:t>vnější zadlužení země,</a:t>
            </a:r>
          </a:p>
          <a:p>
            <a:pPr lvl="1"/>
            <a:r>
              <a:rPr lang="cs-CZ" sz="1600" dirty="0"/>
              <a:t>schopnost dosáhnout dohody mezi firmami, odbory a vládou,</a:t>
            </a:r>
          </a:p>
          <a:p>
            <a:pPr lvl="1"/>
            <a:r>
              <a:rPr lang="cs-CZ" sz="1600" dirty="0"/>
              <a:t>a další.</a:t>
            </a:r>
          </a:p>
          <a:p>
            <a:r>
              <a:rPr lang="cs-CZ" sz="1600" dirty="0"/>
              <a:t>Příklad:  náhlý nárůst cen ropy a plynu – zasáhne země dovážející ropu a plyn – prospěšný pro země vyvážející ropu a plyn. </a:t>
            </a:r>
          </a:p>
          <a:p>
            <a:r>
              <a:rPr lang="cs-CZ" sz="1600" dirty="0"/>
              <a:t>Reakce centrální banky (společné pro měnovou unii) na symetrický hospodářský šok asymetrické dopady.</a:t>
            </a:r>
            <a:r>
              <a:rPr lang="cs-CZ" sz="2000" dirty="0"/>
              <a:t> </a:t>
            </a:r>
          </a:p>
          <a:p>
            <a:endParaRPr lang="cs-CZ" sz="2000" dirty="0" smtClean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cs-CZ" b="1" dirty="0"/>
              <a:t>Symetrické hospodářské šoky s asymetrickými dopady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u="sng" dirty="0">
                <a:solidFill>
                  <a:srgbClr val="307871"/>
                </a:solidFill>
              </a:rPr>
              <a:t>Hospodářská kritéria</a:t>
            </a:r>
          </a:p>
          <a:p>
            <a:pPr lvl="1"/>
            <a:r>
              <a:rPr lang="cs-CZ" sz="2000" dirty="0" err="1"/>
              <a:t>Mundellovo</a:t>
            </a:r>
            <a:r>
              <a:rPr lang="cs-CZ" sz="2000" dirty="0"/>
              <a:t> kritérium – mobilita pracovní sily</a:t>
            </a:r>
          </a:p>
          <a:p>
            <a:pPr lvl="1"/>
            <a:r>
              <a:rPr lang="cs-CZ" sz="2000" dirty="0" err="1"/>
              <a:t>Kenenovo</a:t>
            </a:r>
            <a:r>
              <a:rPr lang="cs-CZ" sz="2000" dirty="0"/>
              <a:t> kritérium – diverzifikace výroby</a:t>
            </a:r>
          </a:p>
          <a:p>
            <a:pPr lvl="1"/>
            <a:r>
              <a:rPr lang="cs-CZ" sz="2000" dirty="0" err="1"/>
              <a:t>McKinnonovo</a:t>
            </a:r>
            <a:r>
              <a:rPr lang="cs-CZ" sz="2000" dirty="0"/>
              <a:t> kritérium – otevřenost ekonomiky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r>
              <a:rPr lang="cs-CZ" sz="2000" u="sng" dirty="0">
                <a:solidFill>
                  <a:srgbClr val="307871"/>
                </a:solidFill>
              </a:rPr>
              <a:t>Politická kritéria</a:t>
            </a:r>
          </a:p>
          <a:p>
            <a:pPr lvl="1"/>
            <a:r>
              <a:rPr lang="cs-CZ" sz="2000" dirty="0"/>
              <a:t>Transferové kritérium</a:t>
            </a:r>
          </a:p>
          <a:p>
            <a:pPr lvl="1"/>
            <a:r>
              <a:rPr lang="cs-CZ" sz="2000" dirty="0"/>
              <a:t>Kritérium jednotnosti priorit</a:t>
            </a:r>
          </a:p>
          <a:p>
            <a:pPr lvl="1"/>
            <a:r>
              <a:rPr lang="cs-CZ" sz="2000" dirty="0"/>
              <a:t>Kritérium soudržnosti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Kritéria optimální měnové oblasti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489654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Mundell</a:t>
            </a:r>
            <a:r>
              <a:rPr lang="cs-CZ" sz="2000" dirty="0"/>
              <a:t> – ekonom na Kolumbijské univerzitě,</a:t>
            </a:r>
          </a:p>
          <a:p>
            <a:r>
              <a:rPr lang="cs-CZ" sz="2000" dirty="0" smtClean="0"/>
              <a:t>Nobelova </a:t>
            </a:r>
            <a:r>
              <a:rPr lang="cs-CZ" sz="2000" dirty="0"/>
              <a:t>cena – teorie OCA, položení základů na poli makroekonomie otevřené ekonomiky </a:t>
            </a:r>
          </a:p>
          <a:p>
            <a:r>
              <a:rPr lang="cs-CZ" sz="2000" dirty="0"/>
              <a:t>Zastáncem celosvětové jednotné měny</a:t>
            </a:r>
          </a:p>
          <a:p>
            <a:r>
              <a:rPr lang="cs-CZ" sz="2000" dirty="0">
                <a:hlinkClick r:id="rId3"/>
              </a:rPr>
              <a:t>http://robertmundell.net</a:t>
            </a:r>
            <a:r>
              <a:rPr lang="cs-CZ" sz="2000" dirty="0" smtClean="0">
                <a:hlinkClick r:id="rId3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https://www.ft.com/content/62c2f140-ac55-4827-800d-b95571d41ed5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Mobilita pracovní sily - </a:t>
            </a:r>
            <a:r>
              <a:rPr lang="cs-CZ" b="1" dirty="0" err="1"/>
              <a:t>Mundell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11255"/>
            <a:ext cx="2734290" cy="34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7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err="1">
                <a:solidFill>
                  <a:srgbClr val="307871"/>
                </a:solidFill>
              </a:rPr>
              <a:t>Mundellovo</a:t>
            </a:r>
            <a:r>
              <a:rPr lang="cs-CZ" sz="2000" b="1" dirty="0">
                <a:solidFill>
                  <a:srgbClr val="307871"/>
                </a:solidFill>
              </a:rPr>
              <a:t> kritérium </a:t>
            </a:r>
            <a:r>
              <a:rPr lang="cs-CZ" sz="2000" dirty="0"/>
              <a:t>- Optimální měnové oblasti jsou takové oblasti, v jejichž rámci se </a:t>
            </a:r>
            <a:r>
              <a:rPr lang="cs-CZ" sz="2000" dirty="0">
                <a:solidFill>
                  <a:srgbClr val="FF0000"/>
                </a:solidFill>
              </a:rPr>
              <a:t>lidé snadno pohybují.  </a:t>
            </a:r>
          </a:p>
          <a:p>
            <a:r>
              <a:rPr lang="cs-CZ" sz="2000" dirty="0" smtClean="0"/>
              <a:t>Podstata– </a:t>
            </a:r>
            <a:r>
              <a:rPr lang="cs-CZ" sz="2000" dirty="0">
                <a:solidFill>
                  <a:srgbClr val="FF0000"/>
                </a:solidFill>
              </a:rPr>
              <a:t>náklady sdílení stejné měny budou sníženy, pokud by produkční faktory (kapitál a pracovní síla) byly zcela mobilní přes hranice. </a:t>
            </a:r>
          </a:p>
          <a:p>
            <a:endParaRPr lang="cs-CZ" sz="2000" dirty="0"/>
          </a:p>
          <a:p>
            <a:r>
              <a:rPr lang="cs-CZ" sz="2000" dirty="0" err="1"/>
              <a:t>Mundellovo</a:t>
            </a:r>
            <a:r>
              <a:rPr lang="cs-CZ" sz="2000" dirty="0"/>
              <a:t> kritérium – soustředí se na ochotu pracovní sily stěhovat se v reakci na hospodářské šoky.</a:t>
            </a:r>
          </a:p>
          <a:p>
            <a:endParaRPr lang="cs-CZ" sz="2000" dirty="0"/>
          </a:p>
          <a:p>
            <a:endParaRPr lang="cs-CZ" sz="2000" dirty="0"/>
          </a:p>
          <a:p>
            <a:pPr algn="ctr">
              <a:buNone/>
            </a:pPr>
            <a:r>
              <a:rPr lang="cs-CZ" sz="2000" dirty="0"/>
              <a:t>	SKUTEČNOST ZLOŽITĚJŠÍ</a:t>
            </a:r>
          </a:p>
          <a:p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Mobilita pracovní sily - </a:t>
            </a:r>
            <a:r>
              <a:rPr lang="cs-CZ" b="1" dirty="0" err="1"/>
              <a:t>Mundell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 smtClean="0">
                <a:solidFill>
                  <a:srgbClr val="307871"/>
                </a:solidFill>
                <a:latin typeface="Enriqueta" panose="02000000000000000000" pitchFamily="2" charset="0"/>
              </a:rPr>
              <a:t>FIU/NPNPT Teoretické zázemí koncipování měnové unie</a:t>
            </a: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1040</Words>
  <Application>Microsoft Office PowerPoint</Application>
  <PresentationFormat>Předvádění na obrazovce (16:9)</PresentationFormat>
  <Paragraphs>179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Enriqueta</vt:lpstr>
      <vt:lpstr>Symbol</vt:lpstr>
      <vt:lpstr>Times New Roman</vt:lpstr>
      <vt:lpstr>Wingdings</vt:lpstr>
      <vt:lpstr>SLU</vt:lpstr>
      <vt:lpstr>Teoretické zázemí koncipování měnové unie </vt:lpstr>
      <vt:lpstr>Teorie optimálních měnových oblastí</vt:lpstr>
      <vt:lpstr>Optimální měnová oblast</vt:lpstr>
      <vt:lpstr>Nepříznivé hospodářské šoky</vt:lpstr>
      <vt:lpstr>Asymetrické hospodářské šoky v měnové unii</vt:lpstr>
      <vt:lpstr>Symetrické hospodářské šoky s asymetrickými dopady</vt:lpstr>
      <vt:lpstr>Kritéria optimální měnové oblasti</vt:lpstr>
      <vt:lpstr>Mobilita pracovní sily - Mundell</vt:lpstr>
      <vt:lpstr>Mobilita pracovní sily - Mundell</vt:lpstr>
      <vt:lpstr>Mobilita pracovní sily - Mundell</vt:lpstr>
      <vt:lpstr>Diverzifikace výroby - Kenen</vt:lpstr>
      <vt:lpstr>Diverzifikace výroby - Kenen</vt:lpstr>
      <vt:lpstr>Otevřenost ekonomiky - McKinnon</vt:lpstr>
      <vt:lpstr>Otevřenost ekonomiky - McKinnon</vt:lpstr>
      <vt:lpstr>Politická kritéria</vt:lpstr>
      <vt:lpstr>EMU – optimální měnovou oblastí?</vt:lpstr>
      <vt:lpstr>Asymetrické hospodářské šoky</vt:lpstr>
      <vt:lpstr>EMU versus otevřenost (McKinnon)</vt:lpstr>
      <vt:lpstr>Diverzifikace a rozdílnost obchodu - Kenen</vt:lpstr>
      <vt:lpstr>Mobilita pracovní síly – Mundell</vt:lpstr>
      <vt:lpstr>Je EMU optimální měnovou oblastí???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150</cp:revision>
  <cp:lastPrinted>2017-02-22T12:09:42Z</cp:lastPrinted>
  <dcterms:created xsi:type="dcterms:W3CDTF">2016-07-06T15:42:34Z</dcterms:created>
  <dcterms:modified xsi:type="dcterms:W3CDTF">2021-04-25T14:38:34Z</dcterms:modified>
</cp:coreProperties>
</file>