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3B229-782B-4590-9EF5-2C656225988D}" type="datetimeFigureOut">
              <a:rPr lang="cs-CZ"/>
              <a:pPr>
                <a:defRPr/>
              </a:pPr>
              <a:t>04.03.2018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74489-E815-48BF-A004-28F7BE5284F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9613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BB434-5874-4035-90B2-E6AE11D6264F}" type="datetimeFigureOut">
              <a:rPr lang="cs-CZ"/>
              <a:pPr>
                <a:defRPr/>
              </a:pPr>
              <a:t>04.03.2018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25399E-8CB2-467B-8766-0BABA1B981E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04400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83604-A692-4E89-872A-B1AF22BB9A2B}" type="datetimeFigureOut">
              <a:rPr lang="cs-CZ"/>
              <a:pPr>
                <a:defRPr/>
              </a:pPr>
              <a:t>04.03.2018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66D0B-872A-4469-BE4A-B050C83C2F6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63556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921B8-CE63-4425-B182-97945769AFAB}" type="datetimeFigureOut">
              <a:rPr lang="cs-CZ"/>
              <a:pPr>
                <a:defRPr/>
              </a:pPr>
              <a:t>04.03.2018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9C486E-B7D2-4A41-BF4A-7EBD10358E8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47611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86EEB-D917-4EF7-B17A-20B19F7C40AF}" type="datetimeFigureOut">
              <a:rPr lang="cs-CZ"/>
              <a:pPr>
                <a:defRPr/>
              </a:pPr>
              <a:t>04.03.2018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DEC1E8-C09F-4C8F-A65C-C687EA70AFF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7327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F40F1-B838-45D2-8C5C-5102A922E00A}" type="datetimeFigureOut">
              <a:rPr lang="cs-CZ"/>
              <a:pPr>
                <a:defRPr/>
              </a:pPr>
              <a:t>04.03.2018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793D43-482C-4FBF-8109-AB1F7D92842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5855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AE1A7-736B-45D4-A94C-C9624BD737DC}" type="datetimeFigureOut">
              <a:rPr lang="cs-CZ"/>
              <a:pPr>
                <a:defRPr/>
              </a:pPr>
              <a:t>04.03.2018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081127-8B8C-4CDF-AC82-AF2040F3FF1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88564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B88B0-55C2-44BF-A104-2CD0844CC708}" type="datetimeFigureOut">
              <a:rPr lang="cs-CZ"/>
              <a:pPr>
                <a:defRPr/>
              </a:pPr>
              <a:t>04.03.2018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4FA655-0245-4708-A682-D9F18E50BA0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86045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BA802-3F61-40E7-B9B7-AC264CC60918}" type="datetimeFigureOut">
              <a:rPr lang="cs-CZ"/>
              <a:pPr>
                <a:defRPr/>
              </a:pPr>
              <a:t>04.03.2018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C69041-EFBD-4268-AB98-718FAAE4C7A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047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4BE69-D1C6-4354-9472-F524AD702FF0}" type="datetimeFigureOut">
              <a:rPr lang="cs-CZ"/>
              <a:pPr>
                <a:defRPr/>
              </a:pPr>
              <a:t>04.03.2018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FF9EEC-257E-4961-A5FC-648C7D93058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532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77A37-6858-4283-A33B-5D06C0E3FF8B}" type="datetimeFigureOut">
              <a:rPr lang="cs-CZ"/>
              <a:pPr>
                <a:defRPr/>
              </a:pPr>
              <a:t>04.03.2018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215E6F-6AE0-4189-AF0B-BF09030EF1E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94509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E37499-7E74-4145-9DC7-EB1E39DE2D45}" type="datetimeFigureOut">
              <a:rPr lang="cs-CZ"/>
              <a:pPr>
                <a:defRPr/>
              </a:pPr>
              <a:t>04.03.2018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5E178D9-2D05-4A6F-A0C2-1761D51BD96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nik.cz/moje_penize/penize_internetove_trziste_usetri_penize20080707.html" TargetMode="External"/><Relationship Id="rId2" Type="http://schemas.openxmlformats.org/officeDocument/2006/relationships/hyperlink" Target="http://media.e15.cz/zurnal/internetova-trziste-se-uci-marketingu-a-reklame-125519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edia.e15.cz/zurnal/internetova-trziste-se-uci-marketingu-a-reklame-125519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1571625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cs-CZ" b="1" dirty="0" smtClean="0"/>
              <a:t>Podnikání na internetu</a:t>
            </a: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1371600" y="3286125"/>
            <a:ext cx="6400800" cy="685800"/>
          </a:xfrm>
        </p:spPr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tx1"/>
                </a:solidFill>
              </a:rPr>
              <a:t>Přednáška č. 3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357313" y="4714875"/>
            <a:ext cx="6400800" cy="6858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>
                <a:latin typeface="+mn-lt"/>
                <a:cs typeface="+mn-cs"/>
              </a:rPr>
              <a:t>Doc. Mgr. Petr Suchánek, </a:t>
            </a:r>
            <a:r>
              <a:rPr lang="cs-CZ" sz="3200" dirty="0" err="1">
                <a:latin typeface="+mn-lt"/>
                <a:cs typeface="+mn-cs"/>
              </a:rPr>
              <a:t>Ph.D</a:t>
            </a:r>
            <a:r>
              <a:rPr lang="cs-CZ" sz="3200" dirty="0">
                <a:latin typeface="+mn-lt"/>
                <a:cs typeface="+mn-cs"/>
              </a:rPr>
              <a:t>.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 err="1">
                <a:latin typeface="+mn-lt"/>
                <a:cs typeface="+mn-cs"/>
              </a:rPr>
              <a:t>suchanek</a:t>
            </a:r>
            <a:r>
              <a:rPr lang="en-US" sz="3200" dirty="0">
                <a:latin typeface="+mn-lt"/>
                <a:cs typeface="+mn-cs"/>
              </a:rPr>
              <a:t>@</a:t>
            </a:r>
            <a:r>
              <a:rPr lang="cs-CZ" sz="3200" dirty="0" err="1">
                <a:latin typeface="+mn-lt"/>
                <a:cs typeface="+mn-cs"/>
              </a:rPr>
              <a:t>opf.slu.cz</a:t>
            </a:r>
            <a:endParaRPr lang="cs-CZ" sz="32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Internetová tržiště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488" cy="5043488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Internetové tržiště</a:t>
            </a:r>
          </a:p>
          <a:p>
            <a:pPr marL="0" indent="0" eaLnBrk="1" hangingPunct="1">
              <a:buNone/>
            </a:pPr>
            <a:r>
              <a:rPr lang="cs-CZ" altLang="cs-CZ" sz="1800" dirty="0" smtClean="0"/>
              <a:t>	(</a:t>
            </a:r>
            <a:r>
              <a:rPr lang="cs-CZ" altLang="cs-CZ" sz="1800" dirty="0">
                <a:solidFill>
                  <a:srgbClr val="0070C0"/>
                </a:solidFill>
              </a:rPr>
              <a:t>http://www.grofeo.cz</a:t>
            </a:r>
            <a:r>
              <a:rPr lang="cs-CZ" altLang="cs-CZ" sz="1800" dirty="0" smtClean="0">
                <a:solidFill>
                  <a:srgbClr val="0070C0"/>
                </a:solidFill>
              </a:rPr>
              <a:t>/</a:t>
            </a:r>
            <a:r>
              <a:rPr lang="cs-CZ" altLang="cs-CZ" sz="1800" dirty="0" smtClean="0"/>
              <a:t>)</a:t>
            </a:r>
          </a:p>
          <a:p>
            <a:pPr eaLnBrk="1" hangingPunct="1"/>
            <a:r>
              <a:rPr lang="cs-CZ" altLang="cs-CZ" dirty="0" smtClean="0"/>
              <a:t>Internetové tržiště </a:t>
            </a:r>
            <a:r>
              <a:rPr lang="en-US" altLang="cs-CZ" dirty="0" smtClean="0"/>
              <a:t>&amp;</a:t>
            </a:r>
            <a:r>
              <a:rPr lang="cs-CZ" altLang="cs-CZ" dirty="0" smtClean="0"/>
              <a:t> Internetový obchod</a:t>
            </a:r>
          </a:p>
          <a:p>
            <a:pPr eaLnBrk="1" hangingPunct="1"/>
            <a:r>
              <a:rPr lang="cs-CZ" altLang="cs-CZ" dirty="0" smtClean="0"/>
              <a:t>Užitná hodnota sítí</a:t>
            </a:r>
          </a:p>
          <a:p>
            <a:pPr eaLnBrk="1" hangingPunct="1"/>
            <a:r>
              <a:rPr lang="cs-CZ" altLang="cs-CZ" dirty="0" smtClean="0"/>
              <a:t>Druhy internetových tržišť</a:t>
            </a:r>
          </a:p>
          <a:p>
            <a:pPr eaLnBrk="1" hangingPunct="1"/>
            <a:r>
              <a:rPr lang="cs-CZ" altLang="cs-CZ" dirty="0" smtClean="0"/>
              <a:t>Obchodní cenové modely</a:t>
            </a:r>
          </a:p>
          <a:p>
            <a:pPr eaLnBrk="1" hangingPunct="1"/>
            <a:r>
              <a:rPr lang="cs-CZ" altLang="cs-CZ" dirty="0" smtClean="0"/>
              <a:t>Charakteristické znaky tržišť B2B</a:t>
            </a:r>
          </a:p>
          <a:p>
            <a:pPr eaLnBrk="1" hangingPunct="1"/>
            <a:r>
              <a:rPr lang="cs-CZ" altLang="cs-CZ" dirty="0" smtClean="0"/>
              <a:t>Dělení internetových tržišť podle obchodujících subjektů </a:t>
            </a:r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Internetová tržiště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488" cy="5043488"/>
          </a:xfrm>
        </p:spPr>
        <p:txBody>
          <a:bodyPr/>
          <a:lstStyle/>
          <a:p>
            <a:pPr eaLnBrk="1" hangingPunct="1"/>
            <a:r>
              <a:rPr lang="cs-CZ" altLang="cs-CZ" smtClean="0"/>
              <a:t>Dělení internetových tržišť podle struktury</a:t>
            </a:r>
          </a:p>
          <a:p>
            <a:pPr eaLnBrk="1" hangingPunct="1"/>
            <a:r>
              <a:rPr lang="cs-CZ" altLang="cs-CZ" smtClean="0"/>
              <a:t>Princip obchodní transakce na plně automatizovaném tržišti</a:t>
            </a:r>
          </a:p>
          <a:p>
            <a:pPr eaLnBrk="1" hangingPunct="1"/>
            <a:r>
              <a:rPr lang="cs-CZ" altLang="cs-CZ" smtClean="0"/>
              <a:t>Členské a vlastnické struktury internetových tržišť  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Internetová tržiště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488" cy="5043488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hlinkClick r:id="rId2"/>
              </a:rPr>
              <a:t>Fler.cz</a:t>
            </a:r>
          </a:p>
          <a:p>
            <a:pPr eaLnBrk="1" hangingPunct="1"/>
            <a:r>
              <a:rPr lang="cs-CZ" altLang="cs-CZ" dirty="0" smtClean="0">
                <a:hlinkClick r:id="rId2"/>
              </a:rPr>
              <a:t>http</a:t>
            </a:r>
            <a:r>
              <a:rPr lang="cs-CZ" altLang="cs-CZ" dirty="0">
                <a:hlinkClick r:id="rId2"/>
              </a:rPr>
              <a:t>://</a:t>
            </a:r>
            <a:r>
              <a:rPr lang="cs-CZ" altLang="cs-CZ" dirty="0" smtClean="0">
                <a:hlinkClick r:id="rId2"/>
              </a:rPr>
              <a:t>media.e15.cz/zurnal/internetova-trziste-se-uci-marketingu-a-reklame-1255192</a:t>
            </a:r>
            <a:endParaRPr lang="cs-CZ" altLang="cs-CZ" dirty="0" smtClean="0"/>
          </a:p>
          <a:p>
            <a:pPr eaLnBrk="1" hangingPunct="1"/>
            <a:r>
              <a:rPr lang="cs-CZ" altLang="cs-CZ" dirty="0"/>
              <a:t>https://archiv.ihned.cz/c1-66056750-vyrob-vyfot-prodej-fler-cz-neni-jen-nejvetsi-ceske-on-line-trziste-s-rucne-vyrabenymi-vecmi-ale-i-odrazovy-mustek-do-sveta-byznysu</a:t>
            </a:r>
            <a:endParaRPr lang="cs-CZ" altLang="cs-CZ" dirty="0" smtClean="0"/>
          </a:p>
          <a:p>
            <a:pPr eaLnBrk="1" hangingPunct="1"/>
            <a:r>
              <a:rPr lang="cs-CZ" altLang="cs-CZ" dirty="0">
                <a:hlinkClick r:id="rId3"/>
              </a:rPr>
              <a:t>https://</a:t>
            </a:r>
            <a:r>
              <a:rPr lang="cs-CZ" altLang="cs-CZ" dirty="0" smtClean="0">
                <a:hlinkClick r:id="rId3"/>
              </a:rPr>
              <a:t>www.denik.cz/moje_penize/penize_internetove_trziste_usetri_penize20080707.html</a:t>
            </a:r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33769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Internetová tržiště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488" cy="5043488"/>
          </a:xfrm>
        </p:spPr>
        <p:txBody>
          <a:bodyPr/>
          <a:lstStyle/>
          <a:p>
            <a:pPr eaLnBrk="1" hangingPunct="1"/>
            <a:r>
              <a:rPr lang="cs-CZ" altLang="cs-CZ" dirty="0">
                <a:hlinkClick r:id="rId2"/>
              </a:rPr>
              <a:t>http://</a:t>
            </a:r>
            <a:r>
              <a:rPr lang="cs-CZ" altLang="cs-CZ" dirty="0" smtClean="0">
                <a:hlinkClick r:id="rId2"/>
              </a:rPr>
              <a:t>vinitorium.sweb.cz/cz/trziste.html</a:t>
            </a:r>
          </a:p>
          <a:p>
            <a:pPr eaLnBrk="1" hangingPunct="1"/>
            <a:r>
              <a:rPr lang="cs-CZ" altLang="cs-CZ" dirty="0">
                <a:hlinkClick r:id="rId2"/>
              </a:rPr>
              <a:t>https://</a:t>
            </a:r>
            <a:r>
              <a:rPr lang="cs-CZ" altLang="cs-CZ" dirty="0" smtClean="0">
                <a:hlinkClick r:id="rId2"/>
              </a:rPr>
              <a:t>connect.zive.cz/bleskovky/cinske-internetove-megatrziste-aliexpress-dobyva-cesko/sc-321-a-186929/default.aspx</a:t>
            </a:r>
          </a:p>
          <a:p>
            <a:pPr eaLnBrk="1" hangingPunct="1"/>
            <a:r>
              <a:rPr lang="cs-CZ" altLang="cs-CZ" dirty="0">
                <a:hlinkClick r:id="rId2"/>
              </a:rPr>
              <a:t>https://www.aliexpress.com</a:t>
            </a:r>
            <a:r>
              <a:rPr lang="cs-CZ" altLang="cs-CZ" dirty="0" smtClean="0">
                <a:hlinkClick r:id="rId2"/>
              </a:rPr>
              <a:t>/</a:t>
            </a:r>
          </a:p>
          <a:p>
            <a:pPr eaLnBrk="1" hangingPunct="1"/>
            <a:endParaRPr lang="cs-CZ" altLang="cs-CZ" dirty="0" smtClean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161501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67</Words>
  <Application>Microsoft Office PowerPoint</Application>
  <PresentationFormat>Předvádění na obrazovce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Motiv sady Office</vt:lpstr>
      <vt:lpstr>Podnikání na internetu</vt:lpstr>
      <vt:lpstr>Internetová tržiště</vt:lpstr>
      <vt:lpstr>Internetová tržiště</vt:lpstr>
      <vt:lpstr>Internetová tržiště</vt:lpstr>
      <vt:lpstr>Internetová tržiště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ps</dc:creator>
  <cp:lastModifiedBy>suchanek</cp:lastModifiedBy>
  <cp:revision>27</cp:revision>
  <dcterms:created xsi:type="dcterms:W3CDTF">2009-09-17T16:58:41Z</dcterms:created>
  <dcterms:modified xsi:type="dcterms:W3CDTF">2018-03-04T18:54:30Z</dcterms:modified>
</cp:coreProperties>
</file>