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6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1039D-87A0-4557-A024-6CE8054E5165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69033-8A68-4AC5-94A8-2475915450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137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0EF86-6A78-4CCB-BD91-C561FA77ACB7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34351-87F8-4B4E-B704-9CEF68331F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019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4DF4-B67D-4A22-81A3-036EE6E13C51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9B961-202C-4F78-966D-BD6EEB157A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503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A7A0-AA60-4B8A-9BAF-C7A736B1E392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C1CE6-32AA-43AD-92C5-8BD906E5C4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574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EB3A-BC57-4A5B-884D-1F04A28241F5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FFB7-C0FB-4F7C-94A6-FA2DF1338F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123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4C0E8-6445-4361-9E31-BF71333D9FED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60D37-266E-4ADB-8329-5CB00BCB64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42364-7A22-4D6F-9C75-B59131C35B34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C0196-4689-4602-B1AA-122CF756EE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706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8F03-2A96-4346-B177-072F314234BE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A0B27-F766-4782-B76F-903849F946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197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9279-1CA3-44FF-9C92-244845E0277A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CDD16-3A1B-404A-8BF3-4C1CC09DA5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55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6CC9-FD01-4DDE-B57E-AED2D8C044D6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BCD2A-38A4-4806-87A4-FA6E5ED673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56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4BBF-F2AB-4C38-B7BB-E86BDD43CD9B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DE4F6-531A-4B61-8281-F34A6D05FC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84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2ABF26-520D-4475-BE7F-D1503EAB5817}" type="datetimeFigureOut">
              <a:rPr lang="cs-CZ"/>
              <a:pPr>
                <a:defRPr/>
              </a:pPr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8569451-2DD3-4369-B568-2A586964934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guru.cz/clanky/2016/10/emailing-zakazniky-je-nutne-oslovit-co-nejosobneji/" TargetMode="External"/><Relationship Id="rId2" Type="http://schemas.openxmlformats.org/officeDocument/2006/relationships/hyperlink" Target="http://retailnews.cz/2017/10/04/cim-a-jak-nejlepe-oslovit-zakazni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pravy.aktualne.cz/ekonomika/trzby-e-shopu-letos-prolomi-hranici-100-miliard-dopravcum-al/r~8a7570aed1b811e6a78c002590604f2e/?redirected=152140545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5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</a:t>
            </a:r>
            <a:r>
              <a:rPr lang="cs-CZ" sz="3200" dirty="0">
                <a:latin typeface="+mn-lt"/>
                <a:cs typeface="+mn-cs"/>
              </a:rPr>
              <a:t>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Dobrý produkt za dobrou cenu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Viditelný a jasný kontakt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Stručné a jasné obchodní podmínky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Nákup bez registrace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Heuréka (recenze, porovnání obchodů)</a:t>
            </a:r>
            <a:r>
              <a:rPr lang="en-GB" sz="2800" dirty="0" smtClean="0"/>
              <a:t>;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Rychlá a jasná komunikace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Definice konkurenční výhody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Nerealizovat cenovou válku</a:t>
            </a:r>
            <a:r>
              <a:rPr lang="en-GB" sz="2800" dirty="0" smtClean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Neustále komunikovat a dávat o sobě vědět</a:t>
            </a:r>
            <a:r>
              <a:rPr lang="en-GB" sz="2800" dirty="0"/>
              <a:t>;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/>
              <a:t>Dát návštěvníkům „něco“ navíc. </a:t>
            </a:r>
            <a:endParaRPr lang="en-GB" sz="2800" dirty="0" smtClean="0"/>
          </a:p>
          <a:p>
            <a:pPr marL="457200" lvl="1" indent="0" eaLnBrk="1" hangingPunct="1"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108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sz="2800" dirty="0" smtClean="0">
                <a:hlinkClick r:id="rId2"/>
              </a:rPr>
              <a:t>http</a:t>
            </a:r>
            <a:r>
              <a:rPr lang="cs-CZ" sz="2800" dirty="0">
                <a:hlinkClick r:id="rId2"/>
              </a:rPr>
              <a:t>://retailnews.cz/2017/10/04/cim-a-jak-nejlepe-oslovit-zakaznika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hlinkClick r:id="rId3"/>
              </a:rPr>
              <a:t>https://www.mediaguru.cz/clanky/2016/10/emailing-zakazniky-je-nutne-oslovit-co-nejosobneji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>
                <a:hlinkClick r:id="rId4"/>
              </a:rPr>
              <a:t>https://zpravy.aktualne.cz/ekonomika/trzby-e-shopu-letos-prolomi-hranici-100-miliard-dopravcum-al/r~8a7570aed1b811e6a78c002590604f2e</a:t>
            </a:r>
            <a:r>
              <a:rPr lang="cs-CZ">
                <a:hlinkClick r:id="rId4"/>
              </a:rPr>
              <a:t>/?</a:t>
            </a:r>
            <a:r>
              <a:rPr lang="cs-CZ" smtClean="0">
                <a:hlinkClick r:id="rId4"/>
              </a:rPr>
              <a:t>redirected=1521405459</a:t>
            </a: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89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Podnikatelské prostředí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Zákazníci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Spolupracující podnikatelské subjekty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Konkurenční podnikatelské subjekty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Finanční instituce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Instituce veřejné a státní správy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Poskytovatelé komunikačních služeb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další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4100" name="Objekt 3"/>
          <p:cNvGraphicFramePr>
            <a:graphicFrameLocks noChangeAspect="1"/>
          </p:cNvGraphicFramePr>
          <p:nvPr/>
        </p:nvGraphicFramePr>
        <p:xfrm>
          <a:off x="684213" y="1628775"/>
          <a:ext cx="7704137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Visio" r:id="rId3" imgW="5902675" imgH="3526740" progId="Visio.Drawing.11">
                  <p:embed/>
                </p:oleObj>
              </mc:Choice>
              <mc:Fallback>
                <p:oleObj name="Visio" r:id="rId3" imgW="5902675" imgH="3526740" progId="Visio.Drawing.11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28775"/>
                        <a:ext cx="7704137" cy="460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Podnikatelské prostředí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Lokální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Globální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Klíčové ukazatele</a:t>
            </a:r>
          </a:p>
          <a:p>
            <a:pPr marL="400050" lvl="1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  <p:sp>
        <p:nvSpPr>
          <p:cNvPr id="5124" name="Zástupný symbol pro obsah 2"/>
          <p:cNvSpPr txBox="1">
            <a:spLocks/>
          </p:cNvSpPr>
          <p:nvPr/>
        </p:nvSpPr>
        <p:spPr bwMode="auto">
          <a:xfrm>
            <a:off x="595313" y="3789363"/>
            <a:ext cx="4192587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38163" indent="-3619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/>
            <a:r>
              <a:rPr lang="cs-CZ" altLang="cs-CZ"/>
              <a:t>právní formy podnikání,</a:t>
            </a:r>
          </a:p>
          <a:p>
            <a:pPr lvl="1" eaLnBrk="1" hangingPunct="1"/>
            <a:r>
              <a:rPr lang="cs-CZ" altLang="cs-CZ"/>
              <a:t>legislativa,</a:t>
            </a:r>
          </a:p>
          <a:p>
            <a:pPr lvl="1" eaLnBrk="1" hangingPunct="1"/>
            <a:r>
              <a:rPr lang="cs-CZ" altLang="cs-CZ"/>
              <a:t>daňový systém,</a:t>
            </a:r>
          </a:p>
          <a:p>
            <a:pPr lvl="1" eaLnBrk="1" hangingPunct="1"/>
            <a:r>
              <a:rPr lang="cs-CZ" altLang="cs-CZ"/>
              <a:t>investiční klima</a:t>
            </a:r>
          </a:p>
        </p:txBody>
      </p:sp>
      <p:sp>
        <p:nvSpPr>
          <p:cNvPr id="5125" name="Zástupný symbol pro obsah 2"/>
          <p:cNvSpPr txBox="1">
            <a:spLocks/>
          </p:cNvSpPr>
          <p:nvPr/>
        </p:nvSpPr>
        <p:spPr bwMode="auto">
          <a:xfrm>
            <a:off x="4700588" y="3789363"/>
            <a:ext cx="4192587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38163" indent="-3619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/>
            <a:r>
              <a:rPr lang="cs-CZ" altLang="cs-CZ"/>
              <a:t>klíčová odvětví,</a:t>
            </a:r>
          </a:p>
          <a:p>
            <a:pPr lvl="1" eaLnBrk="1" hangingPunct="1"/>
            <a:r>
              <a:rPr lang="cs-CZ" altLang="cs-CZ"/>
              <a:t>exportní úspěšnost,</a:t>
            </a:r>
          </a:p>
          <a:p>
            <a:pPr lvl="1" eaLnBrk="1" hangingPunct="1"/>
            <a:r>
              <a:rPr lang="cs-CZ" altLang="cs-CZ"/>
              <a:t>sociální úroveň,</a:t>
            </a:r>
          </a:p>
          <a:p>
            <a:pPr lvl="1" eaLnBrk="1" hangingPunct="1"/>
            <a:r>
              <a:rPr lang="cs-CZ" altLang="cs-CZ"/>
              <a:t>kupní síla</a:t>
            </a:r>
          </a:p>
        </p:txBody>
      </p:sp>
      <p:sp>
        <p:nvSpPr>
          <p:cNvPr id="5126" name="Zástupný symbol pro obsah 2"/>
          <p:cNvSpPr txBox="1">
            <a:spLocks/>
          </p:cNvSpPr>
          <p:nvPr/>
        </p:nvSpPr>
        <p:spPr bwMode="auto">
          <a:xfrm>
            <a:off x="3203575" y="6007100"/>
            <a:ext cx="16557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38163" indent="-3619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/>
            <a:r>
              <a:rPr lang="cs-CZ" altLang="cs-CZ"/>
              <a:t>a další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Počet on-line připojených uživatelů k Internetu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Ne všichni nakoupili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Potřeby zákazníků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Požadavky zákazníků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Růst inteligence a gramotnosti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533549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Zákazník </a:t>
            </a:r>
            <a:r>
              <a:rPr lang="en-GB" dirty="0" smtClean="0"/>
              <a:t>&amp;</a:t>
            </a:r>
            <a:r>
              <a:rPr lang="cs-CZ" dirty="0" smtClean="0"/>
              <a:t> produkt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16832"/>
            <a:ext cx="7200800" cy="453650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43608" y="6453336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http://www.synext.cz/rozhodovaci-proces-pri-b2c-nakupech.html</a:t>
            </a:r>
          </a:p>
        </p:txBody>
      </p:sp>
    </p:spTree>
    <p:extLst>
      <p:ext uri="{BB962C8B-B14F-4D97-AF65-F5344CB8AC3E}">
        <p14:creationId xmlns:p14="http://schemas.microsoft.com/office/powerpoint/2010/main" val="70582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Zákazník </a:t>
            </a:r>
            <a:r>
              <a:rPr lang="en-GB" dirty="0" smtClean="0"/>
              <a:t>&amp;</a:t>
            </a:r>
            <a:r>
              <a:rPr lang="cs-CZ" dirty="0" smtClean="0"/>
              <a:t> produkt</a:t>
            </a:r>
            <a:endParaRPr lang="cs-CZ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dirty="0"/>
              <a:t>    poznání </a:t>
            </a:r>
            <a:r>
              <a:rPr lang="cs-CZ" dirty="0" smtClean="0"/>
              <a:t>potřeb</a:t>
            </a:r>
            <a:endParaRPr lang="en-GB" dirty="0" smtClean="0"/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r</a:t>
            </a:r>
            <a:r>
              <a:rPr lang="cs-CZ" dirty="0" smtClean="0"/>
              <a:t>eálné</a:t>
            </a:r>
            <a:r>
              <a:rPr lang="en-GB" dirty="0" smtClean="0"/>
              <a:t>;</a:t>
            </a:r>
            <a:endParaRPr lang="cs-CZ" dirty="0" smtClean="0"/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vyvolané</a:t>
            </a:r>
            <a:r>
              <a:rPr lang="en-GB" dirty="0" smtClean="0"/>
              <a:t>;</a:t>
            </a:r>
            <a:endParaRPr lang="cs-CZ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dirty="0"/>
              <a:t>    definování </a:t>
            </a:r>
            <a:r>
              <a:rPr lang="cs-CZ" dirty="0" smtClean="0"/>
              <a:t>výrobku</a:t>
            </a:r>
            <a:endParaRPr lang="en-GB" dirty="0" smtClean="0"/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zákazník si zjišťuje různé vlastnosti </a:t>
            </a:r>
            <a:r>
              <a:rPr lang="cs-CZ" dirty="0" smtClean="0"/>
              <a:t>výrobku</a:t>
            </a:r>
            <a:r>
              <a:rPr lang="en-GB" dirty="0" smtClean="0"/>
              <a:t>;</a:t>
            </a:r>
            <a:endParaRPr lang="cs-CZ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dirty="0"/>
              <a:t>    poznání </a:t>
            </a:r>
            <a:r>
              <a:rPr lang="cs-CZ" dirty="0" smtClean="0"/>
              <a:t>dodavatelů</a:t>
            </a:r>
            <a:endParaRPr lang="cs-CZ" dirty="0"/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kdo a za jakých podmínek určitý výrobek prodává na </a:t>
            </a:r>
            <a:r>
              <a:rPr lang="cs-CZ" dirty="0" smtClean="0"/>
              <a:t>trh</a:t>
            </a:r>
            <a:r>
              <a:rPr lang="en-GB" dirty="0" smtClean="0"/>
              <a:t>;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porovná</a:t>
            </a:r>
            <a:r>
              <a:rPr lang="en-GB" dirty="0" smtClean="0"/>
              <a:t>n</a:t>
            </a:r>
            <a:r>
              <a:rPr lang="cs-CZ" dirty="0" smtClean="0"/>
              <a:t>í dodavatelů</a:t>
            </a:r>
            <a:r>
              <a:rPr lang="en-GB" dirty="0" smtClean="0"/>
              <a:t>;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snaha najít </a:t>
            </a:r>
            <a:r>
              <a:rPr lang="cs-CZ" dirty="0"/>
              <a:t>výrobek, který by </a:t>
            </a:r>
            <a:r>
              <a:rPr lang="cs-CZ" dirty="0" smtClean="0"/>
              <a:t>nejlépe vyhovoval potřebám a prioritám zákazníka</a:t>
            </a:r>
            <a:r>
              <a:rPr lang="en-GB" dirty="0" smtClean="0"/>
              <a:t>;</a:t>
            </a:r>
            <a:endParaRPr lang="cs-CZ" dirty="0"/>
          </a:p>
          <a:p>
            <a:pPr marL="457200" lvl="1" indent="0" eaLnBrk="1" hangingPunct="1"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6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24050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Zákazník </a:t>
            </a:r>
            <a:r>
              <a:rPr lang="en-GB" dirty="0" smtClean="0"/>
              <a:t>&amp;</a:t>
            </a:r>
            <a:r>
              <a:rPr lang="cs-CZ" dirty="0" smtClean="0"/>
              <a:t> produkt</a:t>
            </a:r>
            <a:endParaRPr lang="cs-CZ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dirty="0"/>
              <a:t>    poznání </a:t>
            </a:r>
            <a:r>
              <a:rPr lang="cs-CZ" dirty="0" smtClean="0"/>
              <a:t>dodavatelů</a:t>
            </a:r>
            <a:r>
              <a:rPr lang="en-GB" dirty="0" smtClean="0"/>
              <a:t> </a:t>
            </a:r>
            <a:r>
              <a:rPr lang="cs-CZ" dirty="0" smtClean="0"/>
              <a:t>– zdroje informací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přímá nabídka;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reklama;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internet;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výstavy a další zdroje;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 výběr dodavatele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 (cena, značka výrobku, image výrobku, služby dodávané k výrobku, poměr kvalita/cena, míra šetrnosti výrobku k přírodě, ..) </a:t>
            </a:r>
            <a:endParaRPr lang="cs-CZ" dirty="0" smtClean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nákup</a:t>
            </a:r>
          </a:p>
          <a:p>
            <a:pPr lvl="2" eaLnBrk="1" hangingPunct="1">
              <a:defRPr/>
            </a:pPr>
            <a:r>
              <a:rPr lang="cs-CZ" dirty="0" smtClean="0"/>
              <a:t>pozitivní nebo negativní dojem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en-GB" dirty="0" smtClean="0"/>
          </a:p>
          <a:p>
            <a:pPr marL="457200" lvl="1" indent="0" eaLnBrk="1" hangingPunct="1"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02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E-business prostředí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1275"/>
            <a:ext cx="8472488" cy="605557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Výrobek po nákupu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38" y="1844824"/>
            <a:ext cx="7853412" cy="443447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66738" y="6556697"/>
            <a:ext cx="8162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http://marketing.topsid.com/index.php?war=chovani_zakaznika&amp;unit=rozhodovaci_proces</a:t>
            </a:r>
          </a:p>
        </p:txBody>
      </p:sp>
    </p:spTree>
    <p:extLst>
      <p:ext uri="{BB962C8B-B14F-4D97-AF65-F5344CB8AC3E}">
        <p14:creationId xmlns:p14="http://schemas.microsoft.com/office/powerpoint/2010/main" val="9604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294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Motiv sady Office</vt:lpstr>
      <vt:lpstr>Visio</vt:lpstr>
      <vt:lpstr>Podnikání na internetu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52</cp:revision>
  <dcterms:created xsi:type="dcterms:W3CDTF">2009-09-17T16:58:41Z</dcterms:created>
  <dcterms:modified xsi:type="dcterms:W3CDTF">2018-03-18T20:38:55Z</dcterms:modified>
</cp:coreProperties>
</file>