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1" r:id="rId5"/>
    <p:sldId id="273" r:id="rId6"/>
    <p:sldId id="266" r:id="rId7"/>
    <p:sldId id="267" r:id="rId8"/>
    <p:sldId id="268" r:id="rId9"/>
    <p:sldId id="269" r:id="rId10"/>
    <p:sldId id="263" r:id="rId11"/>
    <p:sldId id="270" r:id="rId12"/>
    <p:sldId id="271" r:id="rId13"/>
    <p:sldId id="272" r:id="rId14"/>
    <p:sldId id="262" r:id="rId15"/>
    <p:sldId id="26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8B4CD-6D26-489E-9933-03206DE9A0EE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33497-6DA0-4B45-9FED-889BE1FE23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70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14B9-AA83-49E2-B676-E3CE01CCD712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3D0FD-01B8-470C-9C11-AF639F6EDF5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39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CF36E-B30A-44CB-ACFE-354FA8E2524F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DE080-6B41-400C-9BA1-E7048CA3BD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51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F9A1-DA03-4B58-A87F-D9C5ECA2BFF7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81B50-A1B8-4EED-98BA-DD9DFDF05D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602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AF201-A91F-4443-9563-E318A376615D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724BB-1C6C-44DC-8F9C-A180B1D3C1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53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A9CAD-B8E8-4C23-856C-00F5E51C5A60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9E8C2-D1FB-4AEE-8F4E-D6190718BE3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543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A426-1C59-4E14-AE91-F5FEAFCE1298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3E486-C71D-4906-A109-CCC72B77C9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8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1C298-25B4-4336-B9AE-FFC1D8BBC6BA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44B4C-2E2D-4737-B962-D35AB2DFDC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819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AAB64-C3C9-4E92-9D7E-1E1315991236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F8808-274A-4B16-84D5-077607D2B9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080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48B1D-0972-4368-AC94-657B7AE77B2D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1FA0C-5616-409F-AD6F-3D87AAA235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90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1283D-4E04-4D1C-9C56-8FFB63F6B513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65CA39-D324-4590-855E-6611F5F348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28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E289D8-3964-4227-9FC8-D8ECF1C58756}" type="datetimeFigureOut">
              <a:rPr lang="cs-CZ"/>
              <a:pPr>
                <a:defRPr/>
              </a:pPr>
              <a:t>15.04.2018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710D88F-6498-4449-A741-ABAC3488A55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dodavatelsky-retezec-supply-chain" TargetMode="External"/><Relationship Id="rId7" Type="http://schemas.openxmlformats.org/officeDocument/2006/relationships/hyperlink" Target="https://www.tyden.cz/rubriky/byznys/cesko/cesi-objevili-cinske-e-shopy-nakupy-ale-maji-uskali_470077.html" TargetMode="External"/><Relationship Id="rId2" Type="http://schemas.openxmlformats.org/officeDocument/2006/relationships/hyperlink" Target="https://www.elasticr.cz/fullfilment-pro-eshop-logistika-skladovani-distribu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ina-business.cz/asistovany-dovoz-z-ciny/" TargetMode="External"/><Relationship Id="rId5" Type="http://schemas.openxmlformats.org/officeDocument/2006/relationships/hyperlink" Target="http://www.businessinfo.cz/cs/clanky/jak-prodavat-v-cine-bez-cinskeho-distributora-a-97876.html" TargetMode="External"/><Relationship Id="rId4" Type="http://schemas.openxmlformats.org/officeDocument/2006/relationships/hyperlink" Target="https://www.systemonline.cz/it-pro-logistiku/planovani-a-rizeni-dodavatelskeho-retezce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8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</a:t>
            </a:r>
            <a:r>
              <a:rPr lang="cs-CZ" sz="3200" dirty="0">
                <a:latin typeface="+mn-lt"/>
                <a:cs typeface="+mn-cs"/>
              </a:rPr>
              <a:t>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794" y="1268760"/>
            <a:ext cx="5428411" cy="527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0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en-GB" altLang="cs-CZ" dirty="0" err="1" smtClean="0"/>
              <a:t>Maximali</a:t>
            </a:r>
            <a:r>
              <a:rPr lang="cs-CZ" altLang="cs-CZ" dirty="0" err="1" smtClean="0"/>
              <a:t>zace</a:t>
            </a:r>
            <a:r>
              <a:rPr lang="cs-CZ" altLang="cs-CZ" dirty="0" smtClean="0"/>
              <a:t> zisku v dodavatelském řetězci</a:t>
            </a:r>
          </a:p>
          <a:p>
            <a:pPr lvl="1" eaLnBrk="1" hangingPunct="1"/>
            <a:r>
              <a:rPr lang="cs-CZ" altLang="cs-CZ" dirty="0" smtClean="0"/>
              <a:t>Finanční</a:t>
            </a:r>
            <a:r>
              <a:rPr lang="cs-CZ" altLang="cs-CZ" dirty="0"/>
              <a:t>, hmotné a informační toky se vyznačují proměnlivou dynamikou a generováním nákladů. Jejich efektivní řízení je proto podmínkou úspěšného podnikání celého dodavatelského řetězce.</a:t>
            </a:r>
          </a:p>
          <a:p>
            <a:pPr lvl="1" eaLnBrk="1" hangingPunct="1"/>
            <a:r>
              <a:rPr lang="cs-CZ" altLang="cs-CZ" dirty="0" smtClean="0"/>
              <a:t>Skutečným </a:t>
            </a:r>
            <a:r>
              <a:rPr lang="cs-CZ" altLang="cs-CZ" dirty="0"/>
              <a:t>zdrojem příjmů jednotlivých prvků řetězce vytvářejících zisk je totiž pouze a výhradně zákazník, všechny ostatní příjmy pak představují pouhou výměnu finančních zdrojů sloužících k realizaci konkrétní objednávky.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615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Řízení dodavatelského řetězce</a:t>
            </a:r>
          </a:p>
          <a:p>
            <a:pPr lvl="1" eaLnBrk="1" hangingPunct="1"/>
            <a:r>
              <a:rPr lang="cs-CZ" altLang="cs-CZ" dirty="0"/>
              <a:t>konkurenční </a:t>
            </a:r>
            <a:r>
              <a:rPr lang="cs-CZ" altLang="cs-CZ" dirty="0" smtClean="0"/>
              <a:t>tlak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nové </a:t>
            </a:r>
            <a:r>
              <a:rPr lang="cs-CZ" altLang="cs-CZ" dirty="0"/>
              <a:t>požadavky na zákaznické </a:t>
            </a:r>
            <a:r>
              <a:rPr lang="cs-CZ" altLang="cs-CZ" dirty="0" smtClean="0"/>
              <a:t>služby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tlak </a:t>
            </a:r>
            <a:r>
              <a:rPr lang="cs-CZ" altLang="cs-CZ" dirty="0"/>
              <a:t>na vyšší průchodnost logistických </a:t>
            </a:r>
            <a:r>
              <a:rPr lang="cs-CZ" altLang="cs-CZ" dirty="0" smtClean="0"/>
              <a:t>toků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zlepšování </a:t>
            </a:r>
            <a:r>
              <a:rPr lang="cs-CZ" altLang="cs-CZ" dirty="0"/>
              <a:t>celkové </a:t>
            </a:r>
            <a:r>
              <a:rPr lang="cs-CZ" altLang="cs-CZ" dirty="0" smtClean="0"/>
              <a:t>výkonnosti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změny </a:t>
            </a:r>
            <a:r>
              <a:rPr lang="cs-CZ" altLang="cs-CZ" dirty="0"/>
              <a:t>ve vytváření </a:t>
            </a:r>
            <a:r>
              <a:rPr lang="cs-CZ" altLang="cs-CZ" dirty="0" smtClean="0"/>
              <a:t>produktů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procesní </a:t>
            </a:r>
            <a:r>
              <a:rPr lang="cs-CZ" altLang="cs-CZ" dirty="0"/>
              <a:t>a regulační </a:t>
            </a:r>
            <a:r>
              <a:rPr lang="cs-CZ" altLang="cs-CZ" dirty="0" smtClean="0"/>
              <a:t>změny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nové </a:t>
            </a:r>
            <a:r>
              <a:rPr lang="cs-CZ" altLang="cs-CZ" dirty="0"/>
              <a:t>možnosti automatizace </a:t>
            </a:r>
            <a:r>
              <a:rPr lang="cs-CZ" altLang="cs-CZ" dirty="0" smtClean="0"/>
              <a:t>procesů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řízení </a:t>
            </a:r>
            <a:r>
              <a:rPr lang="cs-CZ" altLang="cs-CZ" dirty="0"/>
              <a:t>komunikačních toků prostřednictvím informačních systémů.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280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Řízení dodavatelského řetězce</a:t>
            </a:r>
          </a:p>
          <a:p>
            <a:pPr lvl="1" eaLnBrk="1" hangingPunct="1"/>
            <a:r>
              <a:rPr lang="cs-CZ" altLang="cs-CZ" dirty="0"/>
              <a:t>konkurenční </a:t>
            </a:r>
            <a:r>
              <a:rPr lang="cs-CZ" altLang="cs-CZ" dirty="0" smtClean="0"/>
              <a:t>tlak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nové </a:t>
            </a:r>
            <a:r>
              <a:rPr lang="cs-CZ" altLang="cs-CZ" dirty="0"/>
              <a:t>požadavky na zákaznické </a:t>
            </a:r>
            <a:r>
              <a:rPr lang="cs-CZ" altLang="cs-CZ" dirty="0" smtClean="0"/>
              <a:t>služby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tlak </a:t>
            </a:r>
            <a:r>
              <a:rPr lang="cs-CZ" altLang="cs-CZ" dirty="0"/>
              <a:t>na vyšší průchodnost logistických </a:t>
            </a:r>
            <a:r>
              <a:rPr lang="cs-CZ" altLang="cs-CZ" dirty="0" smtClean="0"/>
              <a:t>toků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zlepšování </a:t>
            </a:r>
            <a:r>
              <a:rPr lang="cs-CZ" altLang="cs-CZ" dirty="0"/>
              <a:t>celkové </a:t>
            </a:r>
            <a:r>
              <a:rPr lang="cs-CZ" altLang="cs-CZ" dirty="0" smtClean="0"/>
              <a:t>výkonnosti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změny </a:t>
            </a:r>
            <a:r>
              <a:rPr lang="cs-CZ" altLang="cs-CZ" dirty="0"/>
              <a:t>ve vytváření </a:t>
            </a:r>
            <a:r>
              <a:rPr lang="cs-CZ" altLang="cs-CZ" dirty="0" smtClean="0"/>
              <a:t>produktů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procesní </a:t>
            </a:r>
            <a:r>
              <a:rPr lang="cs-CZ" altLang="cs-CZ" dirty="0"/>
              <a:t>a regulační </a:t>
            </a:r>
            <a:r>
              <a:rPr lang="cs-CZ" altLang="cs-CZ" dirty="0" smtClean="0"/>
              <a:t>změny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nové </a:t>
            </a:r>
            <a:r>
              <a:rPr lang="cs-CZ" altLang="cs-CZ" dirty="0"/>
              <a:t>možnosti automatizace </a:t>
            </a:r>
            <a:r>
              <a:rPr lang="cs-CZ" altLang="cs-CZ" dirty="0" smtClean="0"/>
              <a:t>procesů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řízení </a:t>
            </a:r>
            <a:r>
              <a:rPr lang="cs-CZ" altLang="cs-CZ" dirty="0"/>
              <a:t>komunikačních toků prostřednictvím informačních systémů.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4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588" y="1196752"/>
            <a:ext cx="7416824" cy="556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5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hlinkClick r:id="rId2"/>
              </a:rPr>
              <a:t>https://</a:t>
            </a:r>
            <a:r>
              <a:rPr lang="cs-CZ" altLang="cs-CZ" sz="2400" dirty="0" smtClean="0">
                <a:hlinkClick r:id="rId2"/>
              </a:rPr>
              <a:t>www.elasticr.cz/fullfilment-pro-eshop-logistika-skladovani-distribuce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3"/>
              </a:rPr>
              <a:t>https://</a:t>
            </a:r>
            <a:r>
              <a:rPr lang="cs-CZ" altLang="cs-CZ" sz="2400" dirty="0" smtClean="0">
                <a:hlinkClick r:id="rId3"/>
              </a:rPr>
              <a:t>managementmania.com/cs/dodavatelsky-retezec-supply-chain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4"/>
              </a:rPr>
              <a:t>https://</a:t>
            </a:r>
            <a:r>
              <a:rPr lang="cs-CZ" altLang="cs-CZ" sz="2400" dirty="0" smtClean="0">
                <a:hlinkClick r:id="rId4"/>
              </a:rPr>
              <a:t>www.systemonline.cz/it-pro-logistiku/planovani-a-rizeni-dodavatelskeho-retezce.htm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5"/>
              </a:rPr>
              <a:t>http://</a:t>
            </a:r>
            <a:r>
              <a:rPr lang="cs-CZ" altLang="cs-CZ" sz="2400" dirty="0" smtClean="0">
                <a:hlinkClick r:id="rId5"/>
              </a:rPr>
              <a:t>www.businessinfo.cz/cs/clanky/jak-prodavat-v-cine-bez-cinskeho-distributora-a-97876.html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6"/>
              </a:rPr>
              <a:t>http://china-business.cz/asistovany-dovoz-z-ciny</a:t>
            </a:r>
            <a:r>
              <a:rPr lang="cs-CZ" altLang="cs-CZ" sz="2400" dirty="0" smtClean="0">
                <a:hlinkClick r:id="rId6"/>
              </a:rPr>
              <a:t>/</a:t>
            </a:r>
            <a:endParaRPr lang="cs-CZ" altLang="cs-CZ" sz="2400" dirty="0" smtClean="0"/>
          </a:p>
          <a:p>
            <a:pPr eaLnBrk="1" hangingPunct="1"/>
            <a:r>
              <a:rPr lang="cs-CZ" altLang="cs-CZ" sz="2400">
                <a:hlinkClick r:id="rId7"/>
              </a:rPr>
              <a:t>https</a:t>
            </a:r>
            <a:r>
              <a:rPr lang="cs-CZ" altLang="cs-CZ" sz="2400">
                <a:hlinkClick r:id="rId7"/>
              </a:rPr>
              <a:t>://</a:t>
            </a:r>
            <a:r>
              <a:rPr lang="cs-CZ" altLang="cs-CZ" sz="2400" smtClean="0">
                <a:hlinkClick r:id="rId7"/>
              </a:rPr>
              <a:t>www.tyden.cz/rubriky/byznys/cesko/cesi-objevili-cinske-e-shopy-nakupy-ale-maji-uskali_470077.html</a:t>
            </a:r>
            <a:endParaRPr lang="cs-CZ" altLang="cs-CZ" sz="24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Logistika</a:t>
            </a:r>
          </a:p>
          <a:p>
            <a:pPr lvl="1" eaLnBrk="1" hangingPunct="1"/>
            <a:r>
              <a:rPr lang="cs-CZ" altLang="cs-CZ" dirty="0" smtClean="0"/>
              <a:t>Výrobní</a:t>
            </a:r>
          </a:p>
          <a:p>
            <a:pPr lvl="1" eaLnBrk="1" hangingPunct="1"/>
            <a:r>
              <a:rPr lang="cs-CZ" altLang="cs-CZ" dirty="0" smtClean="0"/>
              <a:t>Nákupní</a:t>
            </a:r>
          </a:p>
          <a:p>
            <a:pPr lvl="1" eaLnBrk="1" hangingPunct="1"/>
            <a:r>
              <a:rPr lang="cs-CZ" altLang="cs-CZ" dirty="0" smtClean="0"/>
              <a:t>Informační</a:t>
            </a:r>
          </a:p>
          <a:p>
            <a:pPr eaLnBrk="1" hangingPunct="1"/>
            <a:r>
              <a:rPr lang="cs-CZ" altLang="cs-CZ" dirty="0" smtClean="0"/>
              <a:t>Dodavatelský řetězec</a:t>
            </a:r>
          </a:p>
          <a:p>
            <a:pPr eaLnBrk="1" hangingPunct="1"/>
            <a:r>
              <a:rPr lang="cs-CZ" altLang="cs-CZ" dirty="0" smtClean="0"/>
              <a:t>Dodávka zboží z internetových obchodů</a:t>
            </a:r>
          </a:p>
          <a:p>
            <a:pPr eaLnBrk="1" hangingPunct="1"/>
            <a:r>
              <a:rPr lang="cs-CZ" altLang="cs-CZ" dirty="0" smtClean="0"/>
              <a:t>Požadavky zákazníků na dodávky zboží z internetových obchodů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dirty="0" smtClean="0"/>
              <a:t>K </a:t>
            </a:r>
            <a:r>
              <a:rPr lang="cs-CZ" dirty="0"/>
              <a:t>důležitým činnostem vykonávaným v procesech </a:t>
            </a:r>
            <a:r>
              <a:rPr lang="cs-CZ" dirty="0" smtClean="0"/>
              <a:t>dodavatelského řetězce patří například</a:t>
            </a:r>
          </a:p>
          <a:p>
            <a:pPr lvl="1" eaLnBrk="1" hangingPunct="1"/>
            <a:r>
              <a:rPr lang="cs-CZ" dirty="0" smtClean="0"/>
              <a:t>výzkum </a:t>
            </a:r>
            <a:r>
              <a:rPr lang="cs-CZ" dirty="0"/>
              <a:t>a </a:t>
            </a:r>
            <a:r>
              <a:rPr lang="cs-CZ" dirty="0" smtClean="0"/>
              <a:t>vývoj</a:t>
            </a:r>
            <a:r>
              <a:rPr lang="en-GB" dirty="0" smtClean="0"/>
              <a:t>;</a:t>
            </a:r>
          </a:p>
          <a:p>
            <a:pPr lvl="1" eaLnBrk="1" hangingPunct="1"/>
            <a:r>
              <a:rPr lang="cs-CZ" dirty="0" smtClean="0"/>
              <a:t>marketingový </a:t>
            </a:r>
            <a:r>
              <a:rPr lang="cs-CZ" dirty="0"/>
              <a:t>průzkum </a:t>
            </a:r>
            <a:r>
              <a:rPr lang="cs-CZ" dirty="0" smtClean="0"/>
              <a:t>trhu</a:t>
            </a:r>
            <a:r>
              <a:rPr lang="en-GB" dirty="0" smtClean="0"/>
              <a:t>;</a:t>
            </a:r>
          </a:p>
          <a:p>
            <a:pPr lvl="1" eaLnBrk="1" hangingPunct="1"/>
            <a:r>
              <a:rPr lang="cs-CZ" dirty="0" smtClean="0"/>
              <a:t>plánování výroby</a:t>
            </a:r>
            <a:r>
              <a:rPr lang="en-GB" dirty="0" smtClean="0"/>
              <a:t>;</a:t>
            </a:r>
          </a:p>
          <a:p>
            <a:pPr lvl="1" eaLnBrk="1" hangingPunct="1"/>
            <a:r>
              <a:rPr lang="cs-CZ" dirty="0" smtClean="0"/>
              <a:t>nákup</a:t>
            </a:r>
            <a:r>
              <a:rPr lang="en-GB" dirty="0" smtClean="0"/>
              <a:t>;</a:t>
            </a:r>
          </a:p>
          <a:p>
            <a:pPr lvl="1" eaLnBrk="1" hangingPunct="1"/>
            <a:r>
              <a:rPr lang="cs-CZ" dirty="0" smtClean="0"/>
              <a:t>controlling</a:t>
            </a:r>
            <a:r>
              <a:rPr lang="en-GB" dirty="0" smtClean="0"/>
              <a:t>;</a:t>
            </a:r>
          </a:p>
          <a:p>
            <a:pPr lvl="1" eaLnBrk="1" hangingPunct="1"/>
            <a:r>
              <a:rPr lang="cs-CZ" dirty="0" smtClean="0"/>
              <a:t>řízení </a:t>
            </a:r>
            <a:r>
              <a:rPr lang="cs-CZ" dirty="0"/>
              <a:t>servisu pro zákazníky.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229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164" y="2204864"/>
            <a:ext cx="83456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6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12" y="1124744"/>
            <a:ext cx="7499176" cy="5624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5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Evidence objednávky IS</a:t>
            </a:r>
          </a:p>
          <a:p>
            <a:pPr eaLnBrk="1" hangingPunct="1"/>
            <a:r>
              <a:rPr lang="cs-CZ" altLang="cs-CZ" dirty="0" smtClean="0"/>
              <a:t>Zpracování na straně prodejce</a:t>
            </a:r>
          </a:p>
          <a:p>
            <a:pPr eaLnBrk="1" hangingPunct="1"/>
            <a:r>
              <a:rPr lang="cs-CZ" altLang="cs-CZ" dirty="0" smtClean="0"/>
              <a:t>Zákazník dostává informace o stavu objednávky</a:t>
            </a:r>
          </a:p>
          <a:p>
            <a:pPr eaLnBrk="1" hangingPunct="1"/>
            <a:r>
              <a:rPr lang="cs-CZ" altLang="cs-CZ" dirty="0" smtClean="0"/>
              <a:t>Zákazník dostane informaci o termínu doručení</a:t>
            </a:r>
          </a:p>
          <a:p>
            <a:pPr eaLnBrk="1" hangingPunct="1"/>
            <a:r>
              <a:rPr lang="cs-CZ" altLang="cs-CZ" dirty="0" smtClean="0"/>
              <a:t>Připomínky a reklamace – klientské centrum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22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Hmotné toky od prodejce k zákazníkovi</a:t>
            </a:r>
          </a:p>
          <a:p>
            <a:pPr eaLnBrk="1" hangingPunct="1"/>
            <a:r>
              <a:rPr lang="cs-CZ" altLang="cs-CZ" dirty="0" smtClean="0"/>
              <a:t>Hmotné toky od zákazníků k prodejcům</a:t>
            </a:r>
          </a:p>
          <a:p>
            <a:pPr lvl="1" eaLnBrk="1" hangingPunct="1"/>
            <a:r>
              <a:rPr lang="cs-CZ" altLang="cs-CZ" dirty="0" smtClean="0"/>
              <a:t>servisu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recyklace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likvidace.</a:t>
            </a:r>
            <a:endParaRPr lang="en-GB" altLang="cs-CZ" dirty="0" smtClean="0"/>
          </a:p>
          <a:p>
            <a:pPr eaLnBrk="1" hangingPunct="1"/>
            <a:r>
              <a:rPr lang="en-GB" altLang="cs-CZ" dirty="0" smtClean="0"/>
              <a:t>Fin</a:t>
            </a:r>
            <a:r>
              <a:rPr lang="cs-CZ" altLang="cs-CZ" dirty="0" err="1" smtClean="0"/>
              <a:t>anční</a:t>
            </a:r>
            <a:r>
              <a:rPr lang="cs-CZ" altLang="cs-CZ" dirty="0" smtClean="0"/>
              <a:t> toky</a:t>
            </a:r>
          </a:p>
          <a:p>
            <a:pPr lvl="1" eaLnBrk="1" hangingPunct="1"/>
            <a:r>
              <a:rPr lang="cs-CZ" altLang="cs-CZ" dirty="0" smtClean="0"/>
              <a:t>platby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úvěr</a:t>
            </a:r>
            <a:r>
              <a:rPr lang="en-GB" altLang="cs-CZ" dirty="0" smtClean="0"/>
              <a:t>y;</a:t>
            </a:r>
          </a:p>
          <a:p>
            <a:pPr lvl="1" eaLnBrk="1" hangingPunct="1"/>
            <a:r>
              <a:rPr lang="cs-CZ" altLang="cs-CZ" dirty="0" smtClean="0"/>
              <a:t>vlastnické vztahy.</a:t>
            </a:r>
          </a:p>
          <a:p>
            <a:pPr eaLnBrk="1" hangingPunct="1"/>
            <a:r>
              <a:rPr lang="cs-CZ" altLang="cs-CZ" dirty="0" smtClean="0"/>
              <a:t>Informační toky</a:t>
            </a:r>
          </a:p>
        </p:txBody>
      </p:sp>
    </p:spTree>
    <p:extLst>
      <p:ext uri="{BB962C8B-B14F-4D97-AF65-F5344CB8AC3E}">
        <p14:creationId xmlns:p14="http://schemas.microsoft.com/office/powerpoint/2010/main" val="40673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Dodavatelský řetězec – síťová struktura</a:t>
            </a:r>
          </a:p>
          <a:p>
            <a:pPr eaLnBrk="1" hangingPunct="1"/>
            <a:r>
              <a:rPr lang="cs-CZ" altLang="cs-CZ" dirty="0" smtClean="0"/>
              <a:t>Víceúrovňová síť</a:t>
            </a:r>
          </a:p>
          <a:p>
            <a:pPr eaLnBrk="1" hangingPunct="1"/>
            <a:r>
              <a:rPr lang="cs-CZ" altLang="cs-CZ" dirty="0" smtClean="0"/>
              <a:t>Struktura se odvíjí od</a:t>
            </a:r>
          </a:p>
          <a:p>
            <a:pPr lvl="1" eaLnBrk="1" hangingPunct="1"/>
            <a:r>
              <a:rPr lang="cs-CZ" altLang="cs-CZ" dirty="0" smtClean="0"/>
              <a:t>typu </a:t>
            </a:r>
            <a:r>
              <a:rPr lang="cs-CZ" altLang="cs-CZ" dirty="0"/>
              <a:t>obchodního </a:t>
            </a:r>
            <a:r>
              <a:rPr lang="cs-CZ" altLang="cs-CZ" dirty="0" smtClean="0"/>
              <a:t>modelu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cs-CZ" altLang="cs-CZ" dirty="0" smtClean="0"/>
              <a:t>dodávané</a:t>
            </a:r>
            <a:r>
              <a:rPr lang="en-GB" altLang="cs-CZ" dirty="0" err="1" smtClean="0"/>
              <a:t>ho</a:t>
            </a:r>
            <a:r>
              <a:rPr lang="cs-CZ" altLang="cs-CZ" dirty="0" smtClean="0"/>
              <a:t> produktu</a:t>
            </a:r>
            <a:r>
              <a:rPr lang="en-GB" altLang="cs-CZ" dirty="0" smtClean="0"/>
              <a:t>;</a:t>
            </a:r>
            <a:endParaRPr lang="cs-CZ" altLang="cs-CZ" dirty="0" smtClean="0"/>
          </a:p>
          <a:p>
            <a:pPr lvl="1" eaLnBrk="1" hangingPunct="1"/>
            <a:r>
              <a:rPr lang="cs-CZ" altLang="cs-CZ" dirty="0" smtClean="0"/>
              <a:t>požadavků </a:t>
            </a:r>
            <a:r>
              <a:rPr lang="cs-CZ" altLang="cs-CZ" dirty="0"/>
              <a:t>zákazníka</a:t>
            </a:r>
            <a:r>
              <a:rPr lang="cs-CZ" altLang="cs-CZ" dirty="0" smtClean="0"/>
              <a:t>.</a:t>
            </a:r>
          </a:p>
          <a:p>
            <a:pPr eaLnBrk="1" hangingPunct="1"/>
            <a:r>
              <a:rPr lang="cs-CZ" altLang="cs-CZ" dirty="0"/>
              <a:t>Úspěšné dodavatelské řetězce se vyznačují tím, že ziskovost jejich jednotlivých prvků silně koreluje se ziskovostí celého řetězce.</a:t>
            </a:r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41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Dodavatelský řetězec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 praxi – většina dodavatelských </a:t>
            </a:r>
            <a:r>
              <a:rPr lang="cs-CZ" altLang="cs-CZ" dirty="0"/>
              <a:t>řetězců se skládá z nezávislých subjektů, které prosazují vlastní zájmy</a:t>
            </a:r>
            <a:r>
              <a:rPr lang="cs-CZ" altLang="cs-CZ" dirty="0" smtClean="0"/>
              <a:t>.</a:t>
            </a:r>
          </a:p>
          <a:p>
            <a:pPr eaLnBrk="1" hangingPunct="1"/>
            <a:r>
              <a:rPr lang="cs-CZ" altLang="cs-CZ" dirty="0" smtClean="0"/>
              <a:t>Platí</a:t>
            </a:r>
          </a:p>
          <a:p>
            <a:pPr lvl="1" eaLnBrk="1" hangingPunct="1"/>
            <a:r>
              <a:rPr lang="cs-CZ" altLang="cs-CZ" dirty="0" smtClean="0"/>
              <a:t>žádná </a:t>
            </a:r>
            <a:r>
              <a:rPr lang="cs-CZ" altLang="cs-CZ" dirty="0"/>
              <a:t>z organizací podílejících se na jeho chodu není schopna sama optimalizovat řetězec jako </a:t>
            </a:r>
            <a:r>
              <a:rPr lang="cs-CZ" altLang="cs-CZ" dirty="0" smtClean="0"/>
              <a:t>celek</a:t>
            </a:r>
            <a:r>
              <a:rPr lang="en-GB" altLang="cs-CZ" dirty="0" smtClean="0"/>
              <a:t>;</a:t>
            </a:r>
          </a:p>
          <a:p>
            <a:pPr lvl="1" eaLnBrk="1" hangingPunct="1"/>
            <a:r>
              <a:rPr lang="en-GB" altLang="cs-CZ" dirty="0" smtClean="0"/>
              <a:t>k</a:t>
            </a:r>
            <a:r>
              <a:rPr lang="cs-CZ" altLang="cs-CZ" dirty="0" err="1" smtClean="0"/>
              <a:t>aždý</a:t>
            </a:r>
            <a:r>
              <a:rPr lang="cs-CZ" altLang="cs-CZ" dirty="0" smtClean="0"/>
              <a:t> </a:t>
            </a:r>
            <a:r>
              <a:rPr lang="cs-CZ" altLang="cs-CZ" dirty="0"/>
              <a:t>podnik se snaží jednat ve svůj prospěch, očekává, že ostatní úrovně řetězce se budou chovat podobně.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128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419</Words>
  <Application>Microsoft Office PowerPoint</Application>
  <PresentationFormat>Předvádění na obrazovce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Podnikání na internetu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  <vt:lpstr>Dodavatelský řetězec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suchanek</cp:lastModifiedBy>
  <cp:revision>54</cp:revision>
  <dcterms:created xsi:type="dcterms:W3CDTF">2009-09-17T16:58:41Z</dcterms:created>
  <dcterms:modified xsi:type="dcterms:W3CDTF">2018-04-15T19:08:20Z</dcterms:modified>
</cp:coreProperties>
</file>