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3" r:id="rId2"/>
    <p:sldId id="287" r:id="rId3"/>
    <p:sldId id="338" r:id="rId4"/>
    <p:sldId id="340" r:id="rId5"/>
    <p:sldId id="345" r:id="rId6"/>
    <p:sldId id="346" r:id="rId7"/>
    <p:sldId id="344" r:id="rId8"/>
    <p:sldId id="342" r:id="rId9"/>
    <p:sldId id="347" r:id="rId10"/>
    <p:sldId id="348" r:id="rId11"/>
    <p:sldId id="349" r:id="rId12"/>
    <p:sldId id="350" r:id="rId13"/>
    <p:sldId id="351" r:id="rId14"/>
    <p:sldId id="352" r:id="rId15"/>
    <p:sldId id="353" r:id="rId16"/>
    <p:sldId id="266" r:id="rId17"/>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14" y="57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12.08.2020</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22655236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31562673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1605936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26286320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36673615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15667660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34846376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17680653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20237135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4369073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1093557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27465152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19339210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11390339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251520" y="699542"/>
            <a:ext cx="5616624" cy="2160240"/>
          </a:xfrm>
          <a:prstGeom prst="rect">
            <a:avLst/>
          </a:prstGeom>
        </p:spPr>
        <p:txBody>
          <a:bodyPr anchor="t">
            <a:normAutofit/>
          </a:bodyPr>
          <a:lstStyle/>
          <a:p>
            <a:pPr algn="l"/>
            <a:r>
              <a:rPr lang="cs-CZ" sz="3100" b="1" dirty="0">
                <a:solidFill>
                  <a:schemeClr val="bg1"/>
                </a:solidFill>
                <a:latin typeface="Times New Roman" panose="02020603050405020304" pitchFamily="18" charset="0"/>
                <a:cs typeface="Times New Roman" panose="02020603050405020304" pitchFamily="18" charset="0"/>
              </a:rPr>
              <a:t>INFORMAČNÍ SYSTÉMY VE VEŘEJNÉ SPRÁVĚ</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323528" y="2931790"/>
            <a:ext cx="5544616" cy="1656184"/>
          </a:xfrm>
          <a:prstGeom prst="rect">
            <a:avLst/>
          </a:prstGeom>
        </p:spPr>
        <p:txBody>
          <a:bodyPr>
            <a:noAutofit/>
          </a:bodyPr>
          <a:lstStyle/>
          <a:p>
            <a:pPr marL="0" indent="0">
              <a:buNone/>
            </a:pPr>
            <a:r>
              <a:rPr lang="pl-PL" sz="2400" dirty="0">
                <a:solidFill>
                  <a:schemeClr val="bg1"/>
                </a:solidFill>
                <a:latin typeface="Times New Roman" panose="02020603050405020304" pitchFamily="18" charset="0"/>
                <a:cs typeface="Times New Roman" panose="02020603050405020304" pitchFamily="18" charset="0"/>
              </a:rPr>
              <a:t>7. Přístupnost webu</a:t>
            </a:r>
            <a:endParaRPr lang="cs-CZ" sz="2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228184" y="3723878"/>
            <a:ext cx="274408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b="1" dirty="0">
                <a:solidFill>
                  <a:srgbClr val="307871"/>
                </a:solidFill>
                <a:latin typeface="Times New Roman" panose="02020603050405020304" pitchFamily="18" charset="0"/>
                <a:cs typeface="Times New Roman" panose="02020603050405020304" pitchFamily="18" charset="0"/>
              </a:rPr>
              <a:t>Ing. Radim Dolák, Ph.D</a:t>
            </a:r>
            <a:r>
              <a:rPr lang="cs-CZ" altLang="cs-CZ" sz="900" b="1" dirty="0">
                <a:solidFill>
                  <a:srgbClr val="307871"/>
                </a:solidFill>
                <a:latin typeface="Times New Roman" panose="02020603050405020304" pitchFamily="18" charset="0"/>
                <a:cs typeface="Times New Roman" panose="02020603050405020304" pitchFamily="18" charset="0"/>
              </a:rPr>
              <a:t>.</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50485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600" b="1" dirty="0">
                <a:solidFill>
                  <a:srgbClr val="307871"/>
                </a:solidFill>
                <a:latin typeface="Times New Roman" panose="02020603050405020304" pitchFamily="18" charset="0"/>
                <a:cs typeface="Times New Roman" panose="02020603050405020304" pitchFamily="18" charset="0"/>
              </a:rPr>
              <a:t>OBSAH WEBOVÝCH STRÁNEK MUSÍ BÝT DOSTUPNÝ A ČITELNÝ </a:t>
            </a:r>
          </a:p>
          <a:p>
            <a:pPr algn="just">
              <a:buFont typeface="+mj-lt"/>
              <a:buAutoNum type="alphaLcParenR"/>
            </a:pPr>
            <a:r>
              <a:rPr lang="cs-CZ" altLang="cs-CZ" sz="1400" b="1" dirty="0" smtClean="0">
                <a:solidFill>
                  <a:srgbClr val="307871"/>
                </a:solidFill>
                <a:latin typeface="Times New Roman" panose="02020603050405020304" pitchFamily="18" charset="0"/>
                <a:cs typeface="Times New Roman" panose="02020603050405020304" pitchFamily="18" charset="0"/>
              </a:rPr>
              <a:t>Každý </a:t>
            </a:r>
            <a:r>
              <a:rPr lang="cs-CZ" altLang="cs-CZ" sz="1400" b="1" dirty="0">
                <a:solidFill>
                  <a:srgbClr val="307871"/>
                </a:solidFill>
                <a:latin typeface="Times New Roman" panose="02020603050405020304" pitchFamily="18" charset="0"/>
                <a:cs typeface="Times New Roman" panose="02020603050405020304" pitchFamily="18" charset="0"/>
              </a:rPr>
              <a:t>netextový prvek nesoucí významové sdělení musí mít svou textovou </a:t>
            </a:r>
            <a:r>
              <a:rPr lang="cs-CZ" altLang="cs-CZ" sz="1400" b="1" dirty="0" smtClean="0">
                <a:solidFill>
                  <a:srgbClr val="307871"/>
                </a:solidFill>
                <a:latin typeface="Times New Roman" panose="02020603050405020304" pitchFamily="18" charset="0"/>
                <a:cs typeface="Times New Roman" panose="02020603050405020304" pitchFamily="18" charset="0"/>
              </a:rPr>
              <a:t>alternativu </a:t>
            </a:r>
            <a:endParaRPr lang="cs-CZ" altLang="cs-CZ" sz="1400" b="1" dirty="0">
              <a:solidFill>
                <a:srgbClr val="307871"/>
              </a:solidFill>
              <a:latin typeface="Times New Roman" panose="02020603050405020304" pitchFamily="18" charset="0"/>
              <a:cs typeface="Times New Roman" panose="02020603050405020304" pitchFamily="18" charset="0"/>
            </a:endParaRPr>
          </a:p>
          <a:p>
            <a:pPr algn="just">
              <a:buFont typeface="+mj-lt"/>
              <a:buAutoNum type="alphaLcParenR"/>
            </a:pPr>
            <a:r>
              <a:rPr lang="cs-CZ" altLang="cs-CZ" sz="1400" b="1" dirty="0" smtClean="0">
                <a:solidFill>
                  <a:srgbClr val="307871"/>
                </a:solidFill>
                <a:latin typeface="Times New Roman" panose="02020603050405020304" pitchFamily="18" charset="0"/>
                <a:cs typeface="Times New Roman" panose="02020603050405020304" pitchFamily="18" charset="0"/>
              </a:rPr>
              <a:t>Multimediální </a:t>
            </a:r>
            <a:r>
              <a:rPr lang="cs-CZ" altLang="cs-CZ" sz="1400" b="1" dirty="0">
                <a:solidFill>
                  <a:srgbClr val="307871"/>
                </a:solidFill>
                <a:latin typeface="Times New Roman" panose="02020603050405020304" pitchFamily="18" charset="0"/>
                <a:cs typeface="Times New Roman" panose="02020603050405020304" pitchFamily="18" charset="0"/>
              </a:rPr>
              <a:t>prvky nesoucí významové sdělení musí být doplněny textovými titulky, jestliže nejsou jen alternativou k existujícímu textovému obsahu </a:t>
            </a:r>
          </a:p>
          <a:p>
            <a:pPr algn="just">
              <a:buFont typeface="+mj-lt"/>
              <a:buAutoNum type="alphaLcParenR"/>
            </a:pPr>
            <a:r>
              <a:rPr lang="cs-CZ" altLang="cs-CZ" sz="1400" b="1" dirty="0" smtClean="0">
                <a:solidFill>
                  <a:srgbClr val="307871"/>
                </a:solidFill>
                <a:latin typeface="Times New Roman" panose="02020603050405020304" pitchFamily="18" charset="0"/>
                <a:cs typeface="Times New Roman" panose="02020603050405020304" pitchFamily="18" charset="0"/>
              </a:rPr>
              <a:t>Pokud </a:t>
            </a:r>
            <a:r>
              <a:rPr lang="cs-CZ" altLang="cs-CZ" sz="1400" b="1" dirty="0">
                <a:solidFill>
                  <a:srgbClr val="307871"/>
                </a:solidFill>
                <a:latin typeface="Times New Roman" panose="02020603050405020304" pitchFamily="18" charset="0"/>
                <a:cs typeface="Times New Roman" panose="02020603050405020304" pitchFamily="18" charset="0"/>
              </a:rPr>
              <a:t>to charakter webových stránek nevylučuje, informace sdělované prostřednictvím skriptů, objektů, appletů, kaskádových stylů, </a:t>
            </a:r>
            <a:r>
              <a:rPr lang="cs-CZ" altLang="cs-CZ" sz="1400" b="1" dirty="0" err="1">
                <a:solidFill>
                  <a:srgbClr val="307871"/>
                </a:solidFill>
                <a:latin typeface="Times New Roman" panose="02020603050405020304" pitchFamily="18" charset="0"/>
                <a:cs typeface="Times New Roman" panose="02020603050405020304" pitchFamily="18" charset="0"/>
              </a:rPr>
              <a:t>cookies</a:t>
            </a:r>
            <a:r>
              <a:rPr lang="cs-CZ" altLang="cs-CZ" sz="1400" b="1" dirty="0">
                <a:solidFill>
                  <a:srgbClr val="307871"/>
                </a:solidFill>
                <a:latin typeface="Times New Roman" panose="02020603050405020304" pitchFamily="18" charset="0"/>
                <a:cs typeface="Times New Roman" panose="02020603050405020304" pitchFamily="18" charset="0"/>
              </a:rPr>
              <a:t> a jiných </a:t>
            </a:r>
          </a:p>
          <a:p>
            <a:pPr algn="just">
              <a:buFont typeface="+mj-lt"/>
              <a:buAutoNum type="alphaLcParenR"/>
            </a:pPr>
            <a:r>
              <a:rPr lang="cs-CZ" altLang="cs-CZ" sz="1400" b="1" dirty="0" smtClean="0">
                <a:solidFill>
                  <a:srgbClr val="307871"/>
                </a:solidFill>
                <a:latin typeface="Times New Roman" panose="02020603050405020304" pitchFamily="18" charset="0"/>
                <a:cs typeface="Times New Roman" panose="02020603050405020304" pitchFamily="18" charset="0"/>
              </a:rPr>
              <a:t>Informace </a:t>
            </a:r>
            <a:r>
              <a:rPr lang="cs-CZ" altLang="cs-CZ" sz="1400" b="1" dirty="0">
                <a:solidFill>
                  <a:srgbClr val="307871"/>
                </a:solidFill>
                <a:latin typeface="Times New Roman" panose="02020603050405020304" pitchFamily="18" charset="0"/>
                <a:cs typeface="Times New Roman" panose="02020603050405020304" pitchFamily="18" charset="0"/>
              </a:rPr>
              <a:t>sdělované vizuální podobou webových stránek, tvary jednotlivých prvků, jejich velikostí, pořadím nebo umístěním musí být dostupné i v případě, že uživatel nemůže tyto aspekty vnímat. </a:t>
            </a:r>
          </a:p>
          <a:p>
            <a:pPr algn="just">
              <a:buFont typeface="+mj-lt"/>
              <a:buAutoNum type="alphaLcParenR"/>
            </a:pPr>
            <a:r>
              <a:rPr lang="cs-CZ" altLang="cs-CZ" sz="1400" b="1" dirty="0" smtClean="0">
                <a:solidFill>
                  <a:srgbClr val="307871"/>
                </a:solidFill>
                <a:latin typeface="Times New Roman" panose="02020603050405020304" pitchFamily="18" charset="0"/>
                <a:cs typeface="Times New Roman" panose="02020603050405020304" pitchFamily="18" charset="0"/>
              </a:rPr>
              <a:t>Informace </a:t>
            </a:r>
            <a:r>
              <a:rPr lang="cs-CZ" altLang="cs-CZ" sz="1400" b="1" dirty="0">
                <a:solidFill>
                  <a:srgbClr val="307871"/>
                </a:solidFill>
                <a:latin typeface="Times New Roman" panose="02020603050405020304" pitchFamily="18" charset="0"/>
                <a:cs typeface="Times New Roman" panose="02020603050405020304" pitchFamily="18" charset="0"/>
              </a:rPr>
              <a:t>sdělované barvou musí být dostupné i bez barevného rozlišení </a:t>
            </a:r>
          </a:p>
          <a:p>
            <a:pPr algn="just">
              <a:buFont typeface="+mj-lt"/>
              <a:buAutoNum type="alphaLcParenR"/>
            </a:pPr>
            <a:r>
              <a:rPr lang="cs-CZ" altLang="cs-CZ" sz="1400" b="1" dirty="0" smtClean="0">
                <a:solidFill>
                  <a:srgbClr val="307871"/>
                </a:solidFill>
                <a:latin typeface="Times New Roman" panose="02020603050405020304" pitchFamily="18" charset="0"/>
                <a:cs typeface="Times New Roman" panose="02020603050405020304" pitchFamily="18" charset="0"/>
              </a:rPr>
              <a:t>Barvy </a:t>
            </a:r>
            <a:r>
              <a:rPr lang="cs-CZ" altLang="cs-CZ" sz="1400" b="1" dirty="0">
                <a:solidFill>
                  <a:srgbClr val="307871"/>
                </a:solidFill>
                <a:latin typeface="Times New Roman" panose="02020603050405020304" pitchFamily="18" charset="0"/>
                <a:cs typeface="Times New Roman" panose="02020603050405020304" pitchFamily="18" charset="0"/>
              </a:rPr>
              <a:t>popředí a pozadí textu (nebo textu v obrázku) musí být vůči sobě </a:t>
            </a:r>
            <a:r>
              <a:rPr lang="cs-CZ" altLang="cs-CZ" sz="1400" b="1" dirty="0" smtClean="0">
                <a:solidFill>
                  <a:srgbClr val="307871"/>
                </a:solidFill>
                <a:latin typeface="Times New Roman" panose="02020603050405020304" pitchFamily="18" charset="0"/>
                <a:cs typeface="Times New Roman" panose="02020603050405020304" pitchFamily="18" charset="0"/>
              </a:rPr>
              <a:t>dostatečně </a:t>
            </a:r>
            <a:r>
              <a:rPr lang="cs-CZ" altLang="cs-CZ" sz="1400" b="1" dirty="0">
                <a:solidFill>
                  <a:srgbClr val="307871"/>
                </a:solidFill>
                <a:latin typeface="Times New Roman" panose="02020603050405020304" pitchFamily="18" charset="0"/>
                <a:cs typeface="Times New Roman" panose="02020603050405020304" pitchFamily="18" charset="0"/>
              </a:rPr>
              <a:t>kontrastní, jestliže text nese významové sdělení (P) </a:t>
            </a:r>
          </a:p>
          <a:p>
            <a:pPr algn="just">
              <a:buFont typeface="+mj-lt"/>
              <a:buAutoNum type="alphaLcParenR"/>
            </a:pPr>
            <a:r>
              <a:rPr lang="cs-CZ" altLang="cs-CZ" sz="1400" b="1" dirty="0" smtClean="0">
                <a:solidFill>
                  <a:srgbClr val="307871"/>
                </a:solidFill>
                <a:latin typeface="Times New Roman" panose="02020603050405020304" pitchFamily="18" charset="0"/>
                <a:cs typeface="Times New Roman" panose="02020603050405020304" pitchFamily="18" charset="0"/>
              </a:rPr>
              <a:t>Velikost </a:t>
            </a:r>
            <a:r>
              <a:rPr lang="cs-CZ" altLang="cs-CZ" sz="1400" b="1" dirty="0">
                <a:solidFill>
                  <a:srgbClr val="307871"/>
                </a:solidFill>
                <a:latin typeface="Times New Roman" panose="02020603050405020304" pitchFamily="18" charset="0"/>
                <a:cs typeface="Times New Roman" panose="02020603050405020304" pitchFamily="18" charset="0"/>
              </a:rPr>
              <a:t>písma musí být možné zvětšit alespoň na 200 % a zmenšit alespoň na 50 % původní hodnoty pomocí standardních funkcí prohlížeče. Při takové změně velikosti nesmí docházet ke ztrátě obsahu nebo funkcionality. </a:t>
            </a:r>
          </a:p>
        </p:txBody>
      </p:sp>
      <p:sp>
        <p:nvSpPr>
          <p:cNvPr id="6" name="Nadpis 5"/>
          <p:cNvSpPr>
            <a:spLocks noGrp="1"/>
          </p:cNvSpPr>
          <p:nvPr>
            <p:ph type="title"/>
          </p:nvPr>
        </p:nvSpPr>
        <p:spPr>
          <a:xfrm>
            <a:off x="179512" y="195486"/>
            <a:ext cx="7488832" cy="507703"/>
          </a:xfrm>
        </p:spPr>
        <p:txBody>
          <a:bodyPr/>
          <a:lstStyle/>
          <a:p>
            <a:r>
              <a:rPr lang="cs-CZ" b="1" dirty="0"/>
              <a:t>Přístupnost </a:t>
            </a:r>
            <a:r>
              <a:rPr lang="cs-CZ" b="1" dirty="0" smtClean="0"/>
              <a:t>webu – MV Česká republika</a:t>
            </a:r>
            <a:r>
              <a:rPr lang="cs-CZ" b="1" dirty="0"/>
              <a:t/>
            </a:r>
            <a:br>
              <a:rPr lang="cs-CZ" b="1" dirty="0"/>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9263878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600" b="1" dirty="0">
                <a:solidFill>
                  <a:srgbClr val="307871"/>
                </a:solidFill>
                <a:latin typeface="Times New Roman" panose="02020603050405020304" pitchFamily="18" charset="0"/>
                <a:cs typeface="Times New Roman" panose="02020603050405020304" pitchFamily="18" charset="0"/>
              </a:rPr>
              <a:t>PRÁCI S WEBOVOU STRÁNKOU ŘÍDÍ UŽIVATEL </a:t>
            </a:r>
          </a:p>
          <a:p>
            <a:pPr algn="just">
              <a:buFont typeface="+mj-lt"/>
              <a:buAutoNum type="alphaLcParenR"/>
            </a:pPr>
            <a:r>
              <a:rPr lang="cs-CZ" altLang="cs-CZ" sz="1400" b="1" dirty="0" smtClean="0">
                <a:solidFill>
                  <a:srgbClr val="307871"/>
                </a:solidFill>
                <a:latin typeface="Times New Roman" panose="02020603050405020304" pitchFamily="18" charset="0"/>
                <a:cs typeface="Times New Roman" panose="02020603050405020304" pitchFamily="18" charset="0"/>
              </a:rPr>
              <a:t>Obsah </a:t>
            </a:r>
            <a:r>
              <a:rPr lang="cs-CZ" altLang="cs-CZ" sz="1400" b="1" dirty="0">
                <a:solidFill>
                  <a:srgbClr val="307871"/>
                </a:solidFill>
                <a:latin typeface="Times New Roman" panose="02020603050405020304" pitchFamily="18" charset="0"/>
                <a:cs typeface="Times New Roman" panose="02020603050405020304" pitchFamily="18" charset="0"/>
              </a:rPr>
              <a:t>ani kód webové stránky nesmí předpokládat ani vyžadovat konkrétní výstupní či </a:t>
            </a:r>
            <a:r>
              <a:rPr lang="cs-CZ" altLang="cs-CZ" sz="1400" b="1" dirty="0" smtClean="0">
                <a:solidFill>
                  <a:srgbClr val="307871"/>
                </a:solidFill>
                <a:latin typeface="Times New Roman" panose="02020603050405020304" pitchFamily="18" charset="0"/>
                <a:cs typeface="Times New Roman" panose="02020603050405020304" pitchFamily="18" charset="0"/>
              </a:rPr>
              <a:t>ovládací zařízení </a:t>
            </a:r>
            <a:endParaRPr lang="cs-CZ" altLang="cs-CZ" sz="1400" b="1" dirty="0">
              <a:solidFill>
                <a:srgbClr val="307871"/>
              </a:solidFill>
              <a:latin typeface="Times New Roman" panose="02020603050405020304" pitchFamily="18" charset="0"/>
              <a:cs typeface="Times New Roman" panose="02020603050405020304" pitchFamily="18" charset="0"/>
            </a:endParaRPr>
          </a:p>
          <a:p>
            <a:pPr algn="just">
              <a:buFont typeface="+mj-lt"/>
              <a:buAutoNum type="alphaLcParenR"/>
            </a:pPr>
            <a:r>
              <a:rPr lang="cs-CZ" altLang="cs-CZ" sz="1400" b="1" dirty="0" smtClean="0">
                <a:solidFill>
                  <a:srgbClr val="307871"/>
                </a:solidFill>
                <a:latin typeface="Times New Roman" panose="02020603050405020304" pitchFamily="18" charset="0"/>
                <a:cs typeface="Times New Roman" panose="02020603050405020304" pitchFamily="18" charset="0"/>
              </a:rPr>
              <a:t>Obsah </a:t>
            </a:r>
            <a:r>
              <a:rPr lang="cs-CZ" altLang="cs-CZ" sz="1400" b="1" dirty="0">
                <a:solidFill>
                  <a:srgbClr val="307871"/>
                </a:solidFill>
                <a:latin typeface="Times New Roman" panose="02020603050405020304" pitchFamily="18" charset="0"/>
                <a:cs typeface="Times New Roman" panose="02020603050405020304" pitchFamily="18" charset="0"/>
              </a:rPr>
              <a:t>ani kód webové stránky nesmí předpokládat ani vyžadovat konkrétní způsob použití ani konkrétní programové vybavení. Pokud je předpokládáno či vyžadováno konkrétní programové vybavení, může to být pouze z důvodu technické nerealizovatelnosti přizpůsobení obsahu a kódu webové stránky všem programovým vybavením </a:t>
            </a:r>
          </a:p>
          <a:p>
            <a:pPr algn="just">
              <a:buFont typeface="+mj-lt"/>
              <a:buAutoNum type="alphaLcParenR"/>
            </a:pPr>
            <a:r>
              <a:rPr lang="cs-CZ" altLang="cs-CZ" sz="1400" b="1" dirty="0" smtClean="0">
                <a:solidFill>
                  <a:srgbClr val="307871"/>
                </a:solidFill>
                <a:latin typeface="Times New Roman" panose="02020603050405020304" pitchFamily="18" charset="0"/>
                <a:cs typeface="Times New Roman" panose="02020603050405020304" pitchFamily="18" charset="0"/>
              </a:rPr>
              <a:t>Načtení </a:t>
            </a:r>
            <a:r>
              <a:rPr lang="cs-CZ" altLang="cs-CZ" sz="1400" b="1" dirty="0">
                <a:solidFill>
                  <a:srgbClr val="307871"/>
                </a:solidFill>
                <a:latin typeface="Times New Roman" panose="02020603050405020304" pitchFamily="18" charset="0"/>
                <a:cs typeface="Times New Roman" panose="02020603050405020304" pitchFamily="18" charset="0"/>
              </a:rPr>
              <a:t>nové webové stránky či přesměrování musí být možné jen po aktivaci </a:t>
            </a:r>
            <a:r>
              <a:rPr lang="cs-CZ" altLang="cs-CZ" sz="1400" b="1" dirty="0" smtClean="0">
                <a:solidFill>
                  <a:srgbClr val="307871"/>
                </a:solidFill>
                <a:latin typeface="Times New Roman" panose="02020603050405020304" pitchFamily="18" charset="0"/>
                <a:cs typeface="Times New Roman" panose="02020603050405020304" pitchFamily="18" charset="0"/>
              </a:rPr>
              <a:t>odkazu </a:t>
            </a:r>
            <a:r>
              <a:rPr lang="cs-CZ" altLang="cs-CZ" sz="1400" b="1" dirty="0">
                <a:solidFill>
                  <a:srgbClr val="307871"/>
                </a:solidFill>
                <a:latin typeface="Times New Roman" panose="02020603050405020304" pitchFamily="18" charset="0"/>
                <a:cs typeface="Times New Roman" panose="02020603050405020304" pitchFamily="18" charset="0"/>
              </a:rPr>
              <a:t>nebo po odeslání formuláře </a:t>
            </a:r>
          </a:p>
          <a:p>
            <a:pPr algn="just">
              <a:buFont typeface="+mj-lt"/>
              <a:buAutoNum type="alphaLcParenR"/>
            </a:pPr>
            <a:r>
              <a:rPr lang="cs-CZ" altLang="cs-CZ" sz="1400" b="1" dirty="0" smtClean="0">
                <a:solidFill>
                  <a:srgbClr val="307871"/>
                </a:solidFill>
                <a:latin typeface="Times New Roman" panose="02020603050405020304" pitchFamily="18" charset="0"/>
                <a:cs typeface="Times New Roman" panose="02020603050405020304" pitchFamily="18" charset="0"/>
              </a:rPr>
              <a:t>Načtení </a:t>
            </a:r>
            <a:r>
              <a:rPr lang="cs-CZ" altLang="cs-CZ" sz="1400" b="1" dirty="0">
                <a:solidFill>
                  <a:srgbClr val="307871"/>
                </a:solidFill>
                <a:latin typeface="Times New Roman" panose="02020603050405020304" pitchFamily="18" charset="0"/>
                <a:cs typeface="Times New Roman" panose="02020603050405020304" pitchFamily="18" charset="0"/>
              </a:rPr>
              <a:t>nové </a:t>
            </a:r>
            <a:r>
              <a:rPr lang="cs-CZ" altLang="cs-CZ" sz="1400" b="1" dirty="0" smtClean="0">
                <a:solidFill>
                  <a:srgbClr val="307871"/>
                </a:solidFill>
                <a:latin typeface="Times New Roman" panose="02020603050405020304" pitchFamily="18" charset="0"/>
                <a:cs typeface="Times New Roman" panose="02020603050405020304" pitchFamily="18" charset="0"/>
              </a:rPr>
              <a:t>webové </a:t>
            </a:r>
            <a:r>
              <a:rPr lang="cs-CZ" altLang="cs-CZ" sz="1400" b="1" dirty="0">
                <a:solidFill>
                  <a:srgbClr val="307871"/>
                </a:solidFill>
                <a:latin typeface="Times New Roman" panose="02020603050405020304" pitchFamily="18" charset="0"/>
                <a:cs typeface="Times New Roman" panose="02020603050405020304" pitchFamily="18" charset="0"/>
              </a:rPr>
              <a:t>stránky do nového okna prohlížeče musí být možné jen </a:t>
            </a:r>
            <a:r>
              <a:rPr lang="cs-CZ" altLang="cs-CZ" sz="1400" b="1" dirty="0" smtClean="0">
                <a:solidFill>
                  <a:srgbClr val="307871"/>
                </a:solidFill>
                <a:latin typeface="Times New Roman" panose="02020603050405020304" pitchFamily="18" charset="0"/>
                <a:cs typeface="Times New Roman" panose="02020603050405020304" pitchFamily="18" charset="0"/>
              </a:rPr>
              <a:t/>
            </a:r>
            <a:br>
              <a:rPr lang="cs-CZ" altLang="cs-CZ" sz="1400" b="1" dirty="0" smtClean="0">
                <a:solidFill>
                  <a:srgbClr val="307871"/>
                </a:solidFill>
                <a:latin typeface="Times New Roman" panose="02020603050405020304" pitchFamily="18" charset="0"/>
                <a:cs typeface="Times New Roman" panose="02020603050405020304" pitchFamily="18" charset="0"/>
              </a:rPr>
            </a:br>
            <a:r>
              <a:rPr lang="cs-CZ" altLang="cs-CZ" sz="1400" b="1" dirty="0" smtClean="0">
                <a:solidFill>
                  <a:srgbClr val="307871"/>
                </a:solidFill>
                <a:latin typeface="Times New Roman" panose="02020603050405020304" pitchFamily="18" charset="0"/>
                <a:cs typeface="Times New Roman" panose="02020603050405020304" pitchFamily="18" charset="0"/>
              </a:rPr>
              <a:t>v </a:t>
            </a:r>
            <a:r>
              <a:rPr lang="cs-CZ" altLang="cs-CZ" sz="1400" b="1" dirty="0">
                <a:solidFill>
                  <a:srgbClr val="307871"/>
                </a:solidFill>
                <a:latin typeface="Times New Roman" panose="02020603050405020304" pitchFamily="18" charset="0"/>
                <a:cs typeface="Times New Roman" panose="02020603050405020304" pitchFamily="18" charset="0"/>
              </a:rPr>
              <a:t>odůvodněných případech a uživatel na to musí být předem upozorněn </a:t>
            </a:r>
          </a:p>
          <a:p>
            <a:pPr algn="just">
              <a:buFont typeface="+mj-lt"/>
              <a:buAutoNum type="alphaLcParenR"/>
            </a:pPr>
            <a:r>
              <a:rPr lang="cs-CZ" altLang="cs-CZ" sz="1400" b="1" dirty="0" smtClean="0">
                <a:solidFill>
                  <a:srgbClr val="307871"/>
                </a:solidFill>
                <a:latin typeface="Times New Roman" panose="02020603050405020304" pitchFamily="18" charset="0"/>
                <a:cs typeface="Times New Roman" panose="02020603050405020304" pitchFamily="18" charset="0"/>
              </a:rPr>
              <a:t>Na </a:t>
            </a:r>
            <a:r>
              <a:rPr lang="cs-CZ" altLang="cs-CZ" sz="1400" b="1" dirty="0">
                <a:solidFill>
                  <a:srgbClr val="307871"/>
                </a:solidFill>
                <a:latin typeface="Times New Roman" panose="02020603050405020304" pitchFamily="18" charset="0"/>
                <a:cs typeface="Times New Roman" panose="02020603050405020304" pitchFamily="18" charset="0"/>
              </a:rPr>
              <a:t>webové stránce nesmí docházet rychleji než třikrát za sekundu k výrazným změnám barevnosti, jasu, velikosti nebo umístění </a:t>
            </a:r>
            <a:r>
              <a:rPr lang="cs-CZ" altLang="cs-CZ" sz="1400" b="1" dirty="0" smtClean="0">
                <a:solidFill>
                  <a:srgbClr val="307871"/>
                </a:solidFill>
                <a:latin typeface="Times New Roman" panose="02020603050405020304" pitchFamily="18" charset="0"/>
                <a:cs typeface="Times New Roman" panose="02020603050405020304" pitchFamily="18" charset="0"/>
              </a:rPr>
              <a:t>prvku</a:t>
            </a:r>
            <a:endParaRPr lang="cs-CZ" altLang="cs-CZ" sz="1400" b="1" dirty="0">
              <a:solidFill>
                <a:srgbClr val="307871"/>
              </a:solidFill>
              <a:latin typeface="Times New Roman" panose="02020603050405020304" pitchFamily="18" charset="0"/>
              <a:cs typeface="Times New Roman" panose="02020603050405020304" pitchFamily="18" charset="0"/>
            </a:endParaRPr>
          </a:p>
          <a:p>
            <a:pPr algn="just">
              <a:buFont typeface="+mj-lt"/>
              <a:buAutoNum type="alphaLcParenR"/>
            </a:pPr>
            <a:r>
              <a:rPr lang="cs-CZ" altLang="cs-CZ" sz="1400" b="1" dirty="0" smtClean="0">
                <a:solidFill>
                  <a:srgbClr val="307871"/>
                </a:solidFill>
                <a:latin typeface="Times New Roman" panose="02020603050405020304" pitchFamily="18" charset="0"/>
                <a:cs typeface="Times New Roman" panose="02020603050405020304" pitchFamily="18" charset="0"/>
              </a:rPr>
              <a:t>Zvuk</a:t>
            </a:r>
            <a:r>
              <a:rPr lang="cs-CZ" altLang="cs-CZ" sz="1400" b="1" dirty="0">
                <a:solidFill>
                  <a:srgbClr val="307871"/>
                </a:solidFill>
                <a:latin typeface="Times New Roman" panose="02020603050405020304" pitchFamily="18" charset="0"/>
                <a:cs typeface="Times New Roman" panose="02020603050405020304" pitchFamily="18" charset="0"/>
              </a:rPr>
              <a:t>, který zní na webové stránce déle než tři sekundy, musí být možné na této webové stránce vypnout nebo upravit jeho </a:t>
            </a:r>
            <a:r>
              <a:rPr lang="cs-CZ" altLang="cs-CZ" sz="1400" b="1" dirty="0" smtClean="0">
                <a:solidFill>
                  <a:srgbClr val="307871"/>
                </a:solidFill>
                <a:latin typeface="Times New Roman" panose="02020603050405020304" pitchFamily="18" charset="0"/>
                <a:cs typeface="Times New Roman" panose="02020603050405020304" pitchFamily="18" charset="0"/>
              </a:rPr>
              <a:t>hlasitost</a:t>
            </a:r>
          </a:p>
          <a:p>
            <a:pPr algn="just">
              <a:buFont typeface="+mj-lt"/>
              <a:buAutoNum type="alphaLcParenR"/>
            </a:pPr>
            <a:r>
              <a:rPr lang="cs-CZ" altLang="cs-CZ" sz="1400" b="1" dirty="0" smtClean="0">
                <a:solidFill>
                  <a:srgbClr val="307871"/>
                </a:solidFill>
                <a:latin typeface="Times New Roman" panose="02020603050405020304" pitchFamily="18" charset="0"/>
                <a:cs typeface="Times New Roman" panose="02020603050405020304" pitchFamily="18" charset="0"/>
              </a:rPr>
              <a:t>Časový </a:t>
            </a:r>
            <a:r>
              <a:rPr lang="cs-CZ" altLang="cs-CZ" sz="1400" b="1" dirty="0">
                <a:solidFill>
                  <a:srgbClr val="307871"/>
                </a:solidFill>
                <a:latin typeface="Times New Roman" panose="02020603050405020304" pitchFamily="18" charset="0"/>
                <a:cs typeface="Times New Roman" panose="02020603050405020304" pitchFamily="18" charset="0"/>
              </a:rPr>
              <a:t>limit pro práci s webovou stránkou musí být dostatečný. Pokud to </a:t>
            </a:r>
            <a:r>
              <a:rPr lang="cs-CZ" altLang="cs-CZ" sz="1400" b="1" dirty="0" smtClean="0">
                <a:solidFill>
                  <a:srgbClr val="307871"/>
                </a:solidFill>
                <a:latin typeface="Times New Roman" panose="02020603050405020304" pitchFamily="18" charset="0"/>
                <a:cs typeface="Times New Roman" panose="02020603050405020304" pitchFamily="18" charset="0"/>
              </a:rPr>
              <a:t>nevylučuje </a:t>
            </a:r>
            <a:r>
              <a:rPr lang="cs-CZ" altLang="cs-CZ" sz="1400" b="1" dirty="0">
                <a:solidFill>
                  <a:srgbClr val="307871"/>
                </a:solidFill>
                <a:latin typeface="Times New Roman" panose="02020603050405020304" pitchFamily="18" charset="0"/>
                <a:cs typeface="Times New Roman" panose="02020603050405020304" pitchFamily="18" charset="0"/>
              </a:rPr>
              <a:t>charakter webové stránky, může uživatel časový limit prodloužit nebo </a:t>
            </a:r>
            <a:r>
              <a:rPr lang="cs-CZ" altLang="cs-CZ" sz="1400" b="1" dirty="0" smtClean="0">
                <a:solidFill>
                  <a:srgbClr val="307871"/>
                </a:solidFill>
                <a:latin typeface="Times New Roman" panose="02020603050405020304" pitchFamily="18" charset="0"/>
                <a:cs typeface="Times New Roman" panose="02020603050405020304" pitchFamily="18" charset="0"/>
              </a:rPr>
              <a:t>vypnout</a:t>
            </a:r>
            <a:endParaRPr lang="cs-CZ" altLang="cs-CZ" sz="14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a:t>Přístupnost </a:t>
            </a:r>
            <a:r>
              <a:rPr lang="cs-CZ" b="1" dirty="0" smtClean="0"/>
              <a:t>webu – MV Česká republika</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8039788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600" b="1" dirty="0">
                <a:solidFill>
                  <a:srgbClr val="307871"/>
                </a:solidFill>
                <a:latin typeface="Times New Roman" panose="02020603050405020304" pitchFamily="18" charset="0"/>
                <a:cs typeface="Times New Roman" panose="02020603050405020304" pitchFamily="18" charset="0"/>
              </a:rPr>
              <a:t>INFORMACE MUSÍ BÝT SROZUMITELNÉ A PŘEHLEDNÉ </a:t>
            </a:r>
          </a:p>
          <a:p>
            <a:pPr algn="just">
              <a:buFont typeface="+mj-lt"/>
              <a:buAutoNum type="alphaLcParenR"/>
            </a:pPr>
            <a:r>
              <a:rPr lang="cs-CZ" altLang="cs-CZ" sz="1400" b="1" dirty="0" smtClean="0">
                <a:solidFill>
                  <a:srgbClr val="307871"/>
                </a:solidFill>
                <a:latin typeface="Times New Roman" panose="02020603050405020304" pitchFamily="18" charset="0"/>
                <a:cs typeface="Times New Roman" panose="02020603050405020304" pitchFamily="18" charset="0"/>
              </a:rPr>
              <a:t>Webové </a:t>
            </a:r>
            <a:r>
              <a:rPr lang="cs-CZ" altLang="cs-CZ" sz="1400" b="1" dirty="0">
                <a:solidFill>
                  <a:srgbClr val="307871"/>
                </a:solidFill>
                <a:latin typeface="Times New Roman" panose="02020603050405020304" pitchFamily="18" charset="0"/>
                <a:cs typeface="Times New Roman" panose="02020603050405020304" pitchFamily="18" charset="0"/>
              </a:rPr>
              <a:t>stránky musí sdělovat informace jednoduchým jazykem a srozumitelnou formou, pokud to charakter webové stránky nevylučuje </a:t>
            </a:r>
            <a:endParaRPr lang="cs-CZ" altLang="cs-CZ" sz="1400" b="1" dirty="0" smtClean="0">
              <a:solidFill>
                <a:srgbClr val="307871"/>
              </a:solidFill>
              <a:latin typeface="Times New Roman" panose="02020603050405020304" pitchFamily="18" charset="0"/>
              <a:cs typeface="Times New Roman" panose="02020603050405020304" pitchFamily="18" charset="0"/>
            </a:endParaRPr>
          </a:p>
          <a:p>
            <a:pPr algn="just">
              <a:buFont typeface="+mj-lt"/>
              <a:buAutoNum type="alphaLcParenR"/>
            </a:pPr>
            <a:r>
              <a:rPr lang="cs-CZ" altLang="cs-CZ" sz="1400" b="1" dirty="0" smtClean="0">
                <a:solidFill>
                  <a:srgbClr val="307871"/>
                </a:solidFill>
                <a:latin typeface="Times New Roman" panose="02020603050405020304" pitchFamily="18" charset="0"/>
                <a:cs typeface="Times New Roman" panose="02020603050405020304" pitchFamily="18" charset="0"/>
              </a:rPr>
              <a:t>Rozsáhlé </a:t>
            </a:r>
            <a:r>
              <a:rPr lang="cs-CZ" altLang="cs-CZ" sz="1400" b="1" dirty="0">
                <a:solidFill>
                  <a:srgbClr val="307871"/>
                </a:solidFill>
                <a:latin typeface="Times New Roman" panose="02020603050405020304" pitchFamily="18" charset="0"/>
                <a:cs typeface="Times New Roman" panose="02020603050405020304" pitchFamily="18" charset="0"/>
              </a:rPr>
              <a:t>obsahové bloky musí být rozděleny do menších výstižně nadepsaných celků </a:t>
            </a:r>
          </a:p>
          <a:p>
            <a:pPr algn="just">
              <a:buFont typeface="+mj-lt"/>
              <a:buAutoNum type="alphaLcParenR"/>
            </a:pPr>
            <a:r>
              <a:rPr lang="cs-CZ" altLang="cs-CZ" sz="1400" b="1" dirty="0" smtClean="0">
                <a:solidFill>
                  <a:srgbClr val="307871"/>
                </a:solidFill>
                <a:latin typeface="Times New Roman" panose="02020603050405020304" pitchFamily="18" charset="0"/>
                <a:cs typeface="Times New Roman" panose="02020603050405020304" pitchFamily="18" charset="0"/>
              </a:rPr>
              <a:t>Bloky </a:t>
            </a:r>
            <a:r>
              <a:rPr lang="cs-CZ" altLang="cs-CZ" sz="1400" b="1" dirty="0">
                <a:solidFill>
                  <a:srgbClr val="307871"/>
                </a:solidFill>
                <a:latin typeface="Times New Roman" panose="02020603050405020304" pitchFamily="18" charset="0"/>
                <a:cs typeface="Times New Roman" panose="02020603050405020304" pitchFamily="18" charset="0"/>
              </a:rPr>
              <a:t>obsahu, které se opakují na více webových stránkách daného orgánu veřejné správy, je možné přeskočit. Pokud webové stránky nemají velký rozsah, nemusí být </a:t>
            </a:r>
            <a:r>
              <a:rPr lang="cs-CZ" altLang="cs-CZ" sz="1400" b="1" dirty="0" smtClean="0">
                <a:solidFill>
                  <a:srgbClr val="307871"/>
                </a:solidFill>
                <a:latin typeface="Times New Roman" panose="02020603050405020304" pitchFamily="18" charset="0"/>
                <a:cs typeface="Times New Roman" panose="02020603050405020304" pitchFamily="18" charset="0"/>
              </a:rPr>
              <a:t>zajištěno </a:t>
            </a:r>
            <a:r>
              <a:rPr lang="cs-CZ" altLang="cs-CZ" sz="1400" b="1" dirty="0">
                <a:solidFill>
                  <a:srgbClr val="307871"/>
                </a:solidFill>
                <a:latin typeface="Times New Roman" panose="02020603050405020304" pitchFamily="18" charset="0"/>
                <a:cs typeface="Times New Roman" panose="02020603050405020304" pitchFamily="18" charset="0"/>
              </a:rPr>
              <a:t>přeskočení opakujících se bloků obsahu </a:t>
            </a:r>
          </a:p>
        </p:txBody>
      </p:sp>
      <p:sp>
        <p:nvSpPr>
          <p:cNvPr id="6" name="Nadpis 5"/>
          <p:cNvSpPr>
            <a:spLocks noGrp="1"/>
          </p:cNvSpPr>
          <p:nvPr>
            <p:ph type="title"/>
          </p:nvPr>
        </p:nvSpPr>
        <p:spPr>
          <a:xfrm>
            <a:off x="179512" y="195486"/>
            <a:ext cx="7488832" cy="507703"/>
          </a:xfrm>
        </p:spPr>
        <p:txBody>
          <a:bodyPr/>
          <a:lstStyle/>
          <a:p>
            <a:r>
              <a:rPr lang="cs-CZ" b="1" dirty="0"/>
              <a:t>Přístupnost </a:t>
            </a:r>
            <a:r>
              <a:rPr lang="cs-CZ" b="1" dirty="0" smtClean="0"/>
              <a:t>webu – MV Česká republika</a:t>
            </a:r>
            <a:r>
              <a:rPr lang="cs-CZ" b="1" dirty="0"/>
              <a:t/>
            </a:r>
            <a:br>
              <a:rPr lang="cs-CZ" b="1" dirty="0"/>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8271262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600" b="1" dirty="0">
                <a:solidFill>
                  <a:srgbClr val="307871"/>
                </a:solidFill>
                <a:latin typeface="Times New Roman" panose="02020603050405020304" pitchFamily="18" charset="0"/>
                <a:cs typeface="Times New Roman" panose="02020603050405020304" pitchFamily="18" charset="0"/>
              </a:rPr>
              <a:t>OVLÁDÁNÍ WEBOVÝCH STRÁNEK MUSÍ BÝT JASNÉ A SROZUMITELNÉ </a:t>
            </a:r>
          </a:p>
          <a:p>
            <a:pPr algn="just">
              <a:buFont typeface="+mj-lt"/>
              <a:buAutoNum type="alphaLcParenR"/>
            </a:pPr>
            <a:r>
              <a:rPr lang="cs-CZ" altLang="cs-CZ" sz="1400" b="1" dirty="0" smtClean="0">
                <a:solidFill>
                  <a:srgbClr val="307871"/>
                </a:solidFill>
                <a:latin typeface="Times New Roman" panose="02020603050405020304" pitchFamily="18" charset="0"/>
                <a:cs typeface="Times New Roman" panose="02020603050405020304" pitchFamily="18" charset="0"/>
              </a:rPr>
              <a:t>Navigace </a:t>
            </a:r>
            <a:r>
              <a:rPr lang="cs-CZ" altLang="cs-CZ" sz="1400" b="1" dirty="0">
                <a:solidFill>
                  <a:srgbClr val="307871"/>
                </a:solidFill>
                <a:latin typeface="Times New Roman" panose="02020603050405020304" pitchFamily="18" charset="0"/>
                <a:cs typeface="Times New Roman" panose="02020603050405020304" pitchFamily="18" charset="0"/>
              </a:rPr>
              <a:t>musí být srozumitelná a konzistentní a na všech webových stránkách </a:t>
            </a:r>
            <a:r>
              <a:rPr lang="cs-CZ" altLang="cs-CZ" sz="1400" b="1" dirty="0" smtClean="0">
                <a:solidFill>
                  <a:srgbClr val="307871"/>
                </a:solidFill>
                <a:latin typeface="Times New Roman" panose="02020603050405020304" pitchFamily="18" charset="0"/>
                <a:cs typeface="Times New Roman" panose="02020603050405020304" pitchFamily="18" charset="0"/>
              </a:rPr>
              <a:t>orgánu </a:t>
            </a:r>
            <a:r>
              <a:rPr lang="cs-CZ" altLang="cs-CZ" sz="1400" b="1" dirty="0">
                <a:solidFill>
                  <a:srgbClr val="307871"/>
                </a:solidFill>
                <a:latin typeface="Times New Roman" panose="02020603050405020304" pitchFamily="18" charset="0"/>
                <a:cs typeface="Times New Roman" panose="02020603050405020304" pitchFamily="18" charset="0"/>
              </a:rPr>
              <a:t>veřejné správy obdobná. Od ostatního obsahu webové stránky musí být zřetelně oddělena </a:t>
            </a:r>
          </a:p>
          <a:p>
            <a:pPr algn="just">
              <a:buFont typeface="+mj-lt"/>
              <a:buAutoNum type="alphaLcParenR"/>
            </a:pPr>
            <a:r>
              <a:rPr lang="cs-CZ" altLang="cs-CZ" sz="1400" b="1" dirty="0" smtClean="0">
                <a:solidFill>
                  <a:srgbClr val="307871"/>
                </a:solidFill>
                <a:latin typeface="Times New Roman" panose="02020603050405020304" pitchFamily="18" charset="0"/>
                <a:cs typeface="Times New Roman" panose="02020603050405020304" pitchFamily="18" charset="0"/>
              </a:rPr>
              <a:t>Každá </a:t>
            </a:r>
            <a:r>
              <a:rPr lang="cs-CZ" altLang="cs-CZ" sz="1400" b="1" dirty="0">
                <a:solidFill>
                  <a:srgbClr val="307871"/>
                </a:solidFill>
                <a:latin typeface="Times New Roman" panose="02020603050405020304" pitchFamily="18" charset="0"/>
                <a:cs typeface="Times New Roman" panose="02020603050405020304" pitchFamily="18" charset="0"/>
              </a:rPr>
              <a:t>webová stránka (kromě úvodní webové stránky) musí obsahovat odkaz na vyšší úroveň v hierarchii webových stránek a odkaz na úvodní webovou stránku </a:t>
            </a:r>
          </a:p>
          <a:p>
            <a:pPr algn="just">
              <a:buFont typeface="+mj-lt"/>
              <a:buAutoNum type="alphaLcParenR"/>
            </a:pPr>
            <a:r>
              <a:rPr lang="cs-CZ" altLang="cs-CZ" sz="1400" b="1" dirty="0" smtClean="0">
                <a:solidFill>
                  <a:srgbClr val="307871"/>
                </a:solidFill>
                <a:latin typeface="Times New Roman" panose="02020603050405020304" pitchFamily="18" charset="0"/>
                <a:cs typeface="Times New Roman" panose="02020603050405020304" pitchFamily="18" charset="0"/>
              </a:rPr>
              <a:t>Pokud </a:t>
            </a:r>
            <a:r>
              <a:rPr lang="cs-CZ" altLang="cs-CZ" sz="1400" b="1" dirty="0">
                <a:solidFill>
                  <a:srgbClr val="307871"/>
                </a:solidFill>
                <a:latin typeface="Times New Roman" panose="02020603050405020304" pitchFamily="18" charset="0"/>
                <a:cs typeface="Times New Roman" panose="02020603050405020304" pitchFamily="18" charset="0"/>
              </a:rPr>
              <a:t>se jedná o rozsáhlejší webové stránky, musí být kromě navigace k dispozici rovněž vyhledávání nebo odkaz na mapu webových stránek. Odkaz na mapu webových stránek nebo vyhledávací formulář musí být k dispozici na každé webové stránce</a:t>
            </a:r>
          </a:p>
          <a:p>
            <a:pPr algn="just">
              <a:buFont typeface="+mj-lt"/>
              <a:buAutoNum type="alphaLcParenR"/>
            </a:pPr>
            <a:r>
              <a:rPr lang="cs-CZ" altLang="cs-CZ" sz="1400" b="1" dirty="0" smtClean="0">
                <a:solidFill>
                  <a:srgbClr val="307871"/>
                </a:solidFill>
                <a:latin typeface="Times New Roman" panose="02020603050405020304" pitchFamily="18" charset="0"/>
                <a:cs typeface="Times New Roman" panose="02020603050405020304" pitchFamily="18" charset="0"/>
              </a:rPr>
              <a:t>Každá </a:t>
            </a:r>
            <a:r>
              <a:rPr lang="cs-CZ" altLang="cs-CZ" sz="1400" b="1" dirty="0">
                <a:solidFill>
                  <a:srgbClr val="307871"/>
                </a:solidFill>
                <a:latin typeface="Times New Roman" panose="02020603050405020304" pitchFamily="18" charset="0"/>
                <a:cs typeface="Times New Roman" panose="02020603050405020304" pitchFamily="18" charset="0"/>
              </a:rPr>
              <a:t>webová stránka musí mít výstižný název odpovídající jejímu obsahu </a:t>
            </a:r>
          </a:p>
          <a:p>
            <a:pPr algn="just">
              <a:buFont typeface="+mj-lt"/>
              <a:buAutoNum type="alphaLcParenR"/>
            </a:pPr>
            <a:r>
              <a:rPr lang="cs-CZ" altLang="cs-CZ" sz="1400" b="1" dirty="0" smtClean="0">
                <a:solidFill>
                  <a:srgbClr val="307871"/>
                </a:solidFill>
                <a:latin typeface="Times New Roman" panose="02020603050405020304" pitchFamily="18" charset="0"/>
                <a:cs typeface="Times New Roman" panose="02020603050405020304" pitchFamily="18" charset="0"/>
              </a:rPr>
              <a:t>Každý </a:t>
            </a:r>
            <a:r>
              <a:rPr lang="cs-CZ" altLang="cs-CZ" sz="1400" b="1" dirty="0">
                <a:solidFill>
                  <a:srgbClr val="307871"/>
                </a:solidFill>
                <a:latin typeface="Times New Roman" panose="02020603050405020304" pitchFamily="18" charset="0"/>
                <a:cs typeface="Times New Roman" panose="02020603050405020304" pitchFamily="18" charset="0"/>
              </a:rPr>
              <a:t>formulářový prvek musí mít popisek vystihující požadovaný obsah </a:t>
            </a:r>
          </a:p>
          <a:p>
            <a:pPr algn="just">
              <a:buFont typeface="+mj-lt"/>
              <a:buAutoNum type="alphaLcParenR"/>
            </a:pPr>
            <a:r>
              <a:rPr lang="cs-CZ" altLang="cs-CZ" sz="1400" b="1" dirty="0" smtClean="0">
                <a:solidFill>
                  <a:srgbClr val="307871"/>
                </a:solidFill>
                <a:latin typeface="Times New Roman" panose="02020603050405020304" pitchFamily="18" charset="0"/>
                <a:cs typeface="Times New Roman" panose="02020603050405020304" pitchFamily="18" charset="0"/>
              </a:rPr>
              <a:t>Pokud </a:t>
            </a:r>
            <a:r>
              <a:rPr lang="cs-CZ" altLang="cs-CZ" sz="1400" b="1" dirty="0">
                <a:solidFill>
                  <a:srgbClr val="307871"/>
                </a:solidFill>
                <a:latin typeface="Times New Roman" panose="02020603050405020304" pitchFamily="18" charset="0"/>
                <a:cs typeface="Times New Roman" panose="02020603050405020304" pitchFamily="18" charset="0"/>
              </a:rPr>
              <a:t>uživatel učiní chybu při vyplňování webového formuláře, musí být k </a:t>
            </a:r>
            <a:r>
              <a:rPr lang="cs-CZ" altLang="cs-CZ" sz="1400" b="1" dirty="0" smtClean="0">
                <a:solidFill>
                  <a:srgbClr val="307871"/>
                </a:solidFill>
                <a:latin typeface="Times New Roman" panose="02020603050405020304" pitchFamily="18" charset="0"/>
                <a:cs typeface="Times New Roman" panose="02020603050405020304" pitchFamily="18" charset="0"/>
              </a:rPr>
              <a:t>dispozici </a:t>
            </a:r>
            <a:r>
              <a:rPr lang="cs-CZ" altLang="cs-CZ" sz="1400" b="1" dirty="0">
                <a:solidFill>
                  <a:srgbClr val="307871"/>
                </a:solidFill>
                <a:latin typeface="Times New Roman" panose="02020603050405020304" pitchFamily="18" charset="0"/>
                <a:cs typeface="Times New Roman" panose="02020603050405020304" pitchFamily="18" charset="0"/>
              </a:rPr>
              <a:t>informace o tom, ve které položce je chyba. Pokud to charakter webového formuláře nevylučuje, musí být k dispozici rovněž informace, jak tuto chybu odstranit </a:t>
            </a:r>
          </a:p>
          <a:p>
            <a:pPr algn="just">
              <a:buFont typeface="+mj-lt"/>
              <a:buAutoNum type="alphaLcParenR"/>
            </a:pPr>
            <a:r>
              <a:rPr lang="cs-CZ" altLang="cs-CZ" sz="1400" b="1" dirty="0" smtClean="0">
                <a:solidFill>
                  <a:srgbClr val="307871"/>
                </a:solidFill>
                <a:latin typeface="Times New Roman" panose="02020603050405020304" pitchFamily="18" charset="0"/>
                <a:cs typeface="Times New Roman" panose="02020603050405020304" pitchFamily="18" charset="0"/>
              </a:rPr>
              <a:t>Text </a:t>
            </a:r>
            <a:r>
              <a:rPr lang="cs-CZ" altLang="cs-CZ" sz="1400" b="1" dirty="0">
                <a:solidFill>
                  <a:srgbClr val="307871"/>
                </a:solidFill>
                <a:latin typeface="Times New Roman" panose="02020603050405020304" pitchFamily="18" charset="0"/>
                <a:cs typeface="Times New Roman" panose="02020603050405020304" pitchFamily="18" charset="0"/>
              </a:rPr>
              <a:t>odkazu nebo jeho přímo související text musí výstižně popisovat cíl odkazu. Jestliže odkaz vede na jiný typ souboru, než je webová stránka, musí být odkaz doplněn sdělením o typu, případně o velikosti tohoto souboru </a:t>
            </a:r>
          </a:p>
          <a:p>
            <a:pPr algn="just">
              <a:buFont typeface="+mj-lt"/>
              <a:buAutoNum type="alphaLcParenR"/>
            </a:pPr>
            <a:r>
              <a:rPr lang="cs-CZ" altLang="cs-CZ" sz="1400" b="1" dirty="0" smtClean="0">
                <a:solidFill>
                  <a:srgbClr val="307871"/>
                </a:solidFill>
                <a:latin typeface="Times New Roman" panose="02020603050405020304" pitchFamily="18" charset="0"/>
                <a:cs typeface="Times New Roman" panose="02020603050405020304" pitchFamily="18" charset="0"/>
              </a:rPr>
              <a:t>Každý </a:t>
            </a:r>
            <a:r>
              <a:rPr lang="cs-CZ" altLang="cs-CZ" sz="1400" b="1" dirty="0">
                <a:solidFill>
                  <a:srgbClr val="307871"/>
                </a:solidFill>
                <a:latin typeface="Times New Roman" panose="02020603050405020304" pitchFamily="18" charset="0"/>
                <a:cs typeface="Times New Roman" panose="02020603050405020304" pitchFamily="18" charset="0"/>
              </a:rPr>
              <a:t>rám musí mít vhodné jméno či popis vyjadřující jeho smysl a funkčnost </a:t>
            </a:r>
          </a:p>
        </p:txBody>
      </p:sp>
      <p:sp>
        <p:nvSpPr>
          <p:cNvPr id="6" name="Nadpis 5"/>
          <p:cNvSpPr>
            <a:spLocks noGrp="1"/>
          </p:cNvSpPr>
          <p:nvPr>
            <p:ph type="title"/>
          </p:nvPr>
        </p:nvSpPr>
        <p:spPr>
          <a:xfrm>
            <a:off x="179512" y="195486"/>
            <a:ext cx="7488832" cy="507703"/>
          </a:xfrm>
        </p:spPr>
        <p:txBody>
          <a:bodyPr/>
          <a:lstStyle/>
          <a:p>
            <a:r>
              <a:rPr lang="cs-CZ" b="1" dirty="0"/>
              <a:t>Přístupnost </a:t>
            </a:r>
            <a:r>
              <a:rPr lang="cs-CZ" b="1" dirty="0" smtClean="0"/>
              <a:t>webu – MV Česká republika</a:t>
            </a:r>
            <a:r>
              <a:rPr lang="cs-CZ" b="1" dirty="0"/>
              <a:t/>
            </a:r>
            <a:br>
              <a:rPr lang="cs-CZ" b="1" dirty="0"/>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1803200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600" b="1" dirty="0">
                <a:solidFill>
                  <a:srgbClr val="307871"/>
                </a:solidFill>
                <a:latin typeface="Times New Roman" panose="02020603050405020304" pitchFamily="18" charset="0"/>
                <a:cs typeface="Times New Roman" panose="02020603050405020304" pitchFamily="18" charset="0"/>
              </a:rPr>
              <a:t>ZDROJOVÝ KÓD MUSÍ BÝT TECHNICKY ZPŮSOBILÝ </a:t>
            </a:r>
            <a:r>
              <a:rPr lang="cs-CZ" altLang="cs-CZ" sz="1600" b="1" dirty="0" smtClean="0">
                <a:solidFill>
                  <a:srgbClr val="307871"/>
                </a:solidFill>
                <a:latin typeface="Times New Roman" panose="02020603050405020304" pitchFamily="18" charset="0"/>
                <a:cs typeface="Times New Roman" panose="02020603050405020304" pitchFamily="18" charset="0"/>
              </a:rPr>
              <a:t/>
            </a:r>
            <a:br>
              <a:rPr lang="cs-CZ" altLang="cs-CZ" sz="1600" b="1" dirty="0" smtClean="0">
                <a:solidFill>
                  <a:srgbClr val="307871"/>
                </a:solidFill>
                <a:latin typeface="Times New Roman" panose="02020603050405020304" pitchFamily="18" charset="0"/>
                <a:cs typeface="Times New Roman" panose="02020603050405020304" pitchFamily="18" charset="0"/>
              </a:rPr>
            </a:br>
            <a:r>
              <a:rPr lang="cs-CZ" altLang="cs-CZ" sz="1600" b="1" dirty="0" smtClean="0">
                <a:solidFill>
                  <a:srgbClr val="307871"/>
                </a:solidFill>
                <a:latin typeface="Times New Roman" panose="02020603050405020304" pitchFamily="18" charset="0"/>
                <a:cs typeface="Times New Roman" panose="02020603050405020304" pitchFamily="18" charset="0"/>
              </a:rPr>
              <a:t>A STRUKTUROVANÝ </a:t>
            </a:r>
            <a:endParaRPr lang="cs-CZ" altLang="cs-CZ" sz="1600" b="1" dirty="0">
              <a:solidFill>
                <a:srgbClr val="307871"/>
              </a:solidFill>
              <a:latin typeface="Times New Roman" panose="02020603050405020304" pitchFamily="18" charset="0"/>
              <a:cs typeface="Times New Roman" panose="02020603050405020304" pitchFamily="18" charset="0"/>
            </a:endParaRPr>
          </a:p>
          <a:p>
            <a:pPr algn="just">
              <a:buFont typeface="+mj-lt"/>
              <a:buAutoNum type="alphaLcParenR"/>
            </a:pPr>
            <a:r>
              <a:rPr lang="cs-CZ" altLang="cs-CZ" sz="1400" b="1" dirty="0" smtClean="0">
                <a:solidFill>
                  <a:srgbClr val="307871"/>
                </a:solidFill>
                <a:latin typeface="Times New Roman" panose="02020603050405020304" pitchFamily="18" charset="0"/>
                <a:cs typeface="Times New Roman" panose="02020603050405020304" pitchFamily="18" charset="0"/>
              </a:rPr>
              <a:t>Sémantické </a:t>
            </a:r>
            <a:r>
              <a:rPr lang="cs-CZ" altLang="cs-CZ" sz="1400" b="1" dirty="0">
                <a:solidFill>
                  <a:srgbClr val="307871"/>
                </a:solidFill>
                <a:latin typeface="Times New Roman" panose="02020603050405020304" pitchFamily="18" charset="0"/>
                <a:cs typeface="Times New Roman" panose="02020603050405020304" pitchFamily="18" charset="0"/>
              </a:rPr>
              <a:t>značky, které jsou použity pro formátování obsahu, musí být použity ve zdrojovém kódu tak, aby odpovídaly významu obsahu </a:t>
            </a:r>
          </a:p>
          <a:p>
            <a:pPr algn="just">
              <a:buFont typeface="+mj-lt"/>
              <a:buAutoNum type="alphaLcParenR"/>
            </a:pPr>
            <a:r>
              <a:rPr lang="cs-CZ" altLang="cs-CZ" sz="1400" b="1" dirty="0" smtClean="0">
                <a:solidFill>
                  <a:srgbClr val="307871"/>
                </a:solidFill>
                <a:latin typeface="Times New Roman" panose="02020603050405020304" pitchFamily="18" charset="0"/>
                <a:cs typeface="Times New Roman" panose="02020603050405020304" pitchFamily="18" charset="0"/>
              </a:rPr>
              <a:t>Prvky </a:t>
            </a:r>
            <a:r>
              <a:rPr lang="cs-CZ" altLang="cs-CZ" sz="1400" b="1" dirty="0">
                <a:solidFill>
                  <a:srgbClr val="307871"/>
                </a:solidFill>
                <a:latin typeface="Times New Roman" panose="02020603050405020304" pitchFamily="18" charset="0"/>
                <a:cs typeface="Times New Roman" panose="02020603050405020304" pitchFamily="18" charset="0"/>
              </a:rPr>
              <a:t>značkovacího jazyka, které jsou párové, musí mít vždy uvedenu počáteční </a:t>
            </a:r>
            <a:r>
              <a:rPr lang="cs-CZ" altLang="cs-CZ" sz="1400" b="1" dirty="0" smtClean="0">
                <a:solidFill>
                  <a:srgbClr val="307871"/>
                </a:solidFill>
                <a:latin typeface="Times New Roman" panose="02020603050405020304" pitchFamily="18" charset="0"/>
                <a:cs typeface="Times New Roman" panose="02020603050405020304" pitchFamily="18" charset="0"/>
              </a:rPr>
              <a:t>a </a:t>
            </a:r>
            <a:r>
              <a:rPr lang="cs-CZ" altLang="cs-CZ" sz="1400" b="1" dirty="0">
                <a:solidFill>
                  <a:srgbClr val="307871"/>
                </a:solidFill>
                <a:latin typeface="Times New Roman" panose="02020603050405020304" pitchFamily="18" charset="0"/>
                <a:cs typeface="Times New Roman" panose="02020603050405020304" pitchFamily="18" charset="0"/>
              </a:rPr>
              <a:t>koncovou značku. Značky musí být správně zanořeny a nesmí docházet k jejich křížení </a:t>
            </a:r>
            <a:r>
              <a:rPr lang="cs-CZ" altLang="cs-CZ" sz="1400" b="1" dirty="0" smtClean="0">
                <a:solidFill>
                  <a:srgbClr val="307871"/>
                </a:solidFill>
                <a:latin typeface="Times New Roman" panose="02020603050405020304" pitchFamily="18" charset="0"/>
                <a:cs typeface="Times New Roman" panose="02020603050405020304" pitchFamily="18" charset="0"/>
              </a:rPr>
              <a:t> </a:t>
            </a:r>
            <a:endParaRPr lang="cs-CZ" altLang="cs-CZ" sz="1400" b="1" dirty="0">
              <a:solidFill>
                <a:srgbClr val="307871"/>
              </a:solidFill>
              <a:latin typeface="Times New Roman" panose="02020603050405020304" pitchFamily="18" charset="0"/>
              <a:cs typeface="Times New Roman" panose="02020603050405020304" pitchFamily="18" charset="0"/>
            </a:endParaRPr>
          </a:p>
          <a:p>
            <a:pPr algn="just">
              <a:buFont typeface="+mj-lt"/>
              <a:buAutoNum type="alphaLcParenR"/>
            </a:pPr>
            <a:r>
              <a:rPr lang="cs-CZ" altLang="cs-CZ" sz="1400" b="1" dirty="0" smtClean="0">
                <a:solidFill>
                  <a:srgbClr val="307871"/>
                </a:solidFill>
                <a:latin typeface="Times New Roman" panose="02020603050405020304" pitchFamily="18" charset="0"/>
                <a:cs typeface="Times New Roman" panose="02020603050405020304" pitchFamily="18" charset="0"/>
              </a:rPr>
              <a:t>Ve </a:t>
            </a:r>
            <a:r>
              <a:rPr lang="cs-CZ" altLang="cs-CZ" sz="1400" b="1" dirty="0">
                <a:solidFill>
                  <a:srgbClr val="307871"/>
                </a:solidFill>
                <a:latin typeface="Times New Roman" panose="02020603050405020304" pitchFamily="18" charset="0"/>
                <a:cs typeface="Times New Roman" panose="02020603050405020304" pitchFamily="18" charset="0"/>
              </a:rPr>
              <a:t>zdrojovém kódu musí být určen hlavní jazyk obsahu webové </a:t>
            </a:r>
            <a:r>
              <a:rPr lang="cs-CZ" altLang="cs-CZ" sz="1400" b="1" dirty="0" smtClean="0">
                <a:solidFill>
                  <a:srgbClr val="307871"/>
                </a:solidFill>
                <a:latin typeface="Times New Roman" panose="02020603050405020304" pitchFamily="18" charset="0"/>
                <a:cs typeface="Times New Roman" panose="02020603050405020304" pitchFamily="18" charset="0"/>
              </a:rPr>
              <a:t>stránky </a:t>
            </a:r>
            <a:endParaRPr lang="cs-CZ" altLang="cs-CZ" sz="1400" b="1" dirty="0">
              <a:solidFill>
                <a:srgbClr val="307871"/>
              </a:solidFill>
              <a:latin typeface="Times New Roman" panose="02020603050405020304" pitchFamily="18" charset="0"/>
              <a:cs typeface="Times New Roman" panose="02020603050405020304" pitchFamily="18" charset="0"/>
            </a:endParaRPr>
          </a:p>
          <a:p>
            <a:pPr algn="just">
              <a:buFont typeface="+mj-lt"/>
              <a:buAutoNum type="alphaLcParenR"/>
            </a:pPr>
            <a:r>
              <a:rPr lang="cs-CZ" altLang="cs-CZ" sz="1400" b="1" dirty="0" smtClean="0">
                <a:solidFill>
                  <a:srgbClr val="307871"/>
                </a:solidFill>
                <a:latin typeface="Times New Roman" panose="02020603050405020304" pitchFamily="18" charset="0"/>
                <a:cs typeface="Times New Roman" panose="02020603050405020304" pitchFamily="18" charset="0"/>
              </a:rPr>
              <a:t>Prvky </a:t>
            </a:r>
            <a:r>
              <a:rPr lang="cs-CZ" altLang="cs-CZ" sz="1400" b="1" dirty="0">
                <a:solidFill>
                  <a:srgbClr val="307871"/>
                </a:solidFill>
                <a:latin typeface="Times New Roman" panose="02020603050405020304" pitchFamily="18" charset="0"/>
                <a:cs typeface="Times New Roman" panose="02020603050405020304" pitchFamily="18" charset="0"/>
              </a:rPr>
              <a:t>tvořící nadpisy a seznamy musí být korektně vyznačeny ve zdrojovém kódu a musí být výstižné </a:t>
            </a:r>
          </a:p>
          <a:p>
            <a:pPr algn="just">
              <a:buFont typeface="+mj-lt"/>
              <a:buAutoNum type="alphaLcParenR"/>
            </a:pPr>
            <a:r>
              <a:rPr lang="cs-CZ" altLang="cs-CZ" sz="1400" b="1" dirty="0" smtClean="0">
                <a:solidFill>
                  <a:srgbClr val="307871"/>
                </a:solidFill>
                <a:latin typeface="Times New Roman" panose="02020603050405020304" pitchFamily="18" charset="0"/>
                <a:cs typeface="Times New Roman" panose="02020603050405020304" pitchFamily="18" charset="0"/>
              </a:rPr>
              <a:t>Je-li </a:t>
            </a:r>
            <a:r>
              <a:rPr lang="cs-CZ" altLang="cs-CZ" sz="1400" b="1" dirty="0">
                <a:solidFill>
                  <a:srgbClr val="307871"/>
                </a:solidFill>
                <a:latin typeface="Times New Roman" panose="02020603050405020304" pitchFamily="18" charset="0"/>
                <a:cs typeface="Times New Roman" panose="02020603050405020304" pitchFamily="18" charset="0"/>
              </a:rPr>
              <a:t>tabulka použita pro zobrazení tabulkových dat, musí obsahovat značky pro záhlaví řádků nebo sloupců </a:t>
            </a:r>
          </a:p>
          <a:p>
            <a:pPr algn="just">
              <a:buFont typeface="+mj-lt"/>
              <a:buAutoNum type="alphaLcParenR"/>
            </a:pPr>
            <a:r>
              <a:rPr lang="cs-CZ" altLang="cs-CZ" sz="1400" b="1" dirty="0" smtClean="0">
                <a:solidFill>
                  <a:srgbClr val="307871"/>
                </a:solidFill>
                <a:latin typeface="Times New Roman" panose="02020603050405020304" pitchFamily="18" charset="0"/>
                <a:cs typeface="Times New Roman" panose="02020603050405020304" pitchFamily="18" charset="0"/>
              </a:rPr>
              <a:t>Obsah </a:t>
            </a:r>
            <a:r>
              <a:rPr lang="cs-CZ" altLang="cs-CZ" sz="1400" b="1" dirty="0">
                <a:solidFill>
                  <a:srgbClr val="307871"/>
                </a:solidFill>
                <a:latin typeface="Times New Roman" panose="02020603050405020304" pitchFamily="18" charset="0"/>
                <a:cs typeface="Times New Roman" panose="02020603050405020304" pitchFamily="18" charset="0"/>
              </a:rPr>
              <a:t>všech tabulek musí dávat smysl čtený po řádcích zleva doprava </a:t>
            </a:r>
          </a:p>
        </p:txBody>
      </p:sp>
      <p:sp>
        <p:nvSpPr>
          <p:cNvPr id="6" name="Nadpis 5"/>
          <p:cNvSpPr>
            <a:spLocks noGrp="1"/>
          </p:cNvSpPr>
          <p:nvPr>
            <p:ph type="title"/>
          </p:nvPr>
        </p:nvSpPr>
        <p:spPr>
          <a:xfrm>
            <a:off x="179512" y="195486"/>
            <a:ext cx="7488832" cy="507703"/>
          </a:xfrm>
        </p:spPr>
        <p:txBody>
          <a:bodyPr/>
          <a:lstStyle/>
          <a:p>
            <a:r>
              <a:rPr lang="cs-CZ" b="1" dirty="0"/>
              <a:t>Přístupnost </a:t>
            </a:r>
            <a:r>
              <a:rPr lang="cs-CZ" b="1" dirty="0" smtClean="0"/>
              <a:t>webu – MV Česká republika</a:t>
            </a:r>
            <a:r>
              <a:rPr lang="cs-CZ" b="1" dirty="0"/>
              <a:t/>
            </a:r>
            <a:br>
              <a:rPr lang="cs-CZ" b="1" dirty="0"/>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8338443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600" b="1" dirty="0" smtClean="0">
                <a:solidFill>
                  <a:srgbClr val="307871"/>
                </a:solidFill>
                <a:latin typeface="Times New Roman" panose="02020603050405020304" pitchFamily="18" charset="0"/>
                <a:cs typeface="Times New Roman" panose="02020603050405020304" pitchFamily="18" charset="0"/>
              </a:rPr>
              <a:t>PROHLÁŠENÍ </a:t>
            </a:r>
            <a:r>
              <a:rPr lang="cs-CZ" altLang="cs-CZ" sz="1600" b="1" dirty="0">
                <a:solidFill>
                  <a:srgbClr val="307871"/>
                </a:solidFill>
                <a:latin typeface="Times New Roman" panose="02020603050405020304" pitchFamily="18" charset="0"/>
                <a:cs typeface="Times New Roman" panose="02020603050405020304" pitchFamily="18" charset="0"/>
              </a:rPr>
              <a:t>O PŘÍSTUPNOSTI WEBOVÝCH STRÁNEK </a:t>
            </a:r>
          </a:p>
          <a:p>
            <a:pPr algn="just">
              <a:buFont typeface="+mj-lt"/>
              <a:buAutoNum type="alphaLcParenR"/>
            </a:pPr>
            <a:r>
              <a:rPr lang="cs-CZ" altLang="cs-CZ" sz="1400" b="1" dirty="0" smtClean="0">
                <a:solidFill>
                  <a:srgbClr val="307871"/>
                </a:solidFill>
                <a:latin typeface="Times New Roman" panose="02020603050405020304" pitchFamily="18" charset="0"/>
                <a:cs typeface="Times New Roman" panose="02020603050405020304" pitchFamily="18" charset="0"/>
              </a:rPr>
              <a:t>Každá </a:t>
            </a:r>
            <a:r>
              <a:rPr lang="cs-CZ" altLang="cs-CZ" sz="1400" b="1" dirty="0">
                <a:solidFill>
                  <a:srgbClr val="307871"/>
                </a:solidFill>
                <a:latin typeface="Times New Roman" panose="02020603050405020304" pitchFamily="18" charset="0"/>
                <a:cs typeface="Times New Roman" panose="02020603050405020304" pitchFamily="18" charset="0"/>
              </a:rPr>
              <a:t>webová stránka musí vždy obsahovat prohlášení o tom, že forma uveřejnění informací je v souladu s touto vyhláškou (prohlášení o přístupnosti) nebo odkaz na toto prohlášení </a:t>
            </a:r>
          </a:p>
          <a:p>
            <a:pPr algn="just">
              <a:buFont typeface="+mj-lt"/>
              <a:buAutoNum type="alphaLcParenR"/>
            </a:pPr>
            <a:r>
              <a:rPr lang="cs-CZ" altLang="cs-CZ" sz="1400" b="1" dirty="0" smtClean="0">
                <a:solidFill>
                  <a:srgbClr val="307871"/>
                </a:solidFill>
                <a:latin typeface="Times New Roman" panose="02020603050405020304" pitchFamily="18" charset="0"/>
                <a:cs typeface="Times New Roman" panose="02020603050405020304" pitchFamily="18" charset="0"/>
              </a:rPr>
              <a:t>Pokud </a:t>
            </a:r>
            <a:r>
              <a:rPr lang="cs-CZ" altLang="cs-CZ" sz="1400" b="1" dirty="0">
                <a:solidFill>
                  <a:srgbClr val="307871"/>
                </a:solidFill>
                <a:latin typeface="Times New Roman" panose="02020603050405020304" pitchFamily="18" charset="0"/>
                <a:cs typeface="Times New Roman" panose="02020603050405020304" pitchFamily="18" charset="0"/>
              </a:rPr>
              <a:t>orgán veřejné správy některá z podmíněně povinných pravidel uvedených pod čísly položek 3, 9, 14, 15, 17, 20 a 23 v souladu s uvedenou podmínkou neuplatní, musí uveřejnit tuto informaci v prohlášení o přístupnosti, a to jejich číselným výčtem, včetně příslušného </a:t>
            </a:r>
            <a:r>
              <a:rPr lang="cs-CZ" altLang="cs-CZ" sz="1400" b="1" dirty="0" smtClean="0">
                <a:solidFill>
                  <a:srgbClr val="307871"/>
                </a:solidFill>
                <a:latin typeface="Times New Roman" panose="02020603050405020304" pitchFamily="18" charset="0"/>
                <a:cs typeface="Times New Roman" panose="02020603050405020304" pitchFamily="18" charset="0"/>
              </a:rPr>
              <a:t>odůvodnění </a:t>
            </a:r>
          </a:p>
          <a:p>
            <a:pPr algn="just">
              <a:buFont typeface="+mj-lt"/>
              <a:buAutoNum type="alphaLcParenR"/>
            </a:pPr>
            <a:endParaRPr lang="cs-CZ" altLang="cs-CZ" sz="14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a:t>Přístupnost </a:t>
            </a:r>
            <a:r>
              <a:rPr lang="cs-CZ" b="1" dirty="0" smtClean="0"/>
              <a:t>webu – MV Česká republika</a:t>
            </a:r>
            <a:r>
              <a:rPr lang="cs-CZ" b="1" dirty="0"/>
              <a:t/>
            </a:r>
            <a:br>
              <a:rPr lang="cs-CZ" b="1" dirty="0"/>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907660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827584" y="843558"/>
            <a:ext cx="7704856" cy="830997"/>
          </a:xfrm>
          <a:prstGeom prst="rect">
            <a:avLst/>
          </a:prstGeom>
        </p:spPr>
        <p:txBody>
          <a:bodyPr wrap="square">
            <a:spAutoFit/>
          </a:bodyPr>
          <a:lstStyle/>
          <a:p>
            <a:r>
              <a:rPr lang="cs-CZ" sz="4800" b="1" dirty="0"/>
              <a:t>DĚKUJI ZA POZORNOST</a:t>
            </a:r>
            <a:endParaRPr lang="cs-CZ" sz="4800" dirty="0"/>
          </a:p>
        </p:txBody>
      </p:sp>
    </p:spTree>
    <p:extLst>
      <p:ext uri="{BB962C8B-B14F-4D97-AF65-F5344CB8AC3E}">
        <p14:creationId xmlns:p14="http://schemas.microsoft.com/office/powerpoint/2010/main" val="1578381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200800" cy="4104456"/>
          </a:xfrm>
          <a:prstGeom prst="rect">
            <a:avLst/>
          </a:prstGeom>
        </p:spPr>
        <p:txBody>
          <a:bodyPr>
            <a:noAutofit/>
          </a:bodyPr>
          <a:lstStyle/>
          <a:p>
            <a:pPr algn="just">
              <a:buFont typeface="Wingdings" panose="05000000000000000000" pitchFamily="2" charset="2"/>
              <a:buChar char="ü"/>
            </a:pPr>
            <a:r>
              <a:rPr lang="cs-CZ" altLang="cs-CZ" sz="1800" b="1" dirty="0">
                <a:solidFill>
                  <a:srgbClr val="307871"/>
                </a:solidFill>
                <a:latin typeface="Times New Roman" panose="02020603050405020304" pitchFamily="18" charset="0"/>
                <a:cs typeface="Times New Roman" panose="02020603050405020304" pitchFamily="18" charset="0"/>
              </a:rPr>
              <a:t>Orientovat se v základních principech a kritériích přístupnosti webu</a:t>
            </a:r>
          </a:p>
          <a:p>
            <a:pPr algn="just">
              <a:buFont typeface="Wingdings" panose="05000000000000000000" pitchFamily="2" charset="2"/>
              <a:buChar char="ü"/>
            </a:pPr>
            <a:endParaRPr lang="cs-CZ" altLang="cs-CZ" sz="1800" b="1" dirty="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endParaRPr lang="cs-CZ" altLang="cs-CZ" sz="1800" b="1" dirty="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a:t>Cíle přednášky</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962156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V rámci Evropské unie je realizován dlouhodobý program </a:t>
            </a:r>
            <a:r>
              <a:rPr lang="cs-CZ" altLang="cs-CZ" sz="1800" b="1" dirty="0" err="1">
                <a:solidFill>
                  <a:srgbClr val="307871"/>
                </a:solidFill>
                <a:latin typeface="Times New Roman" panose="02020603050405020304" pitchFamily="18" charset="0"/>
                <a:cs typeface="Times New Roman" panose="02020603050405020304" pitchFamily="18" charset="0"/>
              </a:rPr>
              <a:t>eAccessibility</a:t>
            </a:r>
            <a:r>
              <a:rPr lang="cs-CZ" altLang="cs-CZ" sz="1800" b="1" dirty="0">
                <a:solidFill>
                  <a:srgbClr val="307871"/>
                </a:solidFill>
                <a:latin typeface="Times New Roman" panose="02020603050405020304" pitchFamily="18" charset="0"/>
                <a:cs typeface="Times New Roman" panose="02020603050405020304" pitchFamily="18" charset="0"/>
              </a:rPr>
              <a:t>, který se </a:t>
            </a:r>
            <a:r>
              <a:rPr lang="cs-CZ" altLang="cs-CZ" sz="1800" b="1" dirty="0" smtClean="0">
                <a:solidFill>
                  <a:srgbClr val="307871"/>
                </a:solidFill>
                <a:latin typeface="Times New Roman" panose="02020603050405020304" pitchFamily="18" charset="0"/>
                <a:cs typeface="Times New Roman" panose="02020603050405020304" pitchFamily="18" charset="0"/>
              </a:rPr>
              <a:t>zaměřuje </a:t>
            </a:r>
            <a:r>
              <a:rPr lang="cs-CZ" altLang="cs-CZ" sz="1800" b="1" dirty="0">
                <a:solidFill>
                  <a:srgbClr val="307871"/>
                </a:solidFill>
                <a:latin typeface="Times New Roman" panose="02020603050405020304" pitchFamily="18" charset="0"/>
                <a:cs typeface="Times New Roman" panose="02020603050405020304" pitchFamily="18" charset="0"/>
              </a:rPr>
              <a:t>na práva hendikepovaných osob, </a:t>
            </a:r>
            <a:r>
              <a:rPr lang="cs-CZ" altLang="cs-CZ" sz="1800" b="1" dirty="0" smtClean="0">
                <a:solidFill>
                  <a:srgbClr val="307871"/>
                </a:solidFill>
                <a:latin typeface="Times New Roman" panose="02020603050405020304" pitchFamily="18" charset="0"/>
                <a:cs typeface="Times New Roman" panose="02020603050405020304" pitchFamily="18" charset="0"/>
              </a:rPr>
              <a:t/>
            </a:r>
            <a:br>
              <a:rPr lang="cs-CZ" altLang="cs-CZ" sz="1800" b="1" dirty="0" smtClean="0">
                <a:solidFill>
                  <a:srgbClr val="307871"/>
                </a:solidFill>
                <a:latin typeface="Times New Roman" panose="02020603050405020304" pitchFamily="18" charset="0"/>
                <a:cs typeface="Times New Roman" panose="02020603050405020304" pitchFamily="18" charset="0"/>
              </a:rPr>
            </a:br>
            <a:r>
              <a:rPr lang="cs-CZ" altLang="cs-CZ" sz="1800" b="1" dirty="0" smtClean="0">
                <a:solidFill>
                  <a:srgbClr val="307871"/>
                </a:solidFill>
                <a:latin typeface="Times New Roman" panose="02020603050405020304" pitchFamily="18" charset="0"/>
                <a:cs typeface="Times New Roman" panose="02020603050405020304" pitchFamily="18" charset="0"/>
              </a:rPr>
              <a:t>s </a:t>
            </a:r>
            <a:r>
              <a:rPr lang="cs-CZ" altLang="cs-CZ" sz="1800" b="1" dirty="0">
                <a:solidFill>
                  <a:srgbClr val="307871"/>
                </a:solidFill>
                <a:latin typeface="Times New Roman" panose="02020603050405020304" pitchFamily="18" charset="0"/>
                <a:cs typeface="Times New Roman" panose="02020603050405020304" pitchFamily="18" charset="0"/>
              </a:rPr>
              <a:t>důrazem na elektronickou výměnu informací.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V </a:t>
            </a:r>
            <a:r>
              <a:rPr lang="cs-CZ" altLang="cs-CZ" sz="1800" b="1" dirty="0">
                <a:solidFill>
                  <a:srgbClr val="307871"/>
                </a:solidFill>
                <a:latin typeface="Times New Roman" panose="02020603050405020304" pitchFamily="18" charset="0"/>
                <a:cs typeface="Times New Roman" panose="02020603050405020304" pitchFamily="18" charset="0"/>
              </a:rPr>
              <a:t>rámci tohoto programu je za výchozí metodiku považována metodika Web </a:t>
            </a:r>
            <a:r>
              <a:rPr lang="cs-CZ" altLang="cs-CZ" sz="1800" b="1" dirty="0" err="1">
                <a:solidFill>
                  <a:srgbClr val="307871"/>
                </a:solidFill>
                <a:latin typeface="Times New Roman" panose="02020603050405020304" pitchFamily="18" charset="0"/>
                <a:cs typeface="Times New Roman" panose="02020603050405020304" pitchFamily="18" charset="0"/>
              </a:rPr>
              <a:t>Content</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Ac-cessibility</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Guidelines</a:t>
            </a:r>
            <a:r>
              <a:rPr lang="cs-CZ" altLang="cs-CZ" sz="1800" b="1" dirty="0">
                <a:solidFill>
                  <a:srgbClr val="307871"/>
                </a:solidFill>
                <a:latin typeface="Times New Roman" panose="02020603050405020304" pitchFamily="18" charset="0"/>
                <a:cs typeface="Times New Roman" panose="02020603050405020304" pitchFamily="18" charset="0"/>
              </a:rPr>
              <a:t> (WCAG).  </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Členské státy Evropské unie však mohou mít vytvořeny vlastní metodiky, které však musí být po obsahové stránce v souladu </a:t>
            </a:r>
            <a:r>
              <a:rPr lang="cs-CZ" altLang="cs-CZ" sz="1800" b="1" dirty="0" smtClean="0">
                <a:solidFill>
                  <a:srgbClr val="307871"/>
                </a:solidFill>
                <a:latin typeface="Times New Roman" panose="02020603050405020304" pitchFamily="18" charset="0"/>
                <a:cs typeface="Times New Roman" panose="02020603050405020304" pitchFamily="18" charset="0"/>
              </a:rPr>
              <a:t/>
            </a:r>
            <a:br>
              <a:rPr lang="cs-CZ" altLang="cs-CZ" sz="1800" b="1" dirty="0" smtClean="0">
                <a:solidFill>
                  <a:srgbClr val="307871"/>
                </a:solidFill>
                <a:latin typeface="Times New Roman" panose="02020603050405020304" pitchFamily="18" charset="0"/>
                <a:cs typeface="Times New Roman" panose="02020603050405020304" pitchFamily="18" charset="0"/>
              </a:rPr>
            </a:br>
            <a:r>
              <a:rPr lang="cs-CZ" altLang="cs-CZ" sz="1800" b="1" dirty="0" smtClean="0">
                <a:solidFill>
                  <a:srgbClr val="307871"/>
                </a:solidFill>
                <a:latin typeface="Times New Roman" panose="02020603050405020304" pitchFamily="18" charset="0"/>
                <a:cs typeface="Times New Roman" panose="02020603050405020304" pitchFamily="18" charset="0"/>
              </a:rPr>
              <a:t>s </a:t>
            </a:r>
            <a:r>
              <a:rPr lang="cs-CZ" altLang="cs-CZ" sz="1800" b="1" dirty="0">
                <a:solidFill>
                  <a:srgbClr val="307871"/>
                </a:solidFill>
                <a:latin typeface="Times New Roman" panose="02020603050405020304" pitchFamily="18" charset="0"/>
                <a:cs typeface="Times New Roman" panose="02020603050405020304" pitchFamily="18" charset="0"/>
              </a:rPr>
              <a:t>WCAG, což platí pro Českou republiku. </a:t>
            </a:r>
          </a:p>
          <a:p>
            <a:pPr algn="just">
              <a:buFont typeface="Wingdings" panose="05000000000000000000" pitchFamily="2" charset="2"/>
              <a:buChar char="q"/>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 </a:t>
            </a:r>
          </a:p>
        </p:txBody>
      </p:sp>
      <p:sp>
        <p:nvSpPr>
          <p:cNvPr id="6" name="Nadpis 5"/>
          <p:cNvSpPr>
            <a:spLocks noGrp="1"/>
          </p:cNvSpPr>
          <p:nvPr>
            <p:ph type="title"/>
          </p:nvPr>
        </p:nvSpPr>
        <p:spPr>
          <a:xfrm>
            <a:off x="179512" y="195486"/>
            <a:ext cx="7488832" cy="507703"/>
          </a:xfrm>
        </p:spPr>
        <p:txBody>
          <a:bodyPr/>
          <a:lstStyle/>
          <a:p>
            <a:r>
              <a:rPr lang="cs-CZ" b="1" dirty="0"/>
              <a:t>Přístupnost webu</a:t>
            </a:r>
            <a:br>
              <a:rPr lang="cs-CZ" b="1" dirty="0"/>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41971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u="sng" dirty="0" smtClean="0">
                <a:solidFill>
                  <a:srgbClr val="307871"/>
                </a:solidFill>
                <a:latin typeface="Times New Roman" panose="02020603050405020304" pitchFamily="18" charset="0"/>
                <a:cs typeface="Times New Roman" panose="02020603050405020304" pitchFamily="18" charset="0"/>
              </a:rPr>
              <a:t>1) Zřetelnost </a:t>
            </a:r>
            <a:r>
              <a:rPr lang="cs-CZ" altLang="cs-CZ" sz="1800" b="1" u="sng" dirty="0">
                <a:solidFill>
                  <a:srgbClr val="307871"/>
                </a:solidFill>
                <a:latin typeface="Times New Roman" panose="02020603050405020304" pitchFamily="18" charset="0"/>
                <a:cs typeface="Times New Roman" panose="02020603050405020304" pitchFamily="18" charset="0"/>
              </a:rPr>
              <a:t>(vnímatelnost): </a:t>
            </a:r>
          </a:p>
          <a:p>
            <a:pPr algn="just">
              <a:buFont typeface="Wingdings" panose="05000000000000000000" pitchFamily="2" charset="2"/>
              <a:buChar char="Ø"/>
            </a:pPr>
            <a:r>
              <a:rPr lang="cs-CZ" altLang="cs-CZ" sz="1800" b="1" dirty="0" smtClean="0">
                <a:solidFill>
                  <a:srgbClr val="307871"/>
                </a:solidFill>
                <a:latin typeface="Times New Roman" panose="02020603050405020304" pitchFamily="18" charset="0"/>
                <a:cs typeface="Times New Roman" panose="02020603050405020304" pitchFamily="18" charset="0"/>
              </a:rPr>
              <a:t>poskytování </a:t>
            </a:r>
            <a:r>
              <a:rPr lang="cs-CZ" altLang="cs-CZ" sz="1800" b="1" dirty="0">
                <a:solidFill>
                  <a:srgbClr val="307871"/>
                </a:solidFill>
                <a:latin typeface="Times New Roman" panose="02020603050405020304" pitchFamily="18" charset="0"/>
                <a:cs typeface="Times New Roman" panose="02020603050405020304" pitchFamily="18" charset="0"/>
              </a:rPr>
              <a:t>textových alternativ pro veškerý netextový obsah tak, aby mohl být změněn na jiné formy, které lidé potřebují, např. velké písmo, Braillovo písmo, řeč, symboly, nebo jednodušší jazyk </a:t>
            </a:r>
          </a:p>
          <a:p>
            <a:pPr algn="just">
              <a:buFont typeface="Wingdings" panose="05000000000000000000" pitchFamily="2" charset="2"/>
              <a:buChar char="Ø"/>
            </a:pPr>
            <a:r>
              <a:rPr lang="cs-CZ" altLang="cs-CZ" sz="1800" b="1" dirty="0" smtClean="0">
                <a:solidFill>
                  <a:srgbClr val="307871"/>
                </a:solidFill>
                <a:latin typeface="Times New Roman" panose="02020603050405020304" pitchFamily="18" charset="0"/>
                <a:cs typeface="Times New Roman" panose="02020603050405020304" pitchFamily="18" charset="0"/>
              </a:rPr>
              <a:t>poskytování </a:t>
            </a:r>
            <a:r>
              <a:rPr lang="cs-CZ" altLang="cs-CZ" sz="1800" b="1" dirty="0">
                <a:solidFill>
                  <a:srgbClr val="307871"/>
                </a:solidFill>
                <a:latin typeface="Times New Roman" panose="02020603050405020304" pitchFamily="18" charset="0"/>
                <a:cs typeface="Times New Roman" panose="02020603050405020304" pitchFamily="18" charset="0"/>
              </a:rPr>
              <a:t>alternativ multimédií závislých na čase </a:t>
            </a:r>
          </a:p>
          <a:p>
            <a:pPr algn="just">
              <a:buFont typeface="Wingdings" panose="05000000000000000000" pitchFamily="2" charset="2"/>
              <a:buChar char="Ø"/>
            </a:pPr>
            <a:r>
              <a:rPr lang="cs-CZ" altLang="cs-CZ" sz="1800" b="1" dirty="0" smtClean="0">
                <a:solidFill>
                  <a:srgbClr val="307871"/>
                </a:solidFill>
                <a:latin typeface="Times New Roman" panose="02020603050405020304" pitchFamily="18" charset="0"/>
                <a:cs typeface="Times New Roman" panose="02020603050405020304" pitchFamily="18" charset="0"/>
              </a:rPr>
              <a:t>vytváření </a:t>
            </a:r>
            <a:r>
              <a:rPr lang="cs-CZ" altLang="cs-CZ" sz="1800" b="1" dirty="0">
                <a:solidFill>
                  <a:srgbClr val="307871"/>
                </a:solidFill>
                <a:latin typeface="Times New Roman" panose="02020603050405020304" pitchFamily="18" charset="0"/>
                <a:cs typeface="Times New Roman" panose="02020603050405020304" pitchFamily="18" charset="0"/>
              </a:rPr>
              <a:t>obsahu, který lze prezentovat různými způsoby (například jednodušší vzhled), aniž by došlo ke ztrátě informací nebo struktury </a:t>
            </a:r>
          </a:p>
          <a:p>
            <a:pPr algn="just">
              <a:buFont typeface="Wingdings" panose="05000000000000000000" pitchFamily="2" charset="2"/>
              <a:buChar char="Ø"/>
            </a:pPr>
            <a:r>
              <a:rPr lang="cs-CZ" altLang="cs-CZ" sz="1800" b="1" dirty="0" smtClean="0">
                <a:solidFill>
                  <a:srgbClr val="307871"/>
                </a:solidFill>
                <a:latin typeface="Times New Roman" panose="02020603050405020304" pitchFamily="18" charset="0"/>
                <a:cs typeface="Times New Roman" panose="02020603050405020304" pitchFamily="18" charset="0"/>
              </a:rPr>
              <a:t>usnadňování </a:t>
            </a:r>
            <a:r>
              <a:rPr lang="cs-CZ" altLang="cs-CZ" sz="1800" b="1" dirty="0">
                <a:solidFill>
                  <a:srgbClr val="307871"/>
                </a:solidFill>
                <a:latin typeface="Times New Roman" panose="02020603050405020304" pitchFamily="18" charset="0"/>
                <a:cs typeface="Times New Roman" panose="02020603050405020304" pitchFamily="18" charset="0"/>
              </a:rPr>
              <a:t>uživatelům slyšet a vidět obsah, včetně odlišení popředí od pozadí </a:t>
            </a:r>
          </a:p>
        </p:txBody>
      </p:sp>
      <p:sp>
        <p:nvSpPr>
          <p:cNvPr id="6" name="Nadpis 5"/>
          <p:cNvSpPr>
            <a:spLocks noGrp="1"/>
          </p:cNvSpPr>
          <p:nvPr>
            <p:ph type="title"/>
          </p:nvPr>
        </p:nvSpPr>
        <p:spPr>
          <a:xfrm>
            <a:off x="179512" y="195486"/>
            <a:ext cx="7488832" cy="507703"/>
          </a:xfrm>
        </p:spPr>
        <p:txBody>
          <a:bodyPr/>
          <a:lstStyle/>
          <a:p>
            <a:r>
              <a:rPr lang="cs-CZ" b="1" dirty="0"/>
              <a:t>Přístupnost webu - </a:t>
            </a:r>
            <a:r>
              <a:rPr lang="cs-CZ" b="1" dirty="0" smtClean="0"/>
              <a:t>metodika </a:t>
            </a:r>
            <a:r>
              <a:rPr lang="cs-CZ" b="1" dirty="0"/>
              <a:t>WCAG </a:t>
            </a:r>
            <a:br>
              <a:rPr lang="cs-CZ" b="1" dirty="0"/>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145368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u="sng" dirty="0" smtClean="0">
                <a:solidFill>
                  <a:srgbClr val="307871"/>
                </a:solidFill>
                <a:latin typeface="Times New Roman" panose="02020603050405020304" pitchFamily="18" charset="0"/>
                <a:cs typeface="Times New Roman" panose="02020603050405020304" pitchFamily="18" charset="0"/>
              </a:rPr>
              <a:t>2) Ovladatelnost</a:t>
            </a:r>
            <a:r>
              <a:rPr lang="cs-CZ" altLang="cs-CZ" sz="1800" b="1" u="sng" dirty="0">
                <a:solidFill>
                  <a:srgbClr val="307871"/>
                </a:solidFill>
                <a:latin typeface="Times New Roman" panose="02020603050405020304" pitchFamily="18" charset="0"/>
                <a:cs typeface="Times New Roman" panose="02020603050405020304" pitchFamily="18" charset="0"/>
              </a:rPr>
              <a:t>: </a:t>
            </a:r>
          </a:p>
          <a:p>
            <a:pPr algn="just">
              <a:buFont typeface="Wingdings" panose="05000000000000000000" pitchFamily="2" charset="2"/>
              <a:buChar char="Ø"/>
            </a:pPr>
            <a:r>
              <a:rPr lang="cs-CZ" altLang="cs-CZ" sz="1800" b="1" dirty="0" smtClean="0">
                <a:solidFill>
                  <a:srgbClr val="307871"/>
                </a:solidFill>
                <a:latin typeface="Times New Roman" panose="02020603050405020304" pitchFamily="18" charset="0"/>
                <a:cs typeface="Times New Roman" panose="02020603050405020304" pitchFamily="18" charset="0"/>
              </a:rPr>
              <a:t>dostupnost </a:t>
            </a:r>
            <a:r>
              <a:rPr lang="cs-CZ" altLang="cs-CZ" sz="1800" b="1" dirty="0">
                <a:solidFill>
                  <a:srgbClr val="307871"/>
                </a:solidFill>
                <a:latin typeface="Times New Roman" panose="02020603050405020304" pitchFamily="18" charset="0"/>
                <a:cs typeface="Times New Roman" panose="02020603050405020304" pitchFamily="18" charset="0"/>
              </a:rPr>
              <a:t>kontroly všech funkcí z klávesnice </a:t>
            </a:r>
          </a:p>
          <a:p>
            <a:pPr algn="just">
              <a:buFont typeface="Wingdings" panose="05000000000000000000" pitchFamily="2" charset="2"/>
              <a:buChar char="Ø"/>
            </a:pPr>
            <a:r>
              <a:rPr lang="cs-CZ" altLang="cs-CZ" sz="1800" b="1" dirty="0" smtClean="0">
                <a:solidFill>
                  <a:srgbClr val="307871"/>
                </a:solidFill>
                <a:latin typeface="Times New Roman" panose="02020603050405020304" pitchFamily="18" charset="0"/>
                <a:cs typeface="Times New Roman" panose="02020603050405020304" pitchFamily="18" charset="0"/>
              </a:rPr>
              <a:t>poskytování </a:t>
            </a:r>
            <a:r>
              <a:rPr lang="cs-CZ" altLang="cs-CZ" sz="1800" b="1" dirty="0">
                <a:solidFill>
                  <a:srgbClr val="307871"/>
                </a:solidFill>
                <a:latin typeface="Times New Roman" panose="02020603050405020304" pitchFamily="18" charset="0"/>
                <a:cs typeface="Times New Roman" panose="02020603050405020304" pitchFamily="18" charset="0"/>
              </a:rPr>
              <a:t>dostatku času uživatelům na přečtení a použití obsahu </a:t>
            </a:r>
          </a:p>
          <a:p>
            <a:pPr algn="just">
              <a:buFont typeface="Wingdings" panose="05000000000000000000" pitchFamily="2" charset="2"/>
              <a:buChar char="Ø"/>
            </a:pPr>
            <a:r>
              <a:rPr lang="cs-CZ" altLang="cs-CZ" sz="1800" b="1" dirty="0" smtClean="0">
                <a:solidFill>
                  <a:srgbClr val="307871"/>
                </a:solidFill>
                <a:latin typeface="Times New Roman" panose="02020603050405020304" pitchFamily="18" charset="0"/>
                <a:cs typeface="Times New Roman" panose="02020603050405020304" pitchFamily="18" charset="0"/>
              </a:rPr>
              <a:t>nevytváření </a:t>
            </a:r>
            <a:r>
              <a:rPr lang="cs-CZ" altLang="cs-CZ" sz="1800" b="1" dirty="0">
                <a:solidFill>
                  <a:srgbClr val="307871"/>
                </a:solidFill>
                <a:latin typeface="Times New Roman" panose="02020603050405020304" pitchFamily="18" charset="0"/>
                <a:cs typeface="Times New Roman" panose="02020603050405020304" pitchFamily="18" charset="0"/>
              </a:rPr>
              <a:t>obsahu, o němž je známo, že způsobuje záchvaty </a:t>
            </a:r>
          </a:p>
          <a:p>
            <a:pPr algn="just">
              <a:buFont typeface="Wingdings" panose="05000000000000000000" pitchFamily="2" charset="2"/>
              <a:buChar char="Ø"/>
            </a:pPr>
            <a:r>
              <a:rPr lang="cs-CZ" altLang="cs-CZ" sz="1800" b="1" dirty="0" smtClean="0">
                <a:solidFill>
                  <a:srgbClr val="307871"/>
                </a:solidFill>
                <a:latin typeface="Times New Roman" panose="02020603050405020304" pitchFamily="18" charset="0"/>
                <a:cs typeface="Times New Roman" panose="02020603050405020304" pitchFamily="18" charset="0"/>
              </a:rPr>
              <a:t>usnadnění </a:t>
            </a:r>
            <a:r>
              <a:rPr lang="cs-CZ" altLang="cs-CZ" sz="1800" b="1" dirty="0">
                <a:solidFill>
                  <a:srgbClr val="307871"/>
                </a:solidFill>
                <a:latin typeface="Times New Roman" panose="02020603050405020304" pitchFamily="18" charset="0"/>
                <a:cs typeface="Times New Roman" panose="02020603050405020304" pitchFamily="18" charset="0"/>
              </a:rPr>
              <a:t>uživatelům navigace, hledání obsahu a zjišťování, kde se nacházejí </a:t>
            </a: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 </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a:t>Přístupnost webu - </a:t>
            </a:r>
            <a:r>
              <a:rPr lang="cs-CZ" b="1" dirty="0" smtClean="0"/>
              <a:t>metodika </a:t>
            </a:r>
            <a:r>
              <a:rPr lang="cs-CZ" b="1" dirty="0"/>
              <a:t>WCAG </a:t>
            </a:r>
            <a:br>
              <a:rPr lang="cs-CZ" b="1" dirty="0"/>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2410694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3) Srozumitelnost </a:t>
            </a:r>
            <a:endParaRPr lang="cs-CZ" altLang="cs-CZ" sz="1800" b="1" dirty="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cs-CZ" altLang="cs-CZ" sz="1800" b="1" dirty="0" smtClean="0">
                <a:solidFill>
                  <a:srgbClr val="307871"/>
                </a:solidFill>
                <a:latin typeface="Times New Roman" panose="02020603050405020304" pitchFamily="18" charset="0"/>
                <a:cs typeface="Times New Roman" panose="02020603050405020304" pitchFamily="18" charset="0"/>
              </a:rPr>
              <a:t>vytváření </a:t>
            </a:r>
            <a:r>
              <a:rPr lang="cs-CZ" altLang="cs-CZ" sz="1800" b="1" dirty="0">
                <a:solidFill>
                  <a:srgbClr val="307871"/>
                </a:solidFill>
                <a:latin typeface="Times New Roman" panose="02020603050405020304" pitchFamily="18" charset="0"/>
                <a:cs typeface="Times New Roman" panose="02020603050405020304" pitchFamily="18" charset="0"/>
              </a:rPr>
              <a:t>čitelného a srozumitelného textový obsahu </a:t>
            </a:r>
          </a:p>
          <a:p>
            <a:pPr algn="just">
              <a:buFont typeface="Wingdings" panose="05000000000000000000" pitchFamily="2" charset="2"/>
              <a:buChar char="Ø"/>
            </a:pPr>
            <a:r>
              <a:rPr lang="cs-CZ" altLang="cs-CZ" sz="1800" b="1" dirty="0" smtClean="0">
                <a:solidFill>
                  <a:srgbClr val="307871"/>
                </a:solidFill>
                <a:latin typeface="Times New Roman" panose="02020603050405020304" pitchFamily="18" charset="0"/>
                <a:cs typeface="Times New Roman" panose="02020603050405020304" pitchFamily="18" charset="0"/>
              </a:rPr>
              <a:t>vytváření </a:t>
            </a:r>
            <a:r>
              <a:rPr lang="cs-CZ" altLang="cs-CZ" sz="1800" b="1" dirty="0">
                <a:solidFill>
                  <a:srgbClr val="307871"/>
                </a:solidFill>
                <a:latin typeface="Times New Roman" panose="02020603050405020304" pitchFamily="18" charset="0"/>
                <a:cs typeface="Times New Roman" panose="02020603050405020304" pitchFamily="18" charset="0"/>
              </a:rPr>
              <a:t>webových stránek, které se objevují a působí předvídatelným způsobem </a:t>
            </a:r>
          </a:p>
          <a:p>
            <a:pPr algn="just">
              <a:buFont typeface="Wingdings" panose="05000000000000000000" pitchFamily="2" charset="2"/>
              <a:buChar char="Ø"/>
            </a:pPr>
            <a:r>
              <a:rPr lang="cs-CZ" altLang="cs-CZ" sz="1800" b="1" dirty="0" smtClean="0">
                <a:solidFill>
                  <a:srgbClr val="307871"/>
                </a:solidFill>
                <a:latin typeface="Times New Roman" panose="02020603050405020304" pitchFamily="18" charset="0"/>
                <a:cs typeface="Times New Roman" panose="02020603050405020304" pitchFamily="18" charset="0"/>
              </a:rPr>
              <a:t>pomoc </a:t>
            </a:r>
            <a:r>
              <a:rPr lang="cs-CZ" altLang="cs-CZ" sz="1800" b="1" dirty="0">
                <a:solidFill>
                  <a:srgbClr val="307871"/>
                </a:solidFill>
                <a:latin typeface="Times New Roman" panose="02020603050405020304" pitchFamily="18" charset="0"/>
                <a:cs typeface="Times New Roman" panose="02020603050405020304" pitchFamily="18" charset="0"/>
              </a:rPr>
              <a:t>uživatelům vyvarovat se chyb a opravovat chyby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4) Robustnost </a:t>
            </a:r>
            <a:endParaRPr lang="cs-CZ" altLang="cs-CZ" sz="1800" b="1" dirty="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cs-CZ" altLang="cs-CZ" sz="1800" b="1" dirty="0" smtClean="0">
                <a:solidFill>
                  <a:srgbClr val="307871"/>
                </a:solidFill>
                <a:latin typeface="Times New Roman" panose="02020603050405020304" pitchFamily="18" charset="0"/>
                <a:cs typeface="Times New Roman" panose="02020603050405020304" pitchFamily="18" charset="0"/>
              </a:rPr>
              <a:t>maximalizace </a:t>
            </a:r>
            <a:r>
              <a:rPr lang="cs-CZ" altLang="cs-CZ" sz="1800" b="1" dirty="0">
                <a:solidFill>
                  <a:srgbClr val="307871"/>
                </a:solidFill>
                <a:latin typeface="Times New Roman" panose="02020603050405020304" pitchFamily="18" charset="0"/>
                <a:cs typeface="Times New Roman" panose="02020603050405020304" pitchFamily="18" charset="0"/>
              </a:rPr>
              <a:t>kompatibility se současnými i budoucími uživatelskými agenty, včet-ně podpůrných technologií (</a:t>
            </a:r>
            <a:r>
              <a:rPr lang="cs-CZ" altLang="cs-CZ" sz="1800" b="1" dirty="0" err="1">
                <a:solidFill>
                  <a:srgbClr val="307871"/>
                </a:solidFill>
                <a:latin typeface="Times New Roman" panose="02020603050405020304" pitchFamily="18" charset="0"/>
                <a:cs typeface="Times New Roman" panose="02020603050405020304" pitchFamily="18" charset="0"/>
              </a:rPr>
              <a:t>asistivních</a:t>
            </a:r>
            <a:r>
              <a:rPr lang="cs-CZ" altLang="cs-CZ" sz="1800" b="1" dirty="0">
                <a:solidFill>
                  <a:srgbClr val="307871"/>
                </a:solidFill>
                <a:latin typeface="Times New Roman" panose="02020603050405020304" pitchFamily="18" charset="0"/>
                <a:cs typeface="Times New Roman" panose="02020603050405020304" pitchFamily="18" charset="0"/>
              </a:rPr>
              <a:t> technologií). </a:t>
            </a:r>
          </a:p>
          <a:p>
            <a:pPr algn="just">
              <a:buFont typeface="Wingdings" panose="05000000000000000000" pitchFamily="2" charset="2"/>
              <a:buChar char="q"/>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 </a:t>
            </a:r>
          </a:p>
        </p:txBody>
      </p:sp>
      <p:sp>
        <p:nvSpPr>
          <p:cNvPr id="6" name="Nadpis 5"/>
          <p:cNvSpPr>
            <a:spLocks noGrp="1"/>
          </p:cNvSpPr>
          <p:nvPr>
            <p:ph type="title"/>
          </p:nvPr>
        </p:nvSpPr>
        <p:spPr>
          <a:xfrm>
            <a:off x="179512" y="195486"/>
            <a:ext cx="7488832" cy="507703"/>
          </a:xfrm>
        </p:spPr>
        <p:txBody>
          <a:bodyPr/>
          <a:lstStyle/>
          <a:p>
            <a:r>
              <a:rPr lang="cs-CZ" b="1" dirty="0"/>
              <a:t>Přístupnost webu - </a:t>
            </a:r>
            <a:r>
              <a:rPr lang="cs-CZ" b="1" dirty="0" smtClean="0"/>
              <a:t>metodika </a:t>
            </a:r>
            <a:r>
              <a:rPr lang="cs-CZ" b="1" dirty="0"/>
              <a:t>WCAG </a:t>
            </a:r>
            <a:br>
              <a:rPr lang="cs-CZ" b="1" dirty="0"/>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0003296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Míra shody prověřované webové stránky s pravidly je potom určena právě na základě splnění těchto kritérií úspěchu. Shoda se dělí do třech úrovní důležitosti: </a:t>
            </a:r>
          </a:p>
          <a:p>
            <a:pPr algn="just">
              <a:buFont typeface="Wingdings" panose="05000000000000000000" pitchFamily="2" charset="2"/>
              <a:buChar char="Ø"/>
            </a:pPr>
            <a:r>
              <a:rPr lang="cs-CZ" altLang="cs-CZ" sz="1800" b="1" dirty="0" smtClean="0">
                <a:solidFill>
                  <a:srgbClr val="307871"/>
                </a:solidFill>
                <a:latin typeface="Times New Roman" panose="02020603050405020304" pitchFamily="18" charset="0"/>
                <a:cs typeface="Times New Roman" panose="02020603050405020304" pitchFamily="18" charset="0"/>
              </a:rPr>
              <a:t>A </a:t>
            </a:r>
            <a:r>
              <a:rPr lang="cs-CZ" altLang="cs-CZ" sz="1800" b="1" dirty="0">
                <a:solidFill>
                  <a:srgbClr val="307871"/>
                </a:solidFill>
                <a:latin typeface="Times New Roman" panose="02020603050405020304" pitchFamily="18" charset="0"/>
                <a:cs typeface="Times New Roman" panose="02020603050405020304" pitchFamily="18" charset="0"/>
              </a:rPr>
              <a:t>(základní, nejnižší) – jsou splněna všechna kritéria priority 1; </a:t>
            </a:r>
          </a:p>
          <a:p>
            <a:pPr algn="just">
              <a:buFont typeface="Wingdings" panose="05000000000000000000" pitchFamily="2" charset="2"/>
              <a:buChar char="Ø"/>
            </a:pPr>
            <a:r>
              <a:rPr lang="cs-CZ" altLang="cs-CZ" sz="1800" b="1" dirty="0" smtClean="0">
                <a:solidFill>
                  <a:srgbClr val="307871"/>
                </a:solidFill>
                <a:latin typeface="Times New Roman" panose="02020603050405020304" pitchFamily="18" charset="0"/>
                <a:cs typeface="Times New Roman" panose="02020603050405020304" pitchFamily="18" charset="0"/>
              </a:rPr>
              <a:t>AA </a:t>
            </a:r>
            <a:r>
              <a:rPr lang="cs-CZ" altLang="cs-CZ" sz="1800" b="1" dirty="0">
                <a:solidFill>
                  <a:srgbClr val="307871"/>
                </a:solidFill>
                <a:latin typeface="Times New Roman" panose="02020603050405020304" pitchFamily="18" charset="0"/>
                <a:cs typeface="Times New Roman" panose="02020603050405020304" pitchFamily="18" charset="0"/>
              </a:rPr>
              <a:t>(rozšířený) – jsou splněna všechna kritéria priority 1 a 2; </a:t>
            </a:r>
          </a:p>
          <a:p>
            <a:pPr algn="just">
              <a:buFont typeface="Wingdings" panose="05000000000000000000" pitchFamily="2" charset="2"/>
              <a:buChar char="Ø"/>
            </a:pPr>
            <a:r>
              <a:rPr lang="cs-CZ" altLang="cs-CZ" sz="1800" b="1" dirty="0" smtClean="0">
                <a:solidFill>
                  <a:srgbClr val="307871"/>
                </a:solidFill>
                <a:latin typeface="Times New Roman" panose="02020603050405020304" pitchFamily="18" charset="0"/>
                <a:cs typeface="Times New Roman" panose="02020603050405020304" pitchFamily="18" charset="0"/>
              </a:rPr>
              <a:t>AAA </a:t>
            </a:r>
            <a:r>
              <a:rPr lang="cs-CZ" altLang="cs-CZ" sz="1800" b="1" dirty="0">
                <a:solidFill>
                  <a:srgbClr val="307871"/>
                </a:solidFill>
                <a:latin typeface="Times New Roman" panose="02020603050405020304" pitchFamily="18" charset="0"/>
                <a:cs typeface="Times New Roman" panose="02020603050405020304" pitchFamily="18" charset="0"/>
              </a:rPr>
              <a:t>(úplný, nejvyšší) – jsou splněna všechna kritéria priority 1, 2 a 3. </a:t>
            </a:r>
          </a:p>
          <a:p>
            <a:pPr algn="just">
              <a:buFont typeface="Wingdings" panose="05000000000000000000" pitchFamily="2" charset="2"/>
              <a:buChar char="q"/>
            </a:pPr>
            <a:endParaRPr lang="cs-CZ" altLang="cs-CZ" sz="1800" b="1" dirty="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Kritéria </a:t>
            </a:r>
            <a:r>
              <a:rPr lang="cs-CZ" altLang="cs-CZ" sz="1800" b="1" dirty="0">
                <a:solidFill>
                  <a:srgbClr val="307871"/>
                </a:solidFill>
                <a:latin typeface="Times New Roman" panose="02020603050405020304" pitchFamily="18" charset="0"/>
                <a:cs typeface="Times New Roman" panose="02020603050405020304" pitchFamily="18" charset="0"/>
              </a:rPr>
              <a:t>musí být splněna pro celou webovou stránku, nikoliv pouze pro některou část. Pokud webové stránky představují určitý proces (posloupnost kroků, které je třeba splnit pro dosažení cíle), pak všechny tyto stránky musí odpovídat zadané úrovni nebo lepší. Musí být uplatňovány pouze dostupné </a:t>
            </a:r>
            <a:r>
              <a:rPr lang="cs-CZ" altLang="cs-CZ" sz="1800" b="1" dirty="0" smtClean="0">
                <a:solidFill>
                  <a:srgbClr val="307871"/>
                </a:solidFill>
                <a:latin typeface="Times New Roman" panose="02020603050405020304" pitchFamily="18" charset="0"/>
                <a:cs typeface="Times New Roman" panose="02020603050405020304" pitchFamily="18" charset="0"/>
              </a:rPr>
              <a:t>technologie.</a:t>
            </a: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 </a:t>
            </a:r>
          </a:p>
        </p:txBody>
      </p:sp>
      <p:sp>
        <p:nvSpPr>
          <p:cNvPr id="6" name="Nadpis 5"/>
          <p:cNvSpPr>
            <a:spLocks noGrp="1"/>
          </p:cNvSpPr>
          <p:nvPr>
            <p:ph type="title"/>
          </p:nvPr>
        </p:nvSpPr>
        <p:spPr>
          <a:xfrm>
            <a:off x="179512" y="195486"/>
            <a:ext cx="7488832" cy="507703"/>
          </a:xfrm>
        </p:spPr>
        <p:txBody>
          <a:bodyPr/>
          <a:lstStyle/>
          <a:p>
            <a:r>
              <a:rPr lang="cs-CZ" b="1" dirty="0"/>
              <a:t>Přístupnost webu - </a:t>
            </a:r>
            <a:r>
              <a:rPr lang="cs-CZ" b="1" dirty="0" smtClean="0"/>
              <a:t>metodika </a:t>
            </a:r>
            <a:r>
              <a:rPr lang="cs-CZ" b="1" dirty="0"/>
              <a:t>WCAG </a:t>
            </a:r>
            <a:br>
              <a:rPr lang="cs-CZ" b="1" dirty="0"/>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4642709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Ministerstvo </a:t>
            </a:r>
            <a:r>
              <a:rPr lang="cs-CZ" altLang="cs-CZ" sz="1800" b="1" dirty="0">
                <a:solidFill>
                  <a:srgbClr val="307871"/>
                </a:solidFill>
                <a:latin typeface="Times New Roman" panose="02020603050405020304" pitchFamily="18" charset="0"/>
                <a:cs typeface="Times New Roman" panose="02020603050405020304" pitchFamily="18" charset="0"/>
              </a:rPr>
              <a:t>vnitra stanovilo vyhláškou o přístupnosti pravidla , která mají zajistit, aby se s informacemi souvisejícími s výkonem veřejné správy uveřejňovanými na webu mohly v nezbytném rozsahu seznámit i osoby se zdravotním postižením, popř. aby byl umožněn přístup k webovým stránkám, které tomuto požadavku vyhovují</a:t>
            </a:r>
            <a:r>
              <a:rPr lang="cs-CZ" altLang="cs-CZ" sz="1800" b="1" dirty="0" smtClean="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Příloha </a:t>
            </a:r>
            <a:r>
              <a:rPr lang="cs-CZ" altLang="cs-CZ" sz="1800" b="1" dirty="0">
                <a:solidFill>
                  <a:srgbClr val="307871"/>
                </a:solidFill>
                <a:latin typeface="Times New Roman" panose="02020603050405020304" pitchFamily="18" charset="0"/>
                <a:cs typeface="Times New Roman" panose="02020603050405020304" pitchFamily="18" charset="0"/>
              </a:rPr>
              <a:t>této vyhlášky stanovuje 33 pravidel rozdělených do 6 skupin. Tato pravidla jsou podrobněji zpracována v metodickém pokyn MVČR. </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 </a:t>
            </a:r>
          </a:p>
        </p:txBody>
      </p:sp>
      <p:sp>
        <p:nvSpPr>
          <p:cNvPr id="6" name="Nadpis 5"/>
          <p:cNvSpPr>
            <a:spLocks noGrp="1"/>
          </p:cNvSpPr>
          <p:nvPr>
            <p:ph type="title"/>
          </p:nvPr>
        </p:nvSpPr>
        <p:spPr>
          <a:xfrm>
            <a:off x="179512" y="195486"/>
            <a:ext cx="7488832" cy="507703"/>
          </a:xfrm>
        </p:spPr>
        <p:txBody>
          <a:bodyPr/>
          <a:lstStyle/>
          <a:p>
            <a:r>
              <a:rPr lang="cs-CZ" b="1" dirty="0"/>
              <a:t>Přístupnost </a:t>
            </a:r>
            <a:r>
              <a:rPr lang="cs-CZ" b="1" dirty="0" smtClean="0"/>
              <a:t>webu – MV Česká republika</a:t>
            </a:r>
            <a:r>
              <a:rPr lang="cs-CZ" b="1" dirty="0"/>
              <a:t/>
            </a:r>
            <a:br>
              <a:rPr lang="cs-CZ" b="1" dirty="0"/>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679892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mj-lt"/>
              <a:buAutoNum type="arabicParenR"/>
            </a:pPr>
            <a:r>
              <a:rPr lang="cs-CZ" altLang="cs-CZ" sz="1800" b="1" dirty="0">
                <a:solidFill>
                  <a:srgbClr val="307871"/>
                </a:solidFill>
                <a:latin typeface="Times New Roman" panose="02020603050405020304" pitchFamily="18" charset="0"/>
                <a:cs typeface="Times New Roman" panose="02020603050405020304" pitchFamily="18" charset="0"/>
              </a:rPr>
              <a:t>obsah webových stránek musí být dostupný a čitelný </a:t>
            </a:r>
          </a:p>
          <a:p>
            <a:pPr algn="just">
              <a:buFont typeface="+mj-lt"/>
              <a:buAutoNum type="arabicParenR"/>
            </a:pPr>
            <a:r>
              <a:rPr lang="cs-CZ" altLang="cs-CZ" sz="1800" b="1" dirty="0">
                <a:solidFill>
                  <a:srgbClr val="307871"/>
                </a:solidFill>
                <a:latin typeface="Times New Roman" panose="02020603050405020304" pitchFamily="18" charset="0"/>
                <a:cs typeface="Times New Roman" panose="02020603050405020304" pitchFamily="18" charset="0"/>
              </a:rPr>
              <a:t>práci s webovou stránkou řídí uživatel </a:t>
            </a:r>
          </a:p>
          <a:p>
            <a:pPr algn="just">
              <a:buFont typeface="+mj-lt"/>
              <a:buAutoNum type="arabicParenR"/>
            </a:pPr>
            <a:r>
              <a:rPr lang="cs-CZ" altLang="cs-CZ" sz="1800" b="1" dirty="0">
                <a:solidFill>
                  <a:srgbClr val="307871"/>
                </a:solidFill>
                <a:latin typeface="Times New Roman" panose="02020603050405020304" pitchFamily="18" charset="0"/>
                <a:cs typeface="Times New Roman" panose="02020603050405020304" pitchFamily="18" charset="0"/>
              </a:rPr>
              <a:t>informace musí být srozumitelné a přehledné </a:t>
            </a:r>
          </a:p>
          <a:p>
            <a:pPr algn="just">
              <a:buFont typeface="+mj-lt"/>
              <a:buAutoNum type="arabicParenR"/>
            </a:pPr>
            <a:r>
              <a:rPr lang="cs-CZ" altLang="cs-CZ" sz="1800" b="1" dirty="0">
                <a:solidFill>
                  <a:srgbClr val="307871"/>
                </a:solidFill>
                <a:latin typeface="Times New Roman" panose="02020603050405020304" pitchFamily="18" charset="0"/>
                <a:cs typeface="Times New Roman" panose="02020603050405020304" pitchFamily="18" charset="0"/>
              </a:rPr>
              <a:t>ovládání webových stránek musí být jasné a srozumitelné</a:t>
            </a:r>
          </a:p>
          <a:p>
            <a:pPr algn="just">
              <a:buFont typeface="+mj-lt"/>
              <a:buAutoNum type="arabicParenR"/>
            </a:pPr>
            <a:r>
              <a:rPr lang="cs-CZ" altLang="cs-CZ" sz="1800" b="1" dirty="0">
                <a:solidFill>
                  <a:srgbClr val="307871"/>
                </a:solidFill>
                <a:latin typeface="Times New Roman" panose="02020603050405020304" pitchFamily="18" charset="0"/>
                <a:cs typeface="Times New Roman" panose="02020603050405020304" pitchFamily="18" charset="0"/>
              </a:rPr>
              <a:t>zdrojový kód musí být technicky způsobilý a strukturovaný </a:t>
            </a:r>
          </a:p>
          <a:p>
            <a:pPr algn="just">
              <a:buFont typeface="+mj-lt"/>
              <a:buAutoNum type="arabicParenR"/>
            </a:pPr>
            <a:r>
              <a:rPr lang="cs-CZ" altLang="cs-CZ" sz="1800" b="1" dirty="0">
                <a:solidFill>
                  <a:srgbClr val="307871"/>
                </a:solidFill>
                <a:latin typeface="Times New Roman" panose="02020603050405020304" pitchFamily="18" charset="0"/>
                <a:cs typeface="Times New Roman" panose="02020603050405020304" pitchFamily="18" charset="0"/>
              </a:rPr>
              <a:t>prohlášení o přístupnosti webových stránek </a:t>
            </a:r>
          </a:p>
        </p:txBody>
      </p:sp>
      <p:sp>
        <p:nvSpPr>
          <p:cNvPr id="6" name="Nadpis 5"/>
          <p:cNvSpPr>
            <a:spLocks noGrp="1"/>
          </p:cNvSpPr>
          <p:nvPr>
            <p:ph type="title"/>
          </p:nvPr>
        </p:nvSpPr>
        <p:spPr>
          <a:xfrm>
            <a:off x="179512" y="195486"/>
            <a:ext cx="7488832" cy="507703"/>
          </a:xfrm>
        </p:spPr>
        <p:txBody>
          <a:bodyPr/>
          <a:lstStyle/>
          <a:p>
            <a:r>
              <a:rPr lang="cs-CZ" b="1" dirty="0"/>
              <a:t>Přístupnost </a:t>
            </a:r>
            <a:r>
              <a:rPr lang="cs-CZ" b="1" dirty="0" smtClean="0"/>
              <a:t>webu – MV Česká republika</a:t>
            </a:r>
            <a:r>
              <a:rPr lang="cs-CZ" b="1" dirty="0"/>
              <a:t/>
            </a:r>
            <a:br>
              <a:rPr lang="cs-CZ" b="1" dirty="0"/>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306604375"/>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2959</TotalTime>
  <Words>1164</Words>
  <Application>Microsoft Office PowerPoint</Application>
  <PresentationFormat>Předvádění na obrazovce (16:9)</PresentationFormat>
  <Paragraphs>136</Paragraphs>
  <Slides>16</Slides>
  <Notes>14</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16</vt:i4>
      </vt:variant>
    </vt:vector>
  </HeadingPairs>
  <TitlesOfParts>
    <vt:vector size="22" baseType="lpstr">
      <vt:lpstr>Arial</vt:lpstr>
      <vt:lpstr>Calibri</vt:lpstr>
      <vt:lpstr>Enriqueta</vt:lpstr>
      <vt:lpstr>Times New Roman</vt:lpstr>
      <vt:lpstr>Wingdings</vt:lpstr>
      <vt:lpstr>SLU</vt:lpstr>
      <vt:lpstr>INFORMAČNÍ SYSTÉMY VE VEŘEJNÉ SPRÁVĚ</vt:lpstr>
      <vt:lpstr>Cíle přednášky</vt:lpstr>
      <vt:lpstr>Přístupnost webu </vt:lpstr>
      <vt:lpstr>Přístupnost webu - metodika WCAG  </vt:lpstr>
      <vt:lpstr>Přístupnost webu - metodika WCAG  </vt:lpstr>
      <vt:lpstr>Přístupnost webu - metodika WCAG  </vt:lpstr>
      <vt:lpstr>Přístupnost webu - metodika WCAG  </vt:lpstr>
      <vt:lpstr>Přístupnost webu – MV Česká republika </vt:lpstr>
      <vt:lpstr>Přístupnost webu – MV Česká republika </vt:lpstr>
      <vt:lpstr>Přístupnost webu – MV Česká republika </vt:lpstr>
      <vt:lpstr>Přístupnost webu – MV Česká republika</vt:lpstr>
      <vt:lpstr>Přístupnost webu – MV Česká republika </vt:lpstr>
      <vt:lpstr>Přístupnost webu – MV Česká republika </vt:lpstr>
      <vt:lpstr>Přístupnost webu – MV Česká republika </vt:lpstr>
      <vt:lpstr>Přístupnost webu – MV Česká republika </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RD</cp:lastModifiedBy>
  <cp:revision>239</cp:revision>
  <dcterms:created xsi:type="dcterms:W3CDTF">2016-07-06T15:42:34Z</dcterms:created>
  <dcterms:modified xsi:type="dcterms:W3CDTF">2020-08-12T11:17:39Z</dcterms:modified>
</cp:coreProperties>
</file>