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4" r:id="rId3"/>
    <p:sldId id="275" r:id="rId4"/>
    <p:sldId id="276" r:id="rId5"/>
    <p:sldId id="27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2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6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08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08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95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62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73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28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54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41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45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3FA34-B5DD-4217-B5C6-CB4A4679D164}" type="datetimeFigureOut">
              <a:rPr lang="cs-CZ" smtClean="0"/>
              <a:t>06.04.2019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9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8.png"/><Relationship Id="rId7" Type="http://schemas.openxmlformats.org/officeDocument/2006/relationships/image" Target="../media/image71.png"/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Relationship Id="rId9" Type="http://schemas.openxmlformats.org/officeDocument/2006/relationships/image" Target="../media/image7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98.png"/><Relationship Id="rId7" Type="http://schemas.openxmlformats.org/officeDocument/2006/relationships/image" Target="../media/image76.png"/><Relationship Id="rId2" Type="http://schemas.openxmlformats.org/officeDocument/2006/relationships/image" Target="../media/image9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1.png"/><Relationship Id="rId9" Type="http://schemas.openxmlformats.org/officeDocument/2006/relationships/image" Target="../media/image7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8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3189434"/>
            <a:ext cx="7704137" cy="2087563"/>
          </a:xfrm>
        </p:spPr>
        <p:txBody>
          <a:bodyPr>
            <a:normAutofit fontScale="90000"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Informatika pro ekonomy </a:t>
            </a:r>
            <a:r>
              <a:rPr lang="cs-CZ" sz="4900" b="1" dirty="0" smtClean="0">
                <a:solidFill>
                  <a:srgbClr val="000000"/>
                </a:solidFill>
              </a:rPr>
              <a:t>II</a:t>
            </a:r>
            <a:br>
              <a:rPr lang="cs-CZ" sz="4900" b="1" dirty="0" smtClean="0">
                <a:solidFill>
                  <a:srgbClr val="000000"/>
                </a:solidFill>
              </a:rPr>
            </a:br>
            <a:r>
              <a:rPr lang="cs-CZ" sz="4900" b="1" dirty="0" smtClean="0"/>
              <a:t>INM / BPNIE </a:t>
            </a:r>
            <a:r>
              <a:rPr lang="cs-CZ" sz="4900" b="1" dirty="0" smtClean="0"/>
              <a:t>- BKNIE</a:t>
            </a:r>
            <a:r>
              <a:rPr lang="cs-CZ" sz="4900" b="1" dirty="0" smtClean="0">
                <a:solidFill>
                  <a:srgbClr val="000000"/>
                </a:solidFill>
              </a:rPr>
              <a:t> </a:t>
            </a:r>
            <a:r>
              <a:rPr lang="cs-CZ" sz="4900" b="1" dirty="0">
                <a:solidFill>
                  <a:srgbClr val="000000"/>
                </a:solidFill>
              </a:rPr>
              <a:t/>
            </a:r>
            <a:br>
              <a:rPr lang="cs-CZ" sz="4900" b="1" dirty="0">
                <a:solidFill>
                  <a:srgbClr val="000000"/>
                </a:solidFill>
              </a:rPr>
            </a:br>
            <a:r>
              <a:rPr lang="cs-CZ" sz="4800" dirty="0">
                <a:solidFill>
                  <a:srgbClr val="000000"/>
                </a:solidFill>
              </a:rPr>
              <a:t> </a:t>
            </a:r>
            <a:r>
              <a:rPr lang="cs-CZ" sz="3600" dirty="0">
                <a:solidFill>
                  <a:srgbClr val="000000"/>
                </a:solidFill>
              </a:rPr>
              <a:t>Přednáška č. </a:t>
            </a:r>
            <a:r>
              <a:rPr lang="cs-CZ" sz="3600" dirty="0" smtClean="0">
                <a:solidFill>
                  <a:srgbClr val="000000"/>
                </a:solidFill>
              </a:rPr>
              <a:t>5 </a:t>
            </a:r>
            <a:r>
              <a:rPr lang="cs-CZ" sz="3600" dirty="0">
                <a:solidFill>
                  <a:srgbClr val="000000"/>
                </a:solidFill>
              </a:rPr>
              <a:t/>
            </a:r>
            <a:br>
              <a:rPr lang="cs-CZ" sz="3600" dirty="0">
                <a:solidFill>
                  <a:srgbClr val="000000"/>
                </a:solidFill>
              </a:rPr>
            </a:br>
            <a:r>
              <a:rPr lang="cs-CZ" sz="3600" dirty="0" smtClean="0">
                <a:solidFill>
                  <a:srgbClr val="000000"/>
                </a:solidFill>
              </a:rPr>
              <a:t>Vybrané speciální dovednosti</a:t>
            </a:r>
            <a:r>
              <a:rPr lang="cs-CZ" sz="3600" dirty="0">
                <a:solidFill>
                  <a:srgbClr val="000000"/>
                </a:solidFill>
              </a:rPr>
              <a:t/>
            </a:r>
            <a:br>
              <a:rPr lang="cs-CZ" sz="3600" dirty="0">
                <a:solidFill>
                  <a:srgbClr val="000000"/>
                </a:solidFill>
              </a:rPr>
            </a:b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60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89204"/>
            <a:ext cx="10515600" cy="89887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rgbClr val="000000"/>
                </a:solidFill>
              </a:rPr>
              <a:t>Speciální výpočty</a:t>
            </a:r>
            <a:br>
              <a:rPr lang="cs-CZ" b="1" dirty="0" smtClean="0">
                <a:solidFill>
                  <a:srgbClr val="000000"/>
                </a:solidFill>
              </a:rPr>
            </a:br>
            <a:r>
              <a:rPr lang="cs-CZ" sz="3600" b="1" dirty="0" smtClean="0">
                <a:solidFill>
                  <a:srgbClr val="000000"/>
                </a:solidFill>
              </a:rPr>
              <a:t>Iterace</a:t>
            </a:r>
            <a:endParaRPr lang="cs-CZ" sz="36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38200" y="976697"/>
            <a:ext cx="911710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					     </a:t>
            </a:r>
            <a:r>
              <a:rPr lang="cs-CZ" sz="1400" dirty="0" smtClean="0"/>
              <a:t>Soubor-Možnosti-Vzorce-Možnosti výpočtu:</a:t>
            </a:r>
          </a:p>
          <a:p>
            <a:r>
              <a:rPr lang="cs-CZ" sz="2400" dirty="0" smtClean="0"/>
              <a:t>Příklad:</a:t>
            </a: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Postup iterace:</a:t>
            </a: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09" y="2039032"/>
            <a:ext cx="3286125" cy="6286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992" y="4932726"/>
            <a:ext cx="1771650" cy="1333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5992" y="3140416"/>
            <a:ext cx="272415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8575" y="1565028"/>
            <a:ext cx="2081356" cy="69896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98575" y="2535131"/>
            <a:ext cx="2081356" cy="68581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98575" y="3538166"/>
            <a:ext cx="2081356" cy="75400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5" name="Přímá spojnice se šipkou 14"/>
          <p:cNvCxnSpPr/>
          <p:nvPr/>
        </p:nvCxnSpPr>
        <p:spPr>
          <a:xfrm>
            <a:off x="1895802" y="2641670"/>
            <a:ext cx="16015" cy="4727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>
            <a:endCxn id="9" idx="0"/>
          </p:cNvCxnSpPr>
          <p:nvPr/>
        </p:nvCxnSpPr>
        <p:spPr>
          <a:xfrm>
            <a:off x="1911817" y="4602140"/>
            <a:ext cx="0" cy="33058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Obrázek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1826" y="3438828"/>
            <a:ext cx="1781175" cy="31718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1" name="Přímá spojnice se šipkou 20"/>
          <p:cNvCxnSpPr/>
          <p:nvPr/>
        </p:nvCxnSpPr>
        <p:spPr>
          <a:xfrm flipV="1">
            <a:off x="8999635" y="1804084"/>
            <a:ext cx="625982" cy="1412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9016157" y="1945954"/>
            <a:ext cx="622700" cy="1910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 flipV="1">
            <a:off x="9002917" y="2811822"/>
            <a:ext cx="618887" cy="878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8979931" y="2905580"/>
            <a:ext cx="645686" cy="2593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flipV="1">
            <a:off x="9022777" y="3790571"/>
            <a:ext cx="602840" cy="1485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>
            <a:off x="8999635" y="3954772"/>
            <a:ext cx="625982" cy="2470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ázek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68463" y="1228203"/>
            <a:ext cx="1447392" cy="313420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513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7925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br>
              <a:rPr lang="cs-CZ" sz="4000" b="1" dirty="0">
                <a:solidFill>
                  <a:srgbClr val="000000"/>
                </a:solidFill>
              </a:rPr>
            </a:br>
            <a:r>
              <a:rPr lang="cs-CZ" sz="3200" b="1" dirty="0" smtClean="0">
                <a:solidFill>
                  <a:srgbClr val="000000"/>
                </a:solidFill>
              </a:rPr>
              <a:t>Citlivostní analýza</a:t>
            </a:r>
            <a:endParaRPr lang="cs-CZ" sz="32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38200" y="1273676"/>
            <a:ext cx="10411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Excel </a:t>
            </a:r>
            <a:r>
              <a:rPr lang="cs-CZ" sz="2400" dirty="0"/>
              <a:t>nabízí tři druhy nástrojů pro </a:t>
            </a:r>
            <a:r>
              <a:rPr lang="cs-CZ" sz="2400" b="1" dirty="0"/>
              <a:t>citlivostní analýzu</a:t>
            </a:r>
            <a:r>
              <a:rPr lang="cs-CZ" sz="2400" dirty="0" smtClean="0"/>
              <a:t>:</a:t>
            </a:r>
          </a:p>
          <a:p>
            <a:pPr marL="1200150" lvl="2" indent="-285750">
              <a:buFont typeface="Calibri" panose="020F0502020204030204" pitchFamily="34" charset="0"/>
              <a:buChar char="-"/>
            </a:pPr>
            <a:r>
              <a:rPr lang="cs-CZ" sz="2400" dirty="0" smtClean="0"/>
              <a:t>scénáře,</a:t>
            </a:r>
          </a:p>
          <a:p>
            <a:pPr marL="1200150" lvl="2" indent="-285750">
              <a:buFont typeface="Calibri" panose="020F0502020204030204" pitchFamily="34" charset="0"/>
              <a:buChar char="-"/>
            </a:pPr>
            <a:r>
              <a:rPr lang="cs-CZ" sz="2400" dirty="0" smtClean="0"/>
              <a:t>tabulky dat</a:t>
            </a:r>
          </a:p>
          <a:p>
            <a:pPr marL="1200150" lvl="2" indent="-285750">
              <a:buFont typeface="Calibri" panose="020F0502020204030204" pitchFamily="34" charset="0"/>
              <a:buChar char="-"/>
            </a:pPr>
            <a:r>
              <a:rPr lang="cs-CZ" sz="2400" dirty="0" smtClean="0"/>
              <a:t>hledání </a:t>
            </a:r>
            <a:r>
              <a:rPr lang="cs-CZ" sz="2400" dirty="0"/>
              <a:t>řešení. </a:t>
            </a:r>
            <a:endParaRPr lang="cs-CZ" sz="2400" dirty="0" smtClean="0"/>
          </a:p>
          <a:p>
            <a:endParaRPr lang="cs-CZ" sz="2400" b="1" dirty="0" smtClean="0"/>
          </a:p>
          <a:p>
            <a:r>
              <a:rPr lang="cs-CZ" sz="2400" b="1" dirty="0" smtClean="0"/>
              <a:t>Scénáře</a:t>
            </a:r>
            <a:r>
              <a:rPr lang="cs-CZ" sz="2400" dirty="0" smtClean="0"/>
              <a:t> </a:t>
            </a:r>
            <a:r>
              <a:rPr lang="cs-CZ" sz="2400" dirty="0"/>
              <a:t>a </a:t>
            </a:r>
            <a:r>
              <a:rPr lang="cs-CZ" sz="2400" b="1" dirty="0"/>
              <a:t>tabulky dat</a:t>
            </a:r>
            <a:r>
              <a:rPr lang="cs-CZ" sz="2400" dirty="0"/>
              <a:t> určují možné výsledky na základě sad vstupních hodnot. </a:t>
            </a:r>
            <a:endParaRPr lang="cs-CZ" sz="2400" dirty="0" smtClean="0"/>
          </a:p>
          <a:p>
            <a:endParaRPr lang="cs-CZ" sz="2400" b="1" dirty="0" smtClean="0"/>
          </a:p>
          <a:p>
            <a:r>
              <a:rPr lang="cs-CZ" sz="2400" b="1" dirty="0" smtClean="0"/>
              <a:t>Tabulky </a:t>
            </a:r>
            <a:r>
              <a:rPr lang="cs-CZ" sz="2400" b="1" dirty="0"/>
              <a:t>dat </a:t>
            </a:r>
            <a:r>
              <a:rPr lang="cs-CZ" sz="2400" dirty="0"/>
              <a:t>pracují pouze s jednou nebo dvěma proměnnými, ale pro tyto proměnné mohou přijímat mnoho různých hodnot. </a:t>
            </a:r>
            <a:endParaRPr lang="cs-CZ" sz="2400" dirty="0" smtClean="0"/>
          </a:p>
          <a:p>
            <a:endParaRPr lang="cs-CZ" sz="2400" b="1" dirty="0" smtClean="0"/>
          </a:p>
          <a:p>
            <a:r>
              <a:rPr lang="cs-CZ" sz="2400" b="1" dirty="0" smtClean="0"/>
              <a:t>Scénář</a:t>
            </a:r>
            <a:r>
              <a:rPr lang="cs-CZ" sz="2400" dirty="0" smtClean="0"/>
              <a:t> </a:t>
            </a:r>
            <a:r>
              <a:rPr lang="cs-CZ" sz="2400" dirty="0"/>
              <a:t>může mít více proměnných, ale lze do něj umístit nejvýše 32 hodnot. </a:t>
            </a:r>
            <a:endParaRPr lang="cs-CZ" sz="2400" dirty="0" smtClean="0"/>
          </a:p>
          <a:p>
            <a:endParaRPr lang="cs-CZ" sz="2400" b="1" dirty="0" smtClean="0"/>
          </a:p>
          <a:p>
            <a:r>
              <a:rPr lang="cs-CZ" sz="2400" b="1" dirty="0" smtClean="0"/>
              <a:t>Hledání </a:t>
            </a:r>
            <a:r>
              <a:rPr lang="cs-CZ" sz="2400" b="1" dirty="0"/>
              <a:t>řešen</a:t>
            </a:r>
            <a:r>
              <a:rPr lang="cs-CZ" sz="2400" dirty="0"/>
              <a:t>í </a:t>
            </a:r>
            <a:r>
              <a:rPr lang="cs-CZ" sz="2400" dirty="0" smtClean="0"/>
              <a:t>je jiným typem analýzy dat - na </a:t>
            </a:r>
            <a:r>
              <a:rPr lang="cs-CZ" sz="2400" dirty="0"/>
              <a:t>základě zadaného výsledku určuje možné vstupní hodnoty, které povedou k tomuto výsledku.</a:t>
            </a: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79255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Speciální výpočty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3100" b="1" dirty="0" smtClean="0">
                <a:solidFill>
                  <a:srgbClr val="000000"/>
                </a:solidFill>
              </a:rPr>
              <a:t>Citlivostní analýza - Scénáře</a:t>
            </a:r>
            <a:endParaRPr lang="cs-CZ" sz="31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838200" y="1273676"/>
            <a:ext cx="104114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Postup vytvoření scénáře v Excelu:</a:t>
            </a: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potřeba mít </a:t>
            </a:r>
            <a:r>
              <a:rPr lang="cs-CZ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př</a:t>
            </a:r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ipravená data. </a:t>
            </a:r>
          </a:p>
          <a:p>
            <a:r>
              <a:rPr lang="cs-CZ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 nich vytvořit jednotlivé scénáře.</a:t>
            </a:r>
          </a:p>
          <a:p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Následně vytvořit Souhrn.</a:t>
            </a: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81" y="2029762"/>
            <a:ext cx="10747637" cy="1452830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4100659" y="1960775"/>
            <a:ext cx="688157" cy="3403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8120159" y="2164628"/>
            <a:ext cx="688157" cy="71997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8316011" y="2828866"/>
            <a:ext cx="1223915" cy="3403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7391" y="4006008"/>
            <a:ext cx="3585070" cy="2473159"/>
          </a:xfrm>
          <a:prstGeom prst="rect">
            <a:avLst/>
          </a:prstGeom>
        </p:spPr>
      </p:pic>
      <p:cxnSp>
        <p:nvCxnSpPr>
          <p:cNvPr id="11" name="Přímá spojnice se šipkou 10"/>
          <p:cNvCxnSpPr>
            <a:stCxn id="9" idx="4"/>
            <a:endCxn id="10" idx="0"/>
          </p:cNvCxnSpPr>
          <p:nvPr/>
        </p:nvCxnSpPr>
        <p:spPr>
          <a:xfrm>
            <a:off x="8927969" y="3169171"/>
            <a:ext cx="611957" cy="8368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805"/>
            <a:ext cx="10515600" cy="97925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br>
              <a:rPr lang="cs-CZ" sz="4000" b="1" dirty="0">
                <a:solidFill>
                  <a:srgbClr val="000000"/>
                </a:solidFill>
              </a:rPr>
            </a:br>
            <a:r>
              <a:rPr lang="cs-CZ" sz="3200" b="1" dirty="0" smtClean="0">
                <a:solidFill>
                  <a:srgbClr val="000000"/>
                </a:solidFill>
              </a:rPr>
              <a:t>Citlivostní analýza - Scénáře</a:t>
            </a:r>
            <a:endParaRPr lang="cs-CZ" sz="32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52400" y="493657"/>
            <a:ext cx="10411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Příklad:			</a:t>
            </a: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273840"/>
            <a:ext cx="2124075" cy="3733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5239795"/>
            <a:ext cx="3232015" cy="117527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8991" y="2102534"/>
            <a:ext cx="3990757" cy="2256234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525758" y="516409"/>
            <a:ext cx="8640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Zadání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065760" y="4523857"/>
            <a:ext cx="21204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Pojmenování oblastí</a:t>
            </a:r>
            <a:endParaRPr lang="cs-CZ" dirty="0"/>
          </a:p>
        </p:txBody>
      </p:sp>
      <p:cxnSp>
        <p:nvCxnSpPr>
          <p:cNvPr id="15" name="Přímá spojnice se šipkou 14"/>
          <p:cNvCxnSpPr/>
          <p:nvPr/>
        </p:nvCxnSpPr>
        <p:spPr>
          <a:xfrm flipH="1">
            <a:off x="1668544" y="908493"/>
            <a:ext cx="270393" cy="3425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stCxn id="13" idx="2"/>
          </p:cNvCxnSpPr>
          <p:nvPr/>
        </p:nvCxnSpPr>
        <p:spPr>
          <a:xfrm flipH="1">
            <a:off x="2879109" y="4893189"/>
            <a:ext cx="1246897" cy="3843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3033601" y="1805864"/>
            <a:ext cx="1736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Měněné buňky</a:t>
            </a:r>
            <a:endParaRPr lang="cs-CZ" dirty="0"/>
          </a:p>
        </p:txBody>
      </p:sp>
      <p:cxnSp>
        <p:nvCxnSpPr>
          <p:cNvPr id="19" name="Přímá spojnice se šipkou 18"/>
          <p:cNvCxnSpPr/>
          <p:nvPr/>
        </p:nvCxnSpPr>
        <p:spPr>
          <a:xfrm flipH="1">
            <a:off x="2206771" y="1990530"/>
            <a:ext cx="798934" cy="7059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>
            <a:stCxn id="18" idx="1"/>
          </p:cNvCxnSpPr>
          <p:nvPr/>
        </p:nvCxnSpPr>
        <p:spPr>
          <a:xfrm flipH="1">
            <a:off x="2188599" y="1990530"/>
            <a:ext cx="845002" cy="2240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Obrázek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2961" y="4984043"/>
            <a:ext cx="2739039" cy="1206111"/>
          </a:xfrm>
          <a:prstGeom prst="rect">
            <a:avLst/>
          </a:prstGeom>
        </p:spPr>
      </p:pic>
      <p:sp>
        <p:nvSpPr>
          <p:cNvPr id="31" name="TextovéPole 30"/>
          <p:cNvSpPr txBox="1"/>
          <p:nvPr/>
        </p:nvSpPr>
        <p:spPr>
          <a:xfrm>
            <a:off x="3033601" y="2283284"/>
            <a:ext cx="1736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Výsledná buňka</a:t>
            </a:r>
            <a:endParaRPr lang="cs-CZ" dirty="0"/>
          </a:p>
        </p:txBody>
      </p:sp>
      <p:cxnSp>
        <p:nvCxnSpPr>
          <p:cNvPr id="32" name="Přímá spojnice se šipkou 31"/>
          <p:cNvCxnSpPr>
            <a:stCxn id="31" idx="1"/>
          </p:cNvCxnSpPr>
          <p:nvPr/>
        </p:nvCxnSpPr>
        <p:spPr>
          <a:xfrm flipH="1" flipV="1">
            <a:off x="2188599" y="2450969"/>
            <a:ext cx="845002" cy="169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ovéPole 46"/>
          <p:cNvSpPr txBox="1"/>
          <p:nvPr/>
        </p:nvSpPr>
        <p:spPr>
          <a:xfrm>
            <a:off x="8456103" y="776620"/>
            <a:ext cx="372804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Pro scénář Varianta 1</a:t>
            </a:r>
          </a:p>
          <a:p>
            <a:pPr algn="ctr"/>
            <a:r>
              <a:rPr lang="cs-CZ" dirty="0" smtClean="0"/>
              <a:t>(obdobně pro scénáře Varianta 2 a 3) </a:t>
            </a:r>
            <a:endParaRPr lang="cs-CZ" dirty="0"/>
          </a:p>
        </p:txBody>
      </p:sp>
      <p:cxnSp>
        <p:nvCxnSpPr>
          <p:cNvPr id="56" name="Přímá spojnice se šipkou 55"/>
          <p:cNvCxnSpPr/>
          <p:nvPr/>
        </p:nvCxnSpPr>
        <p:spPr>
          <a:xfrm>
            <a:off x="10217791" y="1472912"/>
            <a:ext cx="1" cy="6296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>
            <a:off x="8809864" y="5481242"/>
            <a:ext cx="64309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/>
          <p:cNvCxnSpPr>
            <a:endCxn id="28" idx="0"/>
          </p:cNvCxnSpPr>
          <p:nvPr/>
        </p:nvCxnSpPr>
        <p:spPr>
          <a:xfrm flipH="1">
            <a:off x="10822481" y="4217564"/>
            <a:ext cx="530116" cy="76647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ovéPole 61"/>
          <p:cNvSpPr txBox="1"/>
          <p:nvPr/>
        </p:nvSpPr>
        <p:spPr>
          <a:xfrm>
            <a:off x="6578393" y="5276840"/>
            <a:ext cx="223147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 smtClean="0"/>
              <a:t>Zadání hodnot měněných buněk pro konkrétní Variantu (1 až 3)</a:t>
            </a:r>
            <a:endParaRPr lang="cs-CZ" sz="1200" dirty="0"/>
          </a:p>
        </p:txBody>
      </p:sp>
      <p:pic>
        <p:nvPicPr>
          <p:cNvPr id="65" name="Obrázek 6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9859" y="1285166"/>
            <a:ext cx="2886075" cy="2009775"/>
          </a:xfrm>
          <a:prstGeom prst="rect">
            <a:avLst/>
          </a:prstGeom>
        </p:spPr>
      </p:pic>
      <p:sp>
        <p:nvSpPr>
          <p:cNvPr id="66" name="TextovéPole 65"/>
          <p:cNvSpPr txBox="1"/>
          <p:nvPr/>
        </p:nvSpPr>
        <p:spPr>
          <a:xfrm>
            <a:off x="3033601" y="3075709"/>
            <a:ext cx="19832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Hodnoty Varianty 2</a:t>
            </a:r>
            <a:endParaRPr lang="cs-CZ" dirty="0"/>
          </a:p>
        </p:txBody>
      </p:sp>
      <p:sp>
        <p:nvSpPr>
          <p:cNvPr id="67" name="TextovéPole 66"/>
          <p:cNvSpPr txBox="1"/>
          <p:nvPr/>
        </p:nvSpPr>
        <p:spPr>
          <a:xfrm>
            <a:off x="3033601" y="3822531"/>
            <a:ext cx="19832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Hodnoty Varianty 3</a:t>
            </a:r>
            <a:endParaRPr lang="cs-CZ" dirty="0"/>
          </a:p>
        </p:txBody>
      </p:sp>
      <p:cxnSp>
        <p:nvCxnSpPr>
          <p:cNvPr id="72" name="Přímá spojnice se šipkou 71"/>
          <p:cNvCxnSpPr/>
          <p:nvPr/>
        </p:nvCxnSpPr>
        <p:spPr>
          <a:xfrm flipH="1">
            <a:off x="2187974" y="3997399"/>
            <a:ext cx="852744" cy="34815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Přímá spojnice se šipkou 73"/>
          <p:cNvCxnSpPr>
            <a:stCxn id="67" idx="1"/>
          </p:cNvCxnSpPr>
          <p:nvPr/>
        </p:nvCxnSpPr>
        <p:spPr>
          <a:xfrm flipH="1">
            <a:off x="2187974" y="4007197"/>
            <a:ext cx="845627" cy="5157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se šipkou 75"/>
          <p:cNvCxnSpPr/>
          <p:nvPr/>
        </p:nvCxnSpPr>
        <p:spPr>
          <a:xfrm flipH="1">
            <a:off x="2165460" y="3997399"/>
            <a:ext cx="852744" cy="34815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Přímá spojnice se šipkou 76"/>
          <p:cNvCxnSpPr/>
          <p:nvPr/>
        </p:nvCxnSpPr>
        <p:spPr>
          <a:xfrm flipH="1">
            <a:off x="2165460" y="4007197"/>
            <a:ext cx="845627" cy="5157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Přímá spojnice se šipkou 77"/>
          <p:cNvCxnSpPr/>
          <p:nvPr/>
        </p:nvCxnSpPr>
        <p:spPr>
          <a:xfrm flipH="1" flipV="1">
            <a:off x="2165460" y="3251013"/>
            <a:ext cx="852744" cy="294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Přímá spojnice se šipkou 78"/>
          <p:cNvCxnSpPr/>
          <p:nvPr/>
        </p:nvCxnSpPr>
        <p:spPr>
          <a:xfrm flipH="1">
            <a:off x="2187974" y="3290307"/>
            <a:ext cx="823114" cy="15341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ovéPole 83"/>
          <p:cNvSpPr txBox="1"/>
          <p:nvPr/>
        </p:nvSpPr>
        <p:spPr>
          <a:xfrm>
            <a:off x="2776136" y="1171009"/>
            <a:ext cx="198320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Hodnoty Varianty 1</a:t>
            </a:r>
            <a:endParaRPr lang="cs-CZ" dirty="0"/>
          </a:p>
        </p:txBody>
      </p:sp>
      <p:cxnSp>
        <p:nvCxnSpPr>
          <p:cNvPr id="85" name="Přímá spojnice se šipkou 84"/>
          <p:cNvCxnSpPr/>
          <p:nvPr/>
        </p:nvCxnSpPr>
        <p:spPr>
          <a:xfrm flipH="1">
            <a:off x="2206771" y="2006979"/>
            <a:ext cx="798934" cy="7059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Přímá spojnice se šipkou 85"/>
          <p:cNvCxnSpPr/>
          <p:nvPr/>
        </p:nvCxnSpPr>
        <p:spPr>
          <a:xfrm flipH="1">
            <a:off x="2188599" y="2006979"/>
            <a:ext cx="845002" cy="2240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Přímá spojnice se šipkou 86"/>
          <p:cNvCxnSpPr/>
          <p:nvPr/>
        </p:nvCxnSpPr>
        <p:spPr>
          <a:xfrm flipH="1">
            <a:off x="2220377" y="1372047"/>
            <a:ext cx="532694" cy="6868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Přímá spojnice se šipkou 87"/>
          <p:cNvCxnSpPr/>
          <p:nvPr/>
        </p:nvCxnSpPr>
        <p:spPr>
          <a:xfrm flipH="1">
            <a:off x="2206771" y="1372047"/>
            <a:ext cx="574196" cy="87538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91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13614" y="120028"/>
            <a:ext cx="10515600" cy="1067749"/>
          </a:xfrm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-Scénáře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527902" y="1187777"/>
            <a:ext cx="99394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Výsledná tabulka:</a:t>
            </a:r>
            <a:endParaRPr lang="cs-CZ" sz="24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10" y="1953984"/>
            <a:ext cx="3476625" cy="349567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7336" y="4522678"/>
            <a:ext cx="5436958" cy="20760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TextovéPole 7"/>
          <p:cNvSpPr txBox="1"/>
          <p:nvPr/>
        </p:nvSpPr>
        <p:spPr>
          <a:xfrm>
            <a:off x="7967608" y="2898449"/>
            <a:ext cx="40629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Výsledek - Zpráva scénáře nebo Kontingenční tabulka</a:t>
            </a:r>
          </a:p>
          <a:p>
            <a:r>
              <a:rPr lang="cs-CZ" sz="1400" dirty="0" smtClean="0"/>
              <a:t>(na nových Listech)</a:t>
            </a:r>
            <a:endParaRPr lang="cs-CZ" sz="14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5635" y="2048172"/>
            <a:ext cx="2266950" cy="177165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28412" y="4522678"/>
            <a:ext cx="1962150" cy="1543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2" name="Ovál 11"/>
          <p:cNvSpPr/>
          <p:nvPr/>
        </p:nvSpPr>
        <p:spPr>
          <a:xfrm>
            <a:off x="8779485" y="2893262"/>
            <a:ext cx="1223915" cy="32993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10297529" y="2882887"/>
            <a:ext cx="1733032" cy="34030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/>
          <p:nvPr/>
        </p:nvCxnSpPr>
        <p:spPr>
          <a:xfrm flipH="1">
            <a:off x="9002598" y="3233161"/>
            <a:ext cx="524041" cy="1261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>
            <a:off x="11256670" y="3188974"/>
            <a:ext cx="524041" cy="1261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6613493" y="2630148"/>
            <a:ext cx="2389105" cy="2631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>
            <a:endCxn id="13" idx="1"/>
          </p:cNvCxnSpPr>
          <p:nvPr/>
        </p:nvCxnSpPr>
        <p:spPr>
          <a:xfrm>
            <a:off x="7038279" y="2826349"/>
            <a:ext cx="3513047" cy="1063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V="1">
            <a:off x="3359472" y="2609100"/>
            <a:ext cx="1826163" cy="1193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3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05225" y="-162826"/>
            <a:ext cx="10515600" cy="95139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</a:t>
            </a:r>
            <a:r>
              <a:rPr lang="cs-CZ" sz="2800" b="1" dirty="0" smtClean="0">
                <a:solidFill>
                  <a:srgbClr val="000000"/>
                </a:solidFill>
              </a:rPr>
              <a:t>–Tabulky dat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59455" y="788565"/>
            <a:ext cx="993945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Nabídka umožňuje vytvořit </a:t>
            </a:r>
            <a:r>
              <a:rPr lang="cs-CZ" sz="2000" dirty="0"/>
              <a:t>tabulku dat s jednou nebo se dvěma proměnnými, a to podle počtu proměnných a vzorců, které chcete testovat</a:t>
            </a:r>
            <a:r>
              <a:rPr lang="cs-CZ" sz="2000" dirty="0" smtClean="0"/>
              <a:t>.</a:t>
            </a:r>
          </a:p>
          <a:p>
            <a:endParaRPr lang="cs-CZ" sz="1000" dirty="0" smtClean="0"/>
          </a:p>
          <a:p>
            <a:pPr marL="800100" lvl="1" indent="-342900">
              <a:buFont typeface="Calibri" panose="020F0502020204030204" pitchFamily="34" charset="0"/>
              <a:buChar char="-"/>
            </a:pPr>
            <a:r>
              <a:rPr lang="cs-CZ" sz="2000" b="1" dirty="0"/>
              <a:t>tabulka dat s jednou proměnnou</a:t>
            </a:r>
          </a:p>
          <a:p>
            <a:pPr marL="800100" lvl="1" indent="-342900">
              <a:buFont typeface="Calibri" panose="020F0502020204030204" pitchFamily="34" charset="0"/>
              <a:buChar char="-"/>
            </a:pPr>
            <a:r>
              <a:rPr lang="cs-CZ" sz="2000" b="1" dirty="0"/>
              <a:t>t</a:t>
            </a:r>
            <a:r>
              <a:rPr lang="sv-SE" sz="2000" b="1" dirty="0"/>
              <a:t>abulka dat se dvěma proměnnými</a:t>
            </a:r>
            <a:endParaRPr lang="cs-CZ" sz="2000" dirty="0"/>
          </a:p>
          <a:p>
            <a:endParaRPr lang="cs-CZ" sz="1000" dirty="0" smtClean="0"/>
          </a:p>
          <a:p>
            <a:r>
              <a:rPr lang="cs-CZ" sz="2000" dirty="0" smtClean="0"/>
              <a:t>Tabulku </a:t>
            </a:r>
            <a:r>
              <a:rPr lang="cs-CZ" sz="2000" dirty="0"/>
              <a:t>dat s </a:t>
            </a:r>
            <a:r>
              <a:rPr lang="cs-CZ" sz="2000" b="1" dirty="0"/>
              <a:t>jednou proměnnou </a:t>
            </a:r>
            <a:r>
              <a:rPr lang="cs-CZ" sz="2000" dirty="0" smtClean="0"/>
              <a:t>používáme, </a:t>
            </a:r>
            <a:r>
              <a:rPr lang="cs-CZ" sz="2000" dirty="0"/>
              <a:t>pokud </a:t>
            </a:r>
            <a:r>
              <a:rPr lang="cs-CZ" sz="2000" dirty="0" smtClean="0"/>
              <a:t>chceme analyzovat, </a:t>
            </a:r>
            <a:r>
              <a:rPr lang="cs-CZ" sz="2000" dirty="0"/>
              <a:t>jak budou různé hodnoty jedné proměnné v jednom nebo více vzorcích měnit výsledky těchto vzorců</a:t>
            </a:r>
            <a:r>
              <a:rPr lang="cs-CZ" sz="2000" dirty="0" smtClean="0"/>
              <a:t>.</a:t>
            </a:r>
          </a:p>
          <a:p>
            <a:endParaRPr lang="cs-CZ" sz="1000" dirty="0"/>
          </a:p>
          <a:p>
            <a:r>
              <a:rPr lang="cs-CZ" sz="2000" dirty="0"/>
              <a:t>Tabulku dat se </a:t>
            </a:r>
            <a:r>
              <a:rPr lang="cs-CZ" sz="2000" b="1" dirty="0"/>
              <a:t>dvěma proměnnými </a:t>
            </a:r>
            <a:r>
              <a:rPr lang="cs-CZ" sz="2000" dirty="0" smtClean="0"/>
              <a:t>používáme, </a:t>
            </a:r>
            <a:r>
              <a:rPr lang="cs-CZ" sz="2000" dirty="0"/>
              <a:t>pokud chcete </a:t>
            </a:r>
            <a:r>
              <a:rPr lang="cs-CZ" sz="2000" dirty="0" smtClean="0"/>
              <a:t>analyzovat, </a:t>
            </a:r>
            <a:r>
              <a:rPr lang="cs-CZ" sz="2000" dirty="0"/>
              <a:t>jak budou různé hodnoty dvou proměnných v jednom vzorci měnit výsledky tohoto vzorce</a:t>
            </a:r>
            <a:r>
              <a:rPr lang="cs-CZ" sz="2000" dirty="0" smtClean="0"/>
              <a:t>.</a:t>
            </a:r>
          </a:p>
          <a:p>
            <a:endParaRPr lang="cs-CZ" sz="1000" dirty="0" smtClean="0"/>
          </a:p>
          <a:p>
            <a:r>
              <a:rPr lang="cs-CZ" sz="1600" dirty="0" smtClean="0"/>
              <a:t>Poznámka:</a:t>
            </a:r>
          </a:p>
          <a:p>
            <a:r>
              <a:rPr lang="cs-CZ" sz="1600" dirty="0"/>
              <a:t>Tabulky dat jsou přepočítány při každém přepočítání listu, i když zůstaly beze změn. Výpočet listu, </a:t>
            </a:r>
            <a:r>
              <a:rPr lang="cs-CZ" sz="1600" dirty="0" smtClean="0"/>
              <a:t>můžeme </a:t>
            </a:r>
            <a:r>
              <a:rPr lang="cs-CZ" sz="1600" dirty="0"/>
              <a:t>urychlit změnou </a:t>
            </a:r>
            <a:r>
              <a:rPr lang="cs-CZ" sz="1600" b="1" dirty="0"/>
              <a:t>možností výpočtů</a:t>
            </a:r>
            <a:r>
              <a:rPr lang="cs-CZ" sz="1600" dirty="0"/>
              <a:t> na automatický přepočet listu kromě tabulek dat. </a:t>
            </a:r>
          </a:p>
          <a:p>
            <a:endParaRPr lang="cs-CZ" sz="2400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93" y="4843462"/>
            <a:ext cx="10026201" cy="163580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8911" y="6206032"/>
            <a:ext cx="1284643" cy="51544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Ovál 7"/>
          <p:cNvSpPr/>
          <p:nvPr/>
        </p:nvSpPr>
        <p:spPr>
          <a:xfrm>
            <a:off x="4279769" y="4751110"/>
            <a:ext cx="612742" cy="3959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8754187" y="5066659"/>
            <a:ext cx="612742" cy="7968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8853280" y="6158387"/>
            <a:ext cx="1091998" cy="3959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08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05225" y="-162826"/>
            <a:ext cx="10515600" cy="95139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</a:t>
            </a:r>
            <a:r>
              <a:rPr lang="cs-CZ" sz="2800" b="1" dirty="0" smtClean="0">
                <a:solidFill>
                  <a:srgbClr val="000000"/>
                </a:solidFill>
              </a:rPr>
              <a:t>–Tabulka dat s jednou proměnnou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16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259455" y="788565"/>
                <a:ext cx="993945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Příklad: Analyzujme funkce y= ½*x a 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0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cs-CZ" sz="2000" dirty="0"/>
                          <m:t>½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2400" dirty="0" smtClean="0"/>
                  <a:t> pro hodnoty 1,2,3,4,5.</a:t>
                </a:r>
              </a:p>
              <a:p>
                <a:endParaRPr lang="cs-CZ" sz="2400" dirty="0"/>
              </a:p>
              <a:p>
                <a:r>
                  <a:rPr lang="cs-CZ" sz="2400" dirty="0" smtClean="0"/>
                  <a:t>Vytvoříme tabulku:						Postup řešení:</a:t>
                </a: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55" y="788565"/>
                <a:ext cx="9939456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982" t="-4061" b="-106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8723" y="2667493"/>
            <a:ext cx="3686175" cy="609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1404" y="5255304"/>
            <a:ext cx="3648075" cy="571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8723" y="3841742"/>
            <a:ext cx="4067175" cy="6096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extovéPole 9"/>
          <p:cNvSpPr txBox="1"/>
          <p:nvPr/>
        </p:nvSpPr>
        <p:spPr>
          <a:xfrm>
            <a:off x="4051696" y="1514970"/>
            <a:ext cx="198320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Parametry funkcí (1,2,3,4,5)</a:t>
            </a:r>
            <a:endParaRPr lang="cs-CZ" dirty="0"/>
          </a:p>
        </p:txBody>
      </p:sp>
      <p:cxnSp>
        <p:nvCxnSpPr>
          <p:cNvPr id="11" name="Přímá spojnice se šipkou 10"/>
          <p:cNvCxnSpPr/>
          <p:nvPr/>
        </p:nvCxnSpPr>
        <p:spPr>
          <a:xfrm flipH="1">
            <a:off x="3657022" y="2172072"/>
            <a:ext cx="1386276" cy="495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5016783" y="2147865"/>
            <a:ext cx="780702" cy="4960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517822" y="2459298"/>
            <a:ext cx="10767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/>
              <a:t>y= ½*x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508794" y="2972293"/>
                <a:ext cx="1076714" cy="4121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/>
                  <a:t>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cs-CZ" dirty="0"/>
                          <m:t>½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94" y="2972293"/>
                <a:ext cx="1076714" cy="412164"/>
              </a:xfrm>
              <a:prstGeom prst="rect">
                <a:avLst/>
              </a:prstGeom>
              <a:blipFill rotWithShape="0">
                <a:blip r:embed="rId6"/>
                <a:stretch>
                  <a:fillRect b="-2173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Přímá spojnice se šipkou 17"/>
          <p:cNvCxnSpPr>
            <a:stCxn id="16" idx="3"/>
            <a:endCxn id="6" idx="1"/>
          </p:cNvCxnSpPr>
          <p:nvPr/>
        </p:nvCxnSpPr>
        <p:spPr>
          <a:xfrm>
            <a:off x="1594536" y="2643964"/>
            <a:ext cx="754187" cy="3283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>
            <a:stCxn id="17" idx="3"/>
          </p:cNvCxnSpPr>
          <p:nvPr/>
        </p:nvCxnSpPr>
        <p:spPr>
          <a:xfrm>
            <a:off x="1585508" y="3178375"/>
            <a:ext cx="73209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ál 21"/>
          <p:cNvSpPr/>
          <p:nvPr/>
        </p:nvSpPr>
        <p:spPr>
          <a:xfrm>
            <a:off x="2385077" y="2655648"/>
            <a:ext cx="593793" cy="24900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510573" y="3859616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Tabulka vzorců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2181952" y="1995781"/>
            <a:ext cx="113599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Buňka B4</a:t>
            </a:r>
            <a:endParaRPr lang="cs-CZ" dirty="0"/>
          </a:p>
        </p:txBody>
      </p:sp>
      <p:cxnSp>
        <p:nvCxnSpPr>
          <p:cNvPr id="26" name="Přímá spojnice se šipkou 25"/>
          <p:cNvCxnSpPr/>
          <p:nvPr/>
        </p:nvCxnSpPr>
        <p:spPr>
          <a:xfrm flipH="1">
            <a:off x="2665422" y="2374239"/>
            <a:ext cx="1692" cy="3715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/>
          <p:nvPr/>
        </p:nvCxnSpPr>
        <p:spPr>
          <a:xfrm flipV="1">
            <a:off x="1577480" y="3859616"/>
            <a:ext cx="748146" cy="3041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>
            <a:stCxn id="16" idx="3"/>
          </p:cNvCxnSpPr>
          <p:nvPr/>
        </p:nvCxnSpPr>
        <p:spPr>
          <a:xfrm>
            <a:off x="1594536" y="2643964"/>
            <a:ext cx="762865" cy="148867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Přímá spojnice se šipkou 33"/>
          <p:cNvCxnSpPr>
            <a:stCxn id="17" idx="3"/>
          </p:cNvCxnSpPr>
          <p:nvPr/>
        </p:nvCxnSpPr>
        <p:spPr>
          <a:xfrm>
            <a:off x="1585508" y="3178375"/>
            <a:ext cx="763215" cy="112482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 flipH="1">
            <a:off x="4272440" y="3300622"/>
            <a:ext cx="7138" cy="55899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Obrázek 4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6325" y="2172072"/>
            <a:ext cx="1409700" cy="685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7" name="Ovál 46"/>
          <p:cNvSpPr/>
          <p:nvPr/>
        </p:nvSpPr>
        <p:spPr>
          <a:xfrm>
            <a:off x="8928797" y="2621334"/>
            <a:ext cx="789128" cy="24900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9" name="Obrázek 4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775746" y="3829076"/>
            <a:ext cx="2486025" cy="1238250"/>
          </a:xfrm>
          <a:prstGeom prst="rect">
            <a:avLst/>
          </a:prstGeom>
        </p:spPr>
      </p:pic>
      <p:cxnSp>
        <p:nvCxnSpPr>
          <p:cNvPr id="50" name="Přímá spojnice se šipkou 49"/>
          <p:cNvCxnSpPr/>
          <p:nvPr/>
        </p:nvCxnSpPr>
        <p:spPr>
          <a:xfrm>
            <a:off x="9439502" y="2838739"/>
            <a:ext cx="411508" cy="9903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ál 51"/>
          <p:cNvSpPr/>
          <p:nvPr/>
        </p:nvSpPr>
        <p:spPr>
          <a:xfrm>
            <a:off x="10018758" y="4199194"/>
            <a:ext cx="593793" cy="24900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3" name="Přímá spojnice se šipkou 52"/>
          <p:cNvCxnSpPr/>
          <p:nvPr/>
        </p:nvCxnSpPr>
        <p:spPr>
          <a:xfrm flipH="1">
            <a:off x="7439479" y="4819615"/>
            <a:ext cx="2278446" cy="5131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ovéPole 54"/>
          <p:cNvSpPr txBox="1"/>
          <p:nvPr/>
        </p:nvSpPr>
        <p:spPr>
          <a:xfrm>
            <a:off x="1567570" y="5238433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Výsledná tabulka</a:t>
            </a:r>
          </a:p>
        </p:txBody>
      </p:sp>
      <p:cxnSp>
        <p:nvCxnSpPr>
          <p:cNvPr id="56" name="Přímá spojnice se šipkou 55"/>
          <p:cNvCxnSpPr>
            <a:stCxn id="55" idx="3"/>
            <a:endCxn id="7" idx="1"/>
          </p:cNvCxnSpPr>
          <p:nvPr/>
        </p:nvCxnSpPr>
        <p:spPr>
          <a:xfrm flipV="1">
            <a:off x="2628228" y="5541054"/>
            <a:ext cx="1163176" cy="205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1567570" y="5958974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Tabulka vzorců</a:t>
            </a:r>
          </a:p>
        </p:txBody>
      </p:sp>
      <p:cxnSp>
        <p:nvCxnSpPr>
          <p:cNvPr id="60" name="Přímá spojnice se šipkou 59"/>
          <p:cNvCxnSpPr/>
          <p:nvPr/>
        </p:nvCxnSpPr>
        <p:spPr>
          <a:xfrm flipV="1">
            <a:off x="2637258" y="6241948"/>
            <a:ext cx="1163176" cy="2054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" name="Obrázek 6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803832" y="6019944"/>
            <a:ext cx="4619625" cy="5524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2" name="Přímá spojnice 61"/>
          <p:cNvCxnSpPr/>
          <p:nvPr/>
        </p:nvCxnSpPr>
        <p:spPr>
          <a:xfrm>
            <a:off x="5894611" y="5826804"/>
            <a:ext cx="0" cy="1931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9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05225" y="-162826"/>
            <a:ext cx="10515600" cy="95139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</a:t>
            </a:r>
            <a:r>
              <a:rPr lang="cs-CZ" sz="2800" b="1" dirty="0" smtClean="0">
                <a:solidFill>
                  <a:srgbClr val="000000"/>
                </a:solidFill>
              </a:rPr>
              <a:t>–Tabulka dat se dvěma proměnnými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17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délník 4"/>
              <p:cNvSpPr/>
              <p:nvPr/>
            </p:nvSpPr>
            <p:spPr>
              <a:xfrm>
                <a:off x="259455" y="788565"/>
                <a:ext cx="9939456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000" dirty="0" smtClean="0"/>
                  <a:t>Příklad: Analyzujme funkce z=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00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cs-CZ" sz="20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cs-CZ" sz="2000" dirty="0"/>
                          <m:t>½</m:t>
                        </m:r>
                      </m:sup>
                    </m:sSup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2400" dirty="0" smtClean="0"/>
                  <a:t> pro hodnoty x=1,2,3,4,5 a y=5,6,7,8,9,10.</a:t>
                </a:r>
              </a:p>
              <a:p>
                <a:endParaRPr lang="cs-CZ" sz="2400" dirty="0"/>
              </a:p>
              <a:p>
                <a:r>
                  <a:rPr lang="cs-CZ" sz="2400" dirty="0" smtClean="0"/>
                  <a:t>Vytvoříme tabulku:						Postup řešení:</a:t>
                </a:r>
              </a:p>
            </p:txBody>
          </p:sp>
        </mc:Choice>
        <mc:Fallback xmlns="">
          <p:sp>
            <p:nvSpPr>
              <p:cNvPr id="5" name="Obdélní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455" y="788565"/>
                <a:ext cx="9939456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982" t="-4061" b="-106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8281" y="3231011"/>
                <a:ext cx="1217863" cy="41216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dirty="0" smtClean="0"/>
                  <a:t>z=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m:rPr>
                            <m:nor/>
                          </m:rPr>
                          <a:rPr lang="cs-CZ" dirty="0"/>
                          <m:t>½</m:t>
                        </m:r>
                      </m:sup>
                    </m:sSup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81" y="3231011"/>
                <a:ext cx="1217863" cy="412164"/>
              </a:xfrm>
              <a:prstGeom prst="rect">
                <a:avLst/>
              </a:prstGeom>
              <a:blipFill rotWithShape="0">
                <a:blip r:embed="rId3"/>
                <a:stretch>
                  <a:fillRect l="-3465" b="-2000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6" name="Obrázek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6325" y="2172072"/>
            <a:ext cx="1409700" cy="685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7" name="Ovál 46"/>
          <p:cNvSpPr/>
          <p:nvPr/>
        </p:nvSpPr>
        <p:spPr>
          <a:xfrm>
            <a:off x="8928797" y="2621334"/>
            <a:ext cx="789128" cy="24900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3136" y="3589187"/>
            <a:ext cx="428625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3361" y="3494511"/>
            <a:ext cx="2486025" cy="1238250"/>
          </a:xfrm>
          <a:prstGeom prst="rect">
            <a:avLst/>
          </a:prstGeom>
        </p:spPr>
      </p:pic>
      <p:cxnSp>
        <p:nvCxnSpPr>
          <p:cNvPr id="35" name="Přímá spojnice se šipkou 34"/>
          <p:cNvCxnSpPr/>
          <p:nvPr/>
        </p:nvCxnSpPr>
        <p:spPr>
          <a:xfrm>
            <a:off x="9439502" y="2838739"/>
            <a:ext cx="986543" cy="6557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ál 36"/>
          <p:cNvSpPr/>
          <p:nvPr/>
        </p:nvSpPr>
        <p:spPr>
          <a:xfrm>
            <a:off x="10566373" y="3827282"/>
            <a:ext cx="789128" cy="213554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ál 37"/>
          <p:cNvSpPr/>
          <p:nvPr/>
        </p:nvSpPr>
        <p:spPr>
          <a:xfrm>
            <a:off x="2840819" y="3572457"/>
            <a:ext cx="282805" cy="376001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Ovál 39"/>
          <p:cNvSpPr/>
          <p:nvPr/>
        </p:nvSpPr>
        <p:spPr>
          <a:xfrm>
            <a:off x="10566373" y="4061433"/>
            <a:ext cx="789128" cy="213554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ál 41"/>
          <p:cNvSpPr/>
          <p:nvPr/>
        </p:nvSpPr>
        <p:spPr>
          <a:xfrm>
            <a:off x="3123624" y="3580821"/>
            <a:ext cx="282805" cy="359271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8301" y="5373061"/>
            <a:ext cx="4477147" cy="12350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3" name="Ovál 42"/>
          <p:cNvSpPr/>
          <p:nvPr/>
        </p:nvSpPr>
        <p:spPr>
          <a:xfrm flipH="1">
            <a:off x="1932134" y="5362134"/>
            <a:ext cx="1050083" cy="186617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vál 43"/>
          <p:cNvSpPr/>
          <p:nvPr/>
        </p:nvSpPr>
        <p:spPr>
          <a:xfrm flipH="1">
            <a:off x="1068301" y="5662895"/>
            <a:ext cx="958463" cy="179110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ovéPole 50"/>
          <p:cNvSpPr txBox="1"/>
          <p:nvPr/>
        </p:nvSpPr>
        <p:spPr>
          <a:xfrm>
            <a:off x="38281" y="4378846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Tabulka vzorců</a:t>
            </a:r>
          </a:p>
        </p:txBody>
      </p:sp>
      <p:cxnSp>
        <p:nvCxnSpPr>
          <p:cNvPr id="54" name="Přímá spojnice se šipkou 53"/>
          <p:cNvCxnSpPr/>
          <p:nvPr/>
        </p:nvCxnSpPr>
        <p:spPr>
          <a:xfrm>
            <a:off x="1089475" y="4736065"/>
            <a:ext cx="565929" cy="6260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se šipkou 56"/>
          <p:cNvCxnSpPr>
            <a:stCxn id="17" idx="3"/>
          </p:cNvCxnSpPr>
          <p:nvPr/>
        </p:nvCxnSpPr>
        <p:spPr>
          <a:xfrm>
            <a:off x="1256144" y="3437093"/>
            <a:ext cx="747059" cy="21395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ovéPole 57"/>
          <p:cNvSpPr txBox="1"/>
          <p:nvPr/>
        </p:nvSpPr>
        <p:spPr>
          <a:xfrm>
            <a:off x="3562246" y="1438501"/>
            <a:ext cx="198320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/>
              <a:t>Parametry x (1,2,3,4,5)</a:t>
            </a:r>
            <a:endParaRPr lang="cs-CZ" sz="1200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38282" y="2078234"/>
            <a:ext cx="106065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/>
              <a:t>Parametry y (10,9,8,7,6,5)</a:t>
            </a:r>
            <a:endParaRPr lang="cs-CZ" sz="1200" dirty="0"/>
          </a:p>
        </p:txBody>
      </p:sp>
      <p:pic>
        <p:nvPicPr>
          <p:cNvPr id="32" name="Obrázek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134" y="2057370"/>
            <a:ext cx="3743325" cy="13525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0" name="Přímá spojnice se šipkou 59"/>
          <p:cNvCxnSpPr>
            <a:stCxn id="17" idx="3"/>
          </p:cNvCxnSpPr>
          <p:nvPr/>
        </p:nvCxnSpPr>
        <p:spPr>
          <a:xfrm flipV="1">
            <a:off x="1256144" y="2169528"/>
            <a:ext cx="691130" cy="12675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/>
          <p:cNvCxnSpPr/>
          <p:nvPr/>
        </p:nvCxnSpPr>
        <p:spPr>
          <a:xfrm>
            <a:off x="1134859" y="2296621"/>
            <a:ext cx="797275" cy="10454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/>
          <p:cNvCxnSpPr>
            <a:stCxn id="59" idx="3"/>
          </p:cNvCxnSpPr>
          <p:nvPr/>
        </p:nvCxnSpPr>
        <p:spPr>
          <a:xfrm>
            <a:off x="1098940" y="2309067"/>
            <a:ext cx="822121" cy="9971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/>
          <p:cNvCxnSpPr/>
          <p:nvPr/>
        </p:nvCxnSpPr>
        <p:spPr>
          <a:xfrm>
            <a:off x="4553847" y="1723866"/>
            <a:ext cx="847712" cy="3335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se šipkou 65"/>
          <p:cNvCxnSpPr>
            <a:stCxn id="58" idx="2"/>
          </p:cNvCxnSpPr>
          <p:nvPr/>
        </p:nvCxnSpPr>
        <p:spPr>
          <a:xfrm flipH="1">
            <a:off x="2982217" y="1715500"/>
            <a:ext cx="1571630" cy="3047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69"/>
          <p:cNvCxnSpPr/>
          <p:nvPr/>
        </p:nvCxnSpPr>
        <p:spPr>
          <a:xfrm>
            <a:off x="3949831" y="3388513"/>
            <a:ext cx="0" cy="20067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ovéPole 71"/>
          <p:cNvSpPr txBox="1"/>
          <p:nvPr/>
        </p:nvSpPr>
        <p:spPr>
          <a:xfrm>
            <a:off x="7008740" y="3717670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Výsledná tabulka</a:t>
            </a:r>
            <a:endParaRPr lang="cs-CZ" dirty="0"/>
          </a:p>
        </p:txBody>
      </p:sp>
      <p:pic>
        <p:nvPicPr>
          <p:cNvPr id="73" name="Obrázek 7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09281" y="5227011"/>
            <a:ext cx="3657600" cy="13811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4" name="Přímá spojnice se šipkou 73"/>
          <p:cNvCxnSpPr/>
          <p:nvPr/>
        </p:nvCxnSpPr>
        <p:spPr>
          <a:xfrm>
            <a:off x="7524879" y="4380903"/>
            <a:ext cx="4692" cy="8461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Přímá spojnice se šipkou 75"/>
          <p:cNvCxnSpPr/>
          <p:nvPr/>
        </p:nvCxnSpPr>
        <p:spPr>
          <a:xfrm flipH="1">
            <a:off x="9083653" y="4552835"/>
            <a:ext cx="1295494" cy="67417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Přímá spojnice 79"/>
          <p:cNvCxnSpPr>
            <a:endCxn id="15" idx="3"/>
          </p:cNvCxnSpPr>
          <p:nvPr/>
        </p:nvCxnSpPr>
        <p:spPr>
          <a:xfrm flipH="1">
            <a:off x="5545448" y="5990598"/>
            <a:ext cx="863834" cy="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58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05225" y="-162826"/>
            <a:ext cx="10515600" cy="951391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</a:t>
            </a:r>
            <a:r>
              <a:rPr lang="cs-CZ" sz="2800" b="1" dirty="0" smtClean="0">
                <a:solidFill>
                  <a:srgbClr val="000000"/>
                </a:solidFill>
              </a:rPr>
              <a:t>- Hledání řešení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59455" y="788565"/>
            <a:ext cx="99394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/>
              <a:t>Nabídka umožňuje řešit následující problém.</a:t>
            </a:r>
          </a:p>
          <a:p>
            <a:endParaRPr lang="cs-CZ" sz="2000" dirty="0"/>
          </a:p>
          <a:p>
            <a:r>
              <a:rPr lang="cs-CZ" sz="2000" dirty="0" smtClean="0"/>
              <a:t>Známe hodnotu výsledku, </a:t>
            </a:r>
            <a:r>
              <a:rPr lang="cs-CZ" sz="2000" dirty="0"/>
              <a:t>který </a:t>
            </a:r>
            <a:r>
              <a:rPr lang="cs-CZ" sz="2000" dirty="0" smtClean="0"/>
              <a:t>chceme </a:t>
            </a:r>
            <a:r>
              <a:rPr lang="cs-CZ" sz="2000" dirty="0"/>
              <a:t>pomocí výpočetního procesu</a:t>
            </a:r>
            <a:r>
              <a:rPr lang="cs-CZ" sz="2000" dirty="0" smtClean="0"/>
              <a:t> </a:t>
            </a:r>
            <a:r>
              <a:rPr lang="cs-CZ" sz="2000" dirty="0"/>
              <a:t>získat, ale </a:t>
            </a:r>
            <a:r>
              <a:rPr lang="cs-CZ" sz="2000" dirty="0" smtClean="0"/>
              <a:t>nevíme, </a:t>
            </a:r>
            <a:r>
              <a:rPr lang="cs-CZ" sz="2000" dirty="0"/>
              <a:t>jakou vstupní hodnotu vzorec vyžaduje k získání daného </a:t>
            </a:r>
            <a:r>
              <a:rPr lang="cs-CZ" sz="2000" dirty="0" smtClean="0"/>
              <a:t>výsledku.</a:t>
            </a:r>
          </a:p>
          <a:p>
            <a:endParaRPr lang="cs-CZ" sz="2000" dirty="0" smtClean="0"/>
          </a:p>
          <a:p>
            <a:r>
              <a:rPr lang="cs-CZ" sz="2000" dirty="0" smtClean="0"/>
              <a:t>Funkce </a:t>
            </a:r>
            <a:r>
              <a:rPr lang="cs-CZ" sz="2000" dirty="0"/>
              <a:t>Hledání </a:t>
            </a:r>
            <a:r>
              <a:rPr lang="cs-CZ" sz="2000" dirty="0" smtClean="0"/>
              <a:t>řešení nám umožní určit vstupní parametr </a:t>
            </a:r>
            <a:r>
              <a:rPr lang="cs-CZ" sz="2000" dirty="0"/>
              <a:t>(s dostatečnou přesností) </a:t>
            </a:r>
            <a:r>
              <a:rPr lang="cs-CZ" sz="2000" dirty="0" smtClean="0"/>
              <a:t>tak, abychom dosáhli žádaného výsledku.</a:t>
            </a:r>
          </a:p>
          <a:p>
            <a:endParaRPr lang="cs-CZ" sz="2000" dirty="0"/>
          </a:p>
          <a:p>
            <a:r>
              <a:rPr lang="cs-CZ" sz="2000" dirty="0" smtClean="0"/>
              <a:t>Je-li vstupních parametrů více, umožní nám vypočítat hodnotu jednoho z nich při neměnnosti zbývajících parametrů.</a:t>
            </a:r>
          </a:p>
          <a:p>
            <a:endParaRPr lang="cs-CZ" sz="2000" dirty="0" smtClean="0"/>
          </a:p>
          <a:p>
            <a:endParaRPr lang="cs-CZ" sz="1000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93" y="4843462"/>
            <a:ext cx="10026201" cy="163580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Ovál 7"/>
          <p:cNvSpPr/>
          <p:nvPr/>
        </p:nvSpPr>
        <p:spPr>
          <a:xfrm>
            <a:off x="4279769" y="4751110"/>
            <a:ext cx="612742" cy="39592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8754187" y="5066659"/>
            <a:ext cx="612742" cy="79681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8900474" y="5955825"/>
            <a:ext cx="1139072" cy="2564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0721" y="6012777"/>
            <a:ext cx="1619250" cy="7334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9624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56117" y="-338111"/>
            <a:ext cx="10515600" cy="827325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>
                <a:solidFill>
                  <a:srgbClr val="000000"/>
                </a:solidFill>
              </a:rPr>
              <a:t>Speciální výpočty</a:t>
            </a:r>
            <a:r>
              <a:rPr lang="cs-CZ" sz="5400" b="1" dirty="0">
                <a:solidFill>
                  <a:srgbClr val="000000"/>
                </a:solidFill>
              </a:rPr>
              <a:t/>
            </a:r>
            <a:br>
              <a:rPr lang="cs-CZ" sz="5400" b="1" dirty="0">
                <a:solidFill>
                  <a:srgbClr val="000000"/>
                </a:solidFill>
              </a:rPr>
            </a:br>
            <a:r>
              <a:rPr lang="cs-CZ" sz="2800" b="1" dirty="0">
                <a:solidFill>
                  <a:srgbClr val="000000"/>
                </a:solidFill>
              </a:rPr>
              <a:t>Citlivostní analýza </a:t>
            </a:r>
            <a:r>
              <a:rPr lang="cs-CZ" sz="2800" b="1" dirty="0" smtClean="0">
                <a:solidFill>
                  <a:srgbClr val="000000"/>
                </a:solidFill>
              </a:rPr>
              <a:t>- Hledání řešení</a:t>
            </a:r>
            <a:endParaRPr lang="cs-CZ" sz="28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11401" y="517030"/>
            <a:ext cx="993945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Příklad: </a:t>
            </a:r>
            <a:r>
              <a:rPr lang="cs-CZ" sz="2000" dirty="0" smtClean="0"/>
              <a:t>	Mějme funkci y=386/x, kde x=a*b*c.</a:t>
            </a:r>
          </a:p>
          <a:p>
            <a:r>
              <a:rPr lang="cs-CZ" sz="2000" dirty="0" smtClean="0"/>
              <a:t>	Pro vstupní hodnoty a=14, b=15 a c=16 </a:t>
            </a:r>
            <a:r>
              <a:rPr lang="cs-CZ" sz="2000" dirty="0"/>
              <a:t>je výsledná hodnota y= </a:t>
            </a:r>
            <a:r>
              <a:rPr lang="cs-CZ" sz="2000" dirty="0" smtClean="0"/>
              <a:t>0,114880952380952.</a:t>
            </a:r>
          </a:p>
          <a:p>
            <a:r>
              <a:rPr lang="cs-CZ" sz="2000" dirty="0"/>
              <a:t>	</a:t>
            </a:r>
            <a:r>
              <a:rPr lang="cs-CZ" sz="2000" dirty="0" smtClean="0"/>
              <a:t>Hledáme hodnotu vstupního parametru c tak, aby výsledná hodnota byla rovna 10.</a:t>
            </a:r>
          </a:p>
          <a:p>
            <a:endParaRPr lang="cs-CZ" sz="2000" dirty="0"/>
          </a:p>
          <a:p>
            <a:r>
              <a:rPr lang="cs-CZ" sz="2000" dirty="0" smtClean="0"/>
              <a:t>							Řešení:</a:t>
            </a:r>
          </a:p>
          <a:p>
            <a:endParaRPr lang="cs-CZ" sz="1000" dirty="0" smtClean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1757925"/>
            <a:ext cx="2047875" cy="11620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TextovéPole 12"/>
          <p:cNvSpPr txBox="1"/>
          <p:nvPr/>
        </p:nvSpPr>
        <p:spPr>
          <a:xfrm>
            <a:off x="603485" y="1480926"/>
            <a:ext cx="3458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a</a:t>
            </a:r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138465" y="1850511"/>
            <a:ext cx="3458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b</a:t>
            </a:r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03485" y="2202216"/>
            <a:ext cx="3458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c</a:t>
            </a:r>
            <a:endParaRPr lang="cs-CZ" sz="20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165568" y="1757925"/>
            <a:ext cx="3458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x</a:t>
            </a:r>
            <a:endParaRPr lang="cs-CZ" sz="2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4165568" y="2519865"/>
            <a:ext cx="34587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/>
              <a:t>y</a:t>
            </a:r>
            <a:endParaRPr lang="cs-CZ" sz="2000" dirty="0"/>
          </a:p>
        </p:txBody>
      </p:sp>
      <p:cxnSp>
        <p:nvCxnSpPr>
          <p:cNvPr id="19" name="Přímá spojnice se šipkou 18"/>
          <p:cNvCxnSpPr/>
          <p:nvPr/>
        </p:nvCxnSpPr>
        <p:spPr>
          <a:xfrm flipV="1">
            <a:off x="945101" y="2242523"/>
            <a:ext cx="584168" cy="1597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>
            <a:stCxn id="15" idx="3"/>
          </p:cNvCxnSpPr>
          <p:nvPr/>
        </p:nvCxnSpPr>
        <p:spPr>
          <a:xfrm>
            <a:off x="484337" y="2050566"/>
            <a:ext cx="1021591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956117" y="1662048"/>
            <a:ext cx="577408" cy="2189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 flipH="1">
            <a:off x="3581400" y="2718516"/>
            <a:ext cx="58416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/>
          <p:cNvCxnSpPr/>
          <p:nvPr/>
        </p:nvCxnSpPr>
        <p:spPr>
          <a:xfrm flipH="1">
            <a:off x="3581400" y="1957980"/>
            <a:ext cx="584168" cy="24423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ázek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3537" y="3497639"/>
            <a:ext cx="1847850" cy="131445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32" name="Přímá spojnice 31"/>
          <p:cNvCxnSpPr>
            <a:stCxn id="7" idx="2"/>
            <a:endCxn id="29" idx="0"/>
          </p:cNvCxnSpPr>
          <p:nvPr/>
        </p:nvCxnSpPr>
        <p:spPr>
          <a:xfrm flipH="1">
            <a:off x="2557462" y="2919975"/>
            <a:ext cx="1" cy="5776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179284" y="3508533"/>
            <a:ext cx="1060658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Tabulka vzorců</a:t>
            </a:r>
          </a:p>
        </p:txBody>
      </p:sp>
      <p:cxnSp>
        <p:nvCxnSpPr>
          <p:cNvPr id="34" name="Přímá spojnice se šipkou 33"/>
          <p:cNvCxnSpPr/>
          <p:nvPr/>
        </p:nvCxnSpPr>
        <p:spPr>
          <a:xfrm flipV="1">
            <a:off x="1244821" y="3660183"/>
            <a:ext cx="388716" cy="249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Obrázek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8712" y="1940109"/>
            <a:ext cx="1409700" cy="685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8" name="Ovál 37"/>
          <p:cNvSpPr/>
          <p:nvPr/>
        </p:nvSpPr>
        <p:spPr>
          <a:xfrm>
            <a:off x="8659623" y="2149095"/>
            <a:ext cx="1134825" cy="24900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9" name="Obrázek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6839" y="3207475"/>
            <a:ext cx="2200275" cy="1457325"/>
          </a:xfrm>
          <a:prstGeom prst="rect">
            <a:avLst/>
          </a:prstGeom>
        </p:spPr>
      </p:pic>
      <p:sp>
        <p:nvSpPr>
          <p:cNvPr id="40" name="Ovál 39"/>
          <p:cNvSpPr/>
          <p:nvPr/>
        </p:nvSpPr>
        <p:spPr>
          <a:xfrm flipV="1">
            <a:off x="9878850" y="3521921"/>
            <a:ext cx="744014" cy="271616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ál 40"/>
          <p:cNvSpPr/>
          <p:nvPr/>
        </p:nvSpPr>
        <p:spPr>
          <a:xfrm flipV="1">
            <a:off x="2737372" y="2602326"/>
            <a:ext cx="844027" cy="413526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ál 41"/>
          <p:cNvSpPr/>
          <p:nvPr/>
        </p:nvSpPr>
        <p:spPr>
          <a:xfrm flipV="1">
            <a:off x="3941219" y="2586430"/>
            <a:ext cx="844027" cy="333545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ál 42"/>
          <p:cNvSpPr/>
          <p:nvPr/>
        </p:nvSpPr>
        <p:spPr>
          <a:xfrm flipV="1">
            <a:off x="9850763" y="3793536"/>
            <a:ext cx="548220" cy="204916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vál 43"/>
          <p:cNvSpPr/>
          <p:nvPr/>
        </p:nvSpPr>
        <p:spPr>
          <a:xfrm flipV="1">
            <a:off x="9483365" y="1166518"/>
            <a:ext cx="445048" cy="364736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7739" y="5159901"/>
            <a:ext cx="2619375" cy="1485900"/>
          </a:xfrm>
          <a:prstGeom prst="rect">
            <a:avLst/>
          </a:prstGeom>
        </p:spPr>
      </p:pic>
      <p:cxnSp>
        <p:nvCxnSpPr>
          <p:cNvPr id="46" name="Přímá spojnice se šipkou 45"/>
          <p:cNvCxnSpPr>
            <a:endCxn id="45" idx="0"/>
          </p:cNvCxnSpPr>
          <p:nvPr/>
        </p:nvCxnSpPr>
        <p:spPr>
          <a:xfrm>
            <a:off x="9803876" y="4496586"/>
            <a:ext cx="13551" cy="66331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ál 48"/>
          <p:cNvSpPr/>
          <p:nvPr/>
        </p:nvSpPr>
        <p:spPr>
          <a:xfrm flipV="1">
            <a:off x="9878850" y="4012975"/>
            <a:ext cx="744014" cy="27161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vál 49"/>
          <p:cNvSpPr/>
          <p:nvPr/>
        </p:nvSpPr>
        <p:spPr>
          <a:xfrm flipV="1">
            <a:off x="1670180" y="2126395"/>
            <a:ext cx="744014" cy="27161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Ovál 50"/>
          <p:cNvSpPr/>
          <p:nvPr/>
        </p:nvSpPr>
        <p:spPr>
          <a:xfrm flipV="1">
            <a:off x="374250" y="2298359"/>
            <a:ext cx="744014" cy="27161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2" name="Obrázek 5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7741" y="4193583"/>
            <a:ext cx="1847850" cy="11906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3" name="Ovál 52"/>
          <p:cNvSpPr/>
          <p:nvPr/>
        </p:nvSpPr>
        <p:spPr>
          <a:xfrm flipV="1">
            <a:off x="9380191" y="5907339"/>
            <a:ext cx="870665" cy="370911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ál 53"/>
          <p:cNvSpPr/>
          <p:nvPr/>
        </p:nvSpPr>
        <p:spPr>
          <a:xfrm flipV="1">
            <a:off x="6040956" y="5063931"/>
            <a:ext cx="784050" cy="363813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Ovál 54"/>
          <p:cNvSpPr/>
          <p:nvPr/>
        </p:nvSpPr>
        <p:spPr>
          <a:xfrm flipV="1">
            <a:off x="4811671" y="4540473"/>
            <a:ext cx="744014" cy="271616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TextovéPole 55"/>
          <p:cNvSpPr txBox="1"/>
          <p:nvPr/>
        </p:nvSpPr>
        <p:spPr>
          <a:xfrm>
            <a:off x="5753032" y="3207475"/>
            <a:ext cx="106065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Výsledek</a:t>
            </a:r>
          </a:p>
        </p:txBody>
      </p:sp>
      <p:cxnSp>
        <p:nvCxnSpPr>
          <p:cNvPr id="57" name="Přímá spojnice se šipkou 56"/>
          <p:cNvCxnSpPr>
            <a:endCxn id="55" idx="5"/>
          </p:cNvCxnSpPr>
          <p:nvPr/>
        </p:nvCxnSpPr>
        <p:spPr>
          <a:xfrm flipH="1">
            <a:off x="5446727" y="3575652"/>
            <a:ext cx="768640" cy="100459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/>
          <p:cNvCxnSpPr/>
          <p:nvPr/>
        </p:nvCxnSpPr>
        <p:spPr>
          <a:xfrm>
            <a:off x="9656618" y="2369779"/>
            <a:ext cx="137830" cy="88123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382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07488" y="1043696"/>
            <a:ext cx="10337433" cy="261178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cs-CZ" sz="2800" dirty="0" smtClean="0">
                <a:solidFill>
                  <a:srgbClr val="000000"/>
                </a:solidFill>
              </a:rPr>
              <a:t>vybereme oblast ke kopírování;</a:t>
            </a:r>
          </a:p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cs-CZ" sz="2800" dirty="0" smtClean="0">
                <a:solidFill>
                  <a:srgbClr val="000000"/>
                </a:solidFill>
              </a:rPr>
              <a:t>po přepnutí na cílovou buňku (levý horní roh cílové oblasti) vybereme z možných činností (pravé tlačítko myši) </a:t>
            </a:r>
          </a:p>
          <a:p>
            <a:pPr algn="l">
              <a:lnSpc>
                <a:spcPct val="80000"/>
              </a:lnSpc>
            </a:pPr>
            <a:r>
              <a:rPr lang="cs-CZ" sz="2800" dirty="0">
                <a:solidFill>
                  <a:srgbClr val="000000"/>
                </a:solidFill>
              </a:rPr>
              <a:t> </a:t>
            </a:r>
            <a:r>
              <a:rPr lang="cs-CZ" sz="2800" dirty="0" smtClean="0">
                <a:solidFill>
                  <a:srgbClr val="000000"/>
                </a:solidFill>
              </a:rPr>
              <a:t>     Vložit jinak…</a:t>
            </a:r>
            <a:endParaRPr lang="cs-CZ" sz="2800" dirty="0">
              <a:solidFill>
                <a:srgbClr val="000000"/>
              </a:solidFill>
            </a:endParaRPr>
          </a:p>
          <a:p>
            <a:pPr algn="l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/>
            </a:r>
            <a:br>
              <a:rPr lang="cs-CZ" dirty="0">
                <a:solidFill>
                  <a:srgbClr val="000000"/>
                </a:solidFill>
              </a:rPr>
            </a:b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67145" y="239004"/>
            <a:ext cx="7704137" cy="804692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Speciální úpravy dat</a:t>
            </a:r>
            <a:r>
              <a:rPr lang="cs-CZ" sz="4800" dirty="0" smtClean="0">
                <a:solidFill>
                  <a:srgbClr val="000000"/>
                </a:solidFill>
              </a:rPr>
              <a:t> </a:t>
            </a:r>
            <a:br>
              <a:rPr lang="cs-CZ" sz="4800" dirty="0" smtClean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Vložit jinak</a:t>
            </a:r>
            <a:r>
              <a:rPr lang="cs-CZ" sz="3600" dirty="0" smtClean="0">
                <a:solidFill>
                  <a:srgbClr val="000000"/>
                </a:solidFill>
              </a:rPr>
              <a:t>…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7585" y="3429000"/>
            <a:ext cx="4572000" cy="309562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374" y="2933187"/>
            <a:ext cx="2114550" cy="37909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8925" y="3933824"/>
            <a:ext cx="1286282" cy="2085975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sp>
        <p:nvSpPr>
          <p:cNvPr id="5" name="Ovál 4"/>
          <p:cNvSpPr/>
          <p:nvPr/>
        </p:nvSpPr>
        <p:spPr>
          <a:xfrm>
            <a:off x="1747764" y="3933352"/>
            <a:ext cx="1118817" cy="3204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3671248" y="3933352"/>
            <a:ext cx="174843" cy="32045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708149" y="3600482"/>
            <a:ext cx="2137941" cy="33287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/>
          <p:cNvSpPr/>
          <p:nvPr/>
        </p:nvSpPr>
        <p:spPr>
          <a:xfrm>
            <a:off x="3879632" y="4223053"/>
            <a:ext cx="1303267" cy="1577245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4531265" y="2504763"/>
            <a:ext cx="2650726" cy="40011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000" b="1" dirty="0" smtClean="0"/>
              <a:t>Ikony vlastností vložení</a:t>
            </a:r>
            <a:endParaRPr lang="cs-CZ" sz="2000" b="1" dirty="0"/>
          </a:p>
        </p:txBody>
      </p:sp>
      <p:cxnSp>
        <p:nvCxnSpPr>
          <p:cNvPr id="9" name="Přímá spojnice se šipkou 8"/>
          <p:cNvCxnSpPr/>
          <p:nvPr/>
        </p:nvCxnSpPr>
        <p:spPr>
          <a:xfrm flipH="1">
            <a:off x="3671248" y="2915823"/>
            <a:ext cx="1938831" cy="650337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H="1">
            <a:off x="4937997" y="2915821"/>
            <a:ext cx="672082" cy="13072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ál 11"/>
          <p:cNvSpPr/>
          <p:nvPr/>
        </p:nvSpPr>
        <p:spPr>
          <a:xfrm>
            <a:off x="3961502" y="5800300"/>
            <a:ext cx="1118817" cy="2195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3" name="Přímá spojnice se šipkou 22"/>
          <p:cNvCxnSpPr>
            <a:stCxn id="12" idx="6"/>
          </p:cNvCxnSpPr>
          <p:nvPr/>
        </p:nvCxnSpPr>
        <p:spPr>
          <a:xfrm flipV="1">
            <a:off x="5080319" y="3609888"/>
            <a:ext cx="2049574" cy="230016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ál 26"/>
          <p:cNvSpPr/>
          <p:nvPr/>
        </p:nvSpPr>
        <p:spPr>
          <a:xfrm>
            <a:off x="6988272" y="3423589"/>
            <a:ext cx="1118817" cy="2195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1134566" y="2257481"/>
            <a:ext cx="2221819" cy="54672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33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0000"/>
                </a:solidFill>
              </a:rPr>
              <a:t>Páté cvičení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/>
              <a:t>	</a:t>
            </a:r>
            <a:r>
              <a:rPr lang="cs-CZ" sz="3600" dirty="0" smtClean="0"/>
              <a:t>Speciální výpočty</a:t>
            </a:r>
          </a:p>
          <a:p>
            <a:pPr algn="ctr"/>
            <a:endParaRPr lang="cs-CZ" sz="3600" dirty="0"/>
          </a:p>
          <a:p>
            <a:pPr algn="ctr"/>
            <a:endParaRPr lang="cs-CZ" sz="3600" dirty="0" smtClean="0"/>
          </a:p>
          <a:p>
            <a:pPr algn="ctr"/>
            <a:endParaRPr lang="cs-CZ" sz="3600" dirty="0"/>
          </a:p>
          <a:p>
            <a:pPr algn="ctr"/>
            <a:endParaRPr lang="cs-CZ" sz="3600" dirty="0" smtClean="0"/>
          </a:p>
          <a:p>
            <a:pPr algn="ctr"/>
            <a:endParaRPr lang="cs-CZ" sz="3600" dirty="0"/>
          </a:p>
          <a:p>
            <a:r>
              <a:rPr lang="cs-C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Pomocný soubor:</a:t>
            </a:r>
            <a:endParaRPr lang="cs-CZ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36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Pomocny_5.xlsx</a:t>
            </a:r>
            <a:endParaRPr lang="cs-CZ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cs-CZ" sz="36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7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07488" y="1043696"/>
            <a:ext cx="10337433" cy="2611785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/>
            </a:r>
            <a:br>
              <a:rPr lang="cs-CZ" dirty="0">
                <a:solidFill>
                  <a:srgbClr val="000000"/>
                </a:solidFill>
              </a:rPr>
            </a:b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05701" y="239004"/>
            <a:ext cx="7704137" cy="804692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Speciální úpravy dat</a:t>
            </a:r>
            <a:r>
              <a:rPr lang="cs-CZ" sz="4800" dirty="0" smtClean="0">
                <a:solidFill>
                  <a:srgbClr val="000000"/>
                </a:solidFill>
              </a:rPr>
              <a:t> </a:t>
            </a:r>
            <a:br>
              <a:rPr lang="cs-CZ" sz="4800" dirty="0" smtClean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Vložit jinak</a:t>
            </a:r>
            <a:r>
              <a:rPr lang="cs-CZ" sz="3600" dirty="0" smtClean="0">
                <a:solidFill>
                  <a:srgbClr val="000000"/>
                </a:solidFill>
              </a:rPr>
              <a:t>…(část Vložit)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7145" y="1199421"/>
            <a:ext cx="7581251" cy="5133139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090" y="273157"/>
            <a:ext cx="666557" cy="79474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1" name="Přímá spojnice se šipkou 10"/>
          <p:cNvCxnSpPr>
            <a:endCxn id="8" idx="2"/>
          </p:cNvCxnSpPr>
          <p:nvPr/>
        </p:nvCxnSpPr>
        <p:spPr>
          <a:xfrm flipH="1" flipV="1">
            <a:off x="1399369" y="1067898"/>
            <a:ext cx="1320877" cy="100612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Obrázek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018" y="2022298"/>
            <a:ext cx="664805" cy="83180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776" y="1199421"/>
            <a:ext cx="684839" cy="707667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0" name="Přímá spojnice se šipkou 29"/>
          <p:cNvCxnSpPr/>
          <p:nvPr/>
        </p:nvCxnSpPr>
        <p:spPr>
          <a:xfrm flipH="1" flipV="1">
            <a:off x="1059018" y="1578614"/>
            <a:ext cx="1663849" cy="85087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se šipkou 31"/>
          <p:cNvCxnSpPr/>
          <p:nvPr/>
        </p:nvCxnSpPr>
        <p:spPr>
          <a:xfrm flipH="1" flipV="1">
            <a:off x="1744272" y="2429492"/>
            <a:ext cx="989621" cy="28565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Obrázek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907" y="2854105"/>
            <a:ext cx="618203" cy="8013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5" name="Přímá spojnice se šipkou 34"/>
          <p:cNvCxnSpPr>
            <a:endCxn id="25" idx="3"/>
          </p:cNvCxnSpPr>
          <p:nvPr/>
        </p:nvCxnSpPr>
        <p:spPr>
          <a:xfrm flipH="1">
            <a:off x="964110" y="3030893"/>
            <a:ext cx="1758757" cy="2239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ázek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68696" y="5314240"/>
            <a:ext cx="682735" cy="80044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9" name="Přímá spojnice se šipkou 38"/>
          <p:cNvCxnSpPr/>
          <p:nvPr/>
        </p:nvCxnSpPr>
        <p:spPr>
          <a:xfrm flipV="1">
            <a:off x="7931072" y="5486400"/>
            <a:ext cx="2937624" cy="120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" name="Obrázek 204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01514" y="2486645"/>
            <a:ext cx="667571" cy="81062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2" name="Přímá spojnice se šipkou 41"/>
          <p:cNvCxnSpPr/>
          <p:nvPr/>
        </p:nvCxnSpPr>
        <p:spPr>
          <a:xfrm flipV="1">
            <a:off x="8487053" y="2715146"/>
            <a:ext cx="2414461" cy="3278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Obrázek 205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458546" y="3477819"/>
            <a:ext cx="686375" cy="75737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5" name="Přímá spojnice se šipkou 44"/>
          <p:cNvCxnSpPr/>
          <p:nvPr/>
        </p:nvCxnSpPr>
        <p:spPr>
          <a:xfrm>
            <a:off x="8730460" y="3387353"/>
            <a:ext cx="1728086" cy="3216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8" name="Obrázek 205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01514" y="1110511"/>
            <a:ext cx="649917" cy="64907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8" name="Přímá spojnice se šipkou 47"/>
          <p:cNvCxnSpPr>
            <a:endCxn id="2058" idx="1"/>
          </p:cNvCxnSpPr>
          <p:nvPr/>
        </p:nvCxnSpPr>
        <p:spPr>
          <a:xfrm flipV="1">
            <a:off x="8551132" y="1435050"/>
            <a:ext cx="2350382" cy="101449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Obrázek 205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109838" y="1840780"/>
            <a:ext cx="650117" cy="76220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52" name="Přímá spojnice se šipkou 51"/>
          <p:cNvCxnSpPr>
            <a:endCxn id="2060" idx="1"/>
          </p:cNvCxnSpPr>
          <p:nvPr/>
        </p:nvCxnSpPr>
        <p:spPr>
          <a:xfrm flipV="1">
            <a:off x="7753044" y="2221883"/>
            <a:ext cx="2356794" cy="48978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3" name="Obrázek 206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8027" y="6031171"/>
            <a:ext cx="540274" cy="6403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55" name="Přímá spojnice se šipkou 54"/>
          <p:cNvCxnSpPr>
            <a:endCxn id="2063" idx="3"/>
          </p:cNvCxnSpPr>
          <p:nvPr/>
        </p:nvCxnSpPr>
        <p:spPr>
          <a:xfrm flipH="1">
            <a:off x="1448301" y="6031170"/>
            <a:ext cx="1139228" cy="3201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ovéPole 2"/>
          <p:cNvSpPr txBox="1"/>
          <p:nvPr/>
        </p:nvSpPr>
        <p:spPr>
          <a:xfrm>
            <a:off x="109182" y="4588639"/>
            <a:ext cx="2296519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/>
              <a:t>Vloží z kopírovaných buněk jenom nastavení ověření dat</a:t>
            </a:r>
            <a:r>
              <a:rPr lang="cs-CZ" sz="1200" dirty="0"/>
              <a:t>.</a:t>
            </a:r>
          </a:p>
        </p:txBody>
      </p:sp>
      <p:sp>
        <p:nvSpPr>
          <p:cNvPr id="34" name="TextovéPole 33"/>
          <p:cNvSpPr txBox="1"/>
          <p:nvPr/>
        </p:nvSpPr>
        <p:spPr>
          <a:xfrm>
            <a:off x="109182" y="3848324"/>
            <a:ext cx="1947813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/>
              <a:t>Vloží jenom komentáře připojené k buňce</a:t>
            </a:r>
          </a:p>
        </p:txBody>
      </p:sp>
      <p:cxnSp>
        <p:nvCxnSpPr>
          <p:cNvPr id="36" name="Přímá spojnice se šipkou 35"/>
          <p:cNvCxnSpPr>
            <a:endCxn id="34" idx="3"/>
          </p:cNvCxnSpPr>
          <p:nvPr/>
        </p:nvCxnSpPr>
        <p:spPr>
          <a:xfrm flipH="1">
            <a:off x="2056995" y="3387011"/>
            <a:ext cx="699300" cy="7229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/>
          <p:nvPr/>
        </p:nvCxnSpPr>
        <p:spPr>
          <a:xfrm flipH="1">
            <a:off x="2056995" y="3749675"/>
            <a:ext cx="663251" cy="83896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9433367" y="495951"/>
            <a:ext cx="2561032" cy="46166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/>
              <a:t>Z kopírovaných buněk vloží veškerý obsah buněk včetně formátování.</a:t>
            </a:r>
            <a:endParaRPr lang="cs-CZ" sz="1200" dirty="0"/>
          </a:p>
        </p:txBody>
      </p:sp>
      <p:cxnSp>
        <p:nvCxnSpPr>
          <p:cNvPr id="41" name="Přímá spojnice se šipkou 40"/>
          <p:cNvCxnSpPr>
            <a:endCxn id="40" idx="1"/>
          </p:cNvCxnSpPr>
          <p:nvPr/>
        </p:nvCxnSpPr>
        <p:spPr>
          <a:xfrm flipV="1">
            <a:off x="6548129" y="726784"/>
            <a:ext cx="2885238" cy="13570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/>
          <p:cNvSpPr txBox="1"/>
          <p:nvPr/>
        </p:nvSpPr>
        <p:spPr>
          <a:xfrm>
            <a:off x="109181" y="5255567"/>
            <a:ext cx="1621443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Vynechá prázdné zdrojové buňky</a:t>
            </a:r>
            <a:endParaRPr lang="cs-CZ" sz="1400" dirty="0"/>
          </a:p>
        </p:txBody>
      </p:sp>
      <p:cxnSp>
        <p:nvCxnSpPr>
          <p:cNvPr id="44" name="Přímá spojnice se šipkou 43"/>
          <p:cNvCxnSpPr>
            <a:endCxn id="43" idx="3"/>
          </p:cNvCxnSpPr>
          <p:nvPr/>
        </p:nvCxnSpPr>
        <p:spPr>
          <a:xfrm flipH="1">
            <a:off x="1730624" y="5486400"/>
            <a:ext cx="989622" cy="307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ál 59"/>
          <p:cNvSpPr/>
          <p:nvPr/>
        </p:nvSpPr>
        <p:spPr>
          <a:xfrm>
            <a:off x="2414990" y="1614109"/>
            <a:ext cx="1028130" cy="36093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95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07488" y="1043696"/>
            <a:ext cx="10337433" cy="2611785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/>
            </a:r>
            <a:br>
              <a:rPr lang="cs-CZ" dirty="0">
                <a:solidFill>
                  <a:srgbClr val="000000"/>
                </a:solidFill>
              </a:rPr>
            </a:b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05701" y="239004"/>
            <a:ext cx="7704137" cy="804692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Speciální úpravy dat</a:t>
            </a:r>
            <a:r>
              <a:rPr lang="cs-CZ" sz="4800" dirty="0" smtClean="0">
                <a:solidFill>
                  <a:srgbClr val="000000"/>
                </a:solidFill>
              </a:rPr>
              <a:t> </a:t>
            </a:r>
            <a:br>
              <a:rPr lang="cs-CZ" sz="4800" dirty="0" smtClean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Vložit jinak</a:t>
            </a:r>
            <a:r>
              <a:rPr lang="cs-CZ" sz="3600" dirty="0" smtClean="0">
                <a:solidFill>
                  <a:srgbClr val="000000"/>
                </a:solidFill>
              </a:rPr>
              <a:t>… (část Operace)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7087" y="1151152"/>
            <a:ext cx="4113935" cy="278547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387" y="1151152"/>
            <a:ext cx="5010150" cy="27813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387" y="4057827"/>
            <a:ext cx="4000500" cy="11525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387" y="5424415"/>
            <a:ext cx="4000500" cy="1137492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2" name="Přímá spojnice se šipkou 11"/>
          <p:cNvCxnSpPr/>
          <p:nvPr/>
        </p:nvCxnSpPr>
        <p:spPr>
          <a:xfrm flipH="1">
            <a:off x="4441887" y="3006868"/>
            <a:ext cx="3104808" cy="122393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Přímá spojnice se šipkou 45"/>
          <p:cNvCxnSpPr/>
          <p:nvPr/>
        </p:nvCxnSpPr>
        <p:spPr>
          <a:xfrm flipH="1">
            <a:off x="4441887" y="3220931"/>
            <a:ext cx="3086722" cy="2290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Obrázek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1482" y="4354329"/>
            <a:ext cx="3933825" cy="11334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9" name="Přímá spojnice se šipkou 48"/>
          <p:cNvCxnSpPr/>
          <p:nvPr/>
        </p:nvCxnSpPr>
        <p:spPr>
          <a:xfrm flipH="1">
            <a:off x="8256897" y="3108325"/>
            <a:ext cx="1235348" cy="1214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Obrázek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6362" y="5612654"/>
            <a:ext cx="3981450" cy="110490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53" name="Přímá spojnice se šipkou 52"/>
          <p:cNvCxnSpPr/>
          <p:nvPr/>
        </p:nvCxnSpPr>
        <p:spPr>
          <a:xfrm flipH="1">
            <a:off x="5843251" y="2869369"/>
            <a:ext cx="3680004" cy="27432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13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07488" y="1043696"/>
            <a:ext cx="10337433" cy="2611785"/>
          </a:xfrm>
          <a:ln>
            <a:noFill/>
          </a:ln>
        </p:spPr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/>
            </a:r>
            <a:br>
              <a:rPr lang="cs-CZ" dirty="0">
                <a:solidFill>
                  <a:srgbClr val="000000"/>
                </a:solidFill>
              </a:rPr>
            </a:b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05701" y="239004"/>
            <a:ext cx="7704137" cy="804692"/>
          </a:xfrm>
        </p:spPr>
        <p:txBody>
          <a:bodyPr>
            <a:normAutofit fontScale="90000"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Speciální úpravy dat</a:t>
            </a:r>
            <a:r>
              <a:rPr lang="cs-CZ" sz="4800" dirty="0" smtClean="0">
                <a:solidFill>
                  <a:srgbClr val="000000"/>
                </a:solidFill>
              </a:rPr>
              <a:t> </a:t>
            </a:r>
            <a:br>
              <a:rPr lang="cs-CZ" sz="4800" dirty="0" smtClean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Vložit jinak</a:t>
            </a:r>
            <a:r>
              <a:rPr lang="cs-CZ" sz="3600" dirty="0" smtClean="0">
                <a:solidFill>
                  <a:srgbClr val="000000"/>
                </a:solidFill>
              </a:rPr>
              <a:t>… (část Operace)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2746" y="1151151"/>
            <a:ext cx="4414411" cy="2988923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74" y="1151152"/>
            <a:ext cx="4819650" cy="16192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7775" y="4676718"/>
            <a:ext cx="3324225" cy="13335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9515" y="4473349"/>
            <a:ext cx="4019550" cy="7715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48452" y="5697954"/>
            <a:ext cx="1914525" cy="7905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4" name="Přímá spojnice se šipkou 13"/>
          <p:cNvCxnSpPr/>
          <p:nvPr/>
        </p:nvCxnSpPr>
        <p:spPr>
          <a:xfrm flipH="1">
            <a:off x="9239534" y="3655481"/>
            <a:ext cx="703050" cy="102123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Přímá spojnice se šipkou 23"/>
          <p:cNvCxnSpPr>
            <a:endCxn id="10" idx="0"/>
          </p:cNvCxnSpPr>
          <p:nvPr/>
        </p:nvCxnSpPr>
        <p:spPr>
          <a:xfrm flipH="1">
            <a:off x="6769290" y="4086823"/>
            <a:ext cx="1632208" cy="38652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7642746" y="5267902"/>
            <a:ext cx="0" cy="4530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Obrázek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333" y="2987549"/>
            <a:ext cx="5153025" cy="11525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0" name="Přímá spojnice se šipkou 39"/>
          <p:cNvCxnSpPr/>
          <p:nvPr/>
        </p:nvCxnSpPr>
        <p:spPr>
          <a:xfrm flipH="1" flipV="1">
            <a:off x="5645432" y="3053284"/>
            <a:ext cx="4297152" cy="1309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ál 41"/>
          <p:cNvSpPr/>
          <p:nvPr/>
        </p:nvSpPr>
        <p:spPr>
          <a:xfrm flipV="1">
            <a:off x="1563664" y="3429000"/>
            <a:ext cx="1472156" cy="37490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Ovál 43"/>
          <p:cNvSpPr/>
          <p:nvPr/>
        </p:nvSpPr>
        <p:spPr>
          <a:xfrm flipV="1">
            <a:off x="3754509" y="3667105"/>
            <a:ext cx="1472156" cy="37490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vál 44"/>
          <p:cNvSpPr/>
          <p:nvPr/>
        </p:nvSpPr>
        <p:spPr>
          <a:xfrm flipV="1">
            <a:off x="2659087" y="3883893"/>
            <a:ext cx="1472156" cy="37490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051" name="Obrázek 205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0674" y="5468485"/>
            <a:ext cx="4772025" cy="1000125"/>
          </a:xfrm>
          <a:prstGeom prst="rect">
            <a:avLst/>
          </a:prstGeom>
        </p:spPr>
      </p:pic>
      <p:sp>
        <p:nvSpPr>
          <p:cNvPr id="47" name="Ovál 46"/>
          <p:cNvSpPr/>
          <p:nvPr/>
        </p:nvSpPr>
        <p:spPr>
          <a:xfrm flipV="1">
            <a:off x="2019868" y="5868537"/>
            <a:ext cx="1011331" cy="2153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/>
          <p:cNvSpPr/>
          <p:nvPr/>
        </p:nvSpPr>
        <p:spPr>
          <a:xfrm flipV="1">
            <a:off x="3007600" y="6217059"/>
            <a:ext cx="1018490" cy="26692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ál 48"/>
          <p:cNvSpPr/>
          <p:nvPr/>
        </p:nvSpPr>
        <p:spPr>
          <a:xfrm flipV="1">
            <a:off x="3815476" y="6062741"/>
            <a:ext cx="944039" cy="15431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57" name="TextovéPole 2056"/>
          <p:cNvSpPr txBox="1"/>
          <p:nvPr/>
        </p:nvSpPr>
        <p:spPr>
          <a:xfrm>
            <a:off x="30566" y="4473349"/>
            <a:ext cx="2321255" cy="5232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Viz Tabulka 2 (cílová oblast) předchozího slajdu</a:t>
            </a:r>
          </a:p>
        </p:txBody>
      </p:sp>
      <p:cxnSp>
        <p:nvCxnSpPr>
          <p:cNvPr id="51" name="Přímá spojnice 50"/>
          <p:cNvCxnSpPr/>
          <p:nvPr/>
        </p:nvCxnSpPr>
        <p:spPr>
          <a:xfrm>
            <a:off x="2500810" y="4166099"/>
            <a:ext cx="9289" cy="13428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Přímá spojnice se šipkou 53"/>
          <p:cNvCxnSpPr/>
          <p:nvPr/>
        </p:nvCxnSpPr>
        <p:spPr>
          <a:xfrm>
            <a:off x="1132764" y="4996569"/>
            <a:ext cx="4549" cy="5123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Přímá spojnice se šipkou 56"/>
          <p:cNvCxnSpPr/>
          <p:nvPr/>
        </p:nvCxnSpPr>
        <p:spPr>
          <a:xfrm flipV="1">
            <a:off x="1132764" y="4140075"/>
            <a:ext cx="0" cy="3179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64"/>
          <p:cNvCxnSpPr/>
          <p:nvPr/>
        </p:nvCxnSpPr>
        <p:spPr>
          <a:xfrm flipH="1">
            <a:off x="4280231" y="3216938"/>
            <a:ext cx="5662353" cy="13002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66"/>
          <p:cNvCxnSpPr/>
          <p:nvPr/>
        </p:nvCxnSpPr>
        <p:spPr>
          <a:xfrm flipH="1">
            <a:off x="4320168" y="3578512"/>
            <a:ext cx="3491945" cy="91786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Přímá spojnice se šipkou 69"/>
          <p:cNvCxnSpPr/>
          <p:nvPr/>
        </p:nvCxnSpPr>
        <p:spPr>
          <a:xfrm flipH="1">
            <a:off x="4299046" y="4513923"/>
            <a:ext cx="6781" cy="9699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41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-189778"/>
            <a:ext cx="10515600" cy="101678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Speciální výpočty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3600" b="1" dirty="0" smtClean="0">
                <a:solidFill>
                  <a:srgbClr val="000000"/>
                </a:solidFill>
              </a:rPr>
              <a:t>Grafické zobrazení vztahů mezi obsahy buněk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59875" y="807827"/>
            <a:ext cx="10558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Karta „Vzorce“ – Závislosti vzorců:</a:t>
            </a: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875" y="1269492"/>
            <a:ext cx="11029950" cy="11430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131" y="4522509"/>
            <a:ext cx="4317508" cy="13401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931" y="2551564"/>
            <a:ext cx="2350416" cy="14052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131" y="2551564"/>
            <a:ext cx="4317508" cy="13988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Ovál 9"/>
          <p:cNvSpPr/>
          <p:nvPr/>
        </p:nvSpPr>
        <p:spPr>
          <a:xfrm>
            <a:off x="7986072" y="2191145"/>
            <a:ext cx="1346463" cy="2667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3978111" y="1224129"/>
            <a:ext cx="692501" cy="30233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3" name="Přímá spojnice se šipkou 12"/>
          <p:cNvCxnSpPr>
            <a:stCxn id="8" idx="0"/>
          </p:cNvCxnSpPr>
          <p:nvPr/>
        </p:nvCxnSpPr>
        <p:spPr>
          <a:xfrm flipV="1">
            <a:off x="6121139" y="1711973"/>
            <a:ext cx="1090366" cy="83959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 flipV="1">
            <a:off x="4571639" y="3251013"/>
            <a:ext cx="363294" cy="115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Obrázek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4255" y="4478609"/>
            <a:ext cx="2334500" cy="13840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0" name="Přímá spojnice se šipkou 19"/>
          <p:cNvCxnSpPr/>
          <p:nvPr/>
        </p:nvCxnSpPr>
        <p:spPr>
          <a:xfrm flipH="1" flipV="1">
            <a:off x="7571666" y="1840992"/>
            <a:ext cx="31837" cy="264272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/>
          <p:cNvCxnSpPr/>
          <p:nvPr/>
        </p:nvCxnSpPr>
        <p:spPr>
          <a:xfrm flipH="1" flipV="1">
            <a:off x="4571639" y="5033913"/>
            <a:ext cx="1449365" cy="212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Obrázek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05975" y="2551564"/>
            <a:ext cx="1647825" cy="18002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Obrázek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89146" y="4930982"/>
            <a:ext cx="3027061" cy="1282768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6" name="Přímá spojnice se šipkou 25"/>
          <p:cNvCxnSpPr/>
          <p:nvPr/>
        </p:nvCxnSpPr>
        <p:spPr>
          <a:xfrm flipH="1" flipV="1">
            <a:off x="10112559" y="2191145"/>
            <a:ext cx="345883" cy="3620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nice se šipkou 27"/>
          <p:cNvCxnSpPr>
            <a:endCxn id="24" idx="2"/>
          </p:cNvCxnSpPr>
          <p:nvPr/>
        </p:nvCxnSpPr>
        <p:spPr>
          <a:xfrm flipV="1">
            <a:off x="10529887" y="4351789"/>
            <a:ext cx="1" cy="5791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37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 algn="ctr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-189778"/>
            <a:ext cx="10515600" cy="101678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Speciální výpočty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3600" b="1" dirty="0" smtClean="0">
                <a:solidFill>
                  <a:srgbClr val="000000"/>
                </a:solidFill>
              </a:rPr>
              <a:t>Další možnosti v nabídce „Závislosti vzorců“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7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46922" y="808067"/>
            <a:ext cx="105580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Karta „Vzorce“ – Závislosti vzorců:</a:t>
            </a:r>
          </a:p>
          <a:p>
            <a:pPr marL="800100" lvl="1" indent="-342900">
              <a:buFont typeface="Times New Roman" panose="02020603050405020304" pitchFamily="18" charset="0"/>
              <a:buChar char="-"/>
            </a:pPr>
            <a:r>
              <a:rPr lang="cs-C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zobrazit vzorce</a:t>
            </a:r>
          </a:p>
          <a:p>
            <a:pPr marL="800100" lvl="1" indent="-342900">
              <a:buFont typeface="Times New Roman" panose="02020603050405020304" pitchFamily="18" charset="0"/>
              <a:buChar char="-"/>
            </a:pPr>
            <a:r>
              <a:rPr lang="cs-CZ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kontrola chyb</a:t>
            </a:r>
            <a:endParaRPr lang="cs-CZ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7" y="3701681"/>
            <a:ext cx="4225026" cy="146074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0623" y="2267097"/>
            <a:ext cx="1638300" cy="762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6568" y="1331780"/>
            <a:ext cx="3038475" cy="88582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3" name="Ovál 12"/>
          <p:cNvSpPr/>
          <p:nvPr/>
        </p:nvSpPr>
        <p:spPr>
          <a:xfrm>
            <a:off x="5054337" y="2036190"/>
            <a:ext cx="1102936" cy="2667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4" name="Přímá spojnice se šipkou 13"/>
          <p:cNvCxnSpPr/>
          <p:nvPr/>
        </p:nvCxnSpPr>
        <p:spPr>
          <a:xfrm flipV="1">
            <a:off x="3274842" y="1480008"/>
            <a:ext cx="1938181" cy="78709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2434750" y="3048684"/>
            <a:ext cx="5023" cy="65299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Obrázek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4337" y="4720228"/>
            <a:ext cx="3476625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48066" y="3432452"/>
            <a:ext cx="1657350" cy="9620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0" name="Přímá spojnice se šipkou 19"/>
          <p:cNvCxnSpPr>
            <a:stCxn id="19" idx="0"/>
          </p:cNvCxnSpPr>
          <p:nvPr/>
        </p:nvCxnSpPr>
        <p:spPr>
          <a:xfrm flipH="1" flipV="1">
            <a:off x="6060416" y="1752099"/>
            <a:ext cx="16325" cy="168035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Obrázek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4213" y="2412068"/>
            <a:ext cx="1343025" cy="7524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27" name="Přímá spojnice se šipkou 26"/>
          <p:cNvCxnSpPr/>
          <p:nvPr/>
        </p:nvCxnSpPr>
        <p:spPr>
          <a:xfrm flipH="1" flipV="1">
            <a:off x="6277325" y="1752100"/>
            <a:ext cx="628091" cy="6599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Obrázek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1495" y="2884644"/>
            <a:ext cx="685800" cy="9810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0" name="Přímá spojnice se šipkou 29"/>
          <p:cNvCxnSpPr/>
          <p:nvPr/>
        </p:nvCxnSpPr>
        <p:spPr>
          <a:xfrm>
            <a:off x="8225541" y="3864343"/>
            <a:ext cx="17157" cy="8684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Obrázek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40137" y="5673405"/>
            <a:ext cx="2790825" cy="77152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3" name="Přímá spojnice se šipkou 32"/>
          <p:cNvCxnSpPr/>
          <p:nvPr/>
        </p:nvCxnSpPr>
        <p:spPr>
          <a:xfrm flipH="1">
            <a:off x="8242698" y="5329216"/>
            <a:ext cx="3118" cy="34418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Obrázek 3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911495" y="1233433"/>
            <a:ext cx="2624163" cy="8048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Obrázek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53119" y="4064269"/>
            <a:ext cx="3538881" cy="1437041"/>
          </a:xfrm>
          <a:prstGeom prst="rect">
            <a:avLst/>
          </a:prstGeom>
        </p:spPr>
      </p:pic>
      <p:pic>
        <p:nvPicPr>
          <p:cNvPr id="37" name="Obrázek 3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535658" y="2573816"/>
            <a:ext cx="1557114" cy="72325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8" name="Přímá spojnice se šipkou 37"/>
          <p:cNvCxnSpPr>
            <a:stCxn id="35" idx="3"/>
            <a:endCxn id="37" idx="0"/>
          </p:cNvCxnSpPr>
          <p:nvPr/>
        </p:nvCxnSpPr>
        <p:spPr>
          <a:xfrm>
            <a:off x="10535658" y="1635861"/>
            <a:ext cx="778557" cy="93795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>
            <a:stCxn id="37" idx="2"/>
          </p:cNvCxnSpPr>
          <p:nvPr/>
        </p:nvCxnSpPr>
        <p:spPr>
          <a:xfrm>
            <a:off x="11314215" y="3297066"/>
            <a:ext cx="12765" cy="76720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H="1">
            <a:off x="7325627" y="1425000"/>
            <a:ext cx="566533" cy="109701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Obrázek 4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722312" y="2253407"/>
            <a:ext cx="1392650" cy="69256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49" name="Přímá spojnice se šipkou 48"/>
          <p:cNvCxnSpPr/>
          <p:nvPr/>
        </p:nvCxnSpPr>
        <p:spPr>
          <a:xfrm flipH="1">
            <a:off x="7442218" y="2450548"/>
            <a:ext cx="1275397" cy="3306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Přímá spojnice 51"/>
          <p:cNvCxnSpPr/>
          <p:nvPr/>
        </p:nvCxnSpPr>
        <p:spPr>
          <a:xfrm>
            <a:off x="10114962" y="2781153"/>
            <a:ext cx="42069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/>
          <p:cNvCxnSpPr/>
          <p:nvPr/>
        </p:nvCxnSpPr>
        <p:spPr>
          <a:xfrm>
            <a:off x="11353800" y="5445217"/>
            <a:ext cx="0" cy="4292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9864690" y="5874501"/>
            <a:ext cx="21204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Viz následující slajd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88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307190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86147"/>
            <a:ext cx="10515600" cy="101678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Speciální výpočty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3600" b="1" dirty="0">
                <a:solidFill>
                  <a:srgbClr val="000000"/>
                </a:solidFill>
              </a:rPr>
              <a:t>Další možnosti v nabídce „Závislosti vzorců“ </a:t>
            </a:r>
            <a:endParaRPr lang="cs-CZ" sz="36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59875" y="1411710"/>
            <a:ext cx="105580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Kontrola chyb</a:t>
            </a:r>
            <a:r>
              <a:rPr lang="cs-CZ" sz="2400" dirty="0" smtClean="0"/>
              <a:t>: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1703" y="1335774"/>
            <a:ext cx="4191826" cy="163718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6798" y="1341684"/>
            <a:ext cx="3997316" cy="2073464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6798" y="3925139"/>
            <a:ext cx="3997316" cy="2159529"/>
          </a:xfrm>
          <a:prstGeom prst="rect">
            <a:avLst/>
          </a:prstGeom>
        </p:spPr>
      </p:pic>
      <p:cxnSp>
        <p:nvCxnSpPr>
          <p:cNvPr id="9" name="Přímá spojnice se šipkou 8"/>
          <p:cNvCxnSpPr/>
          <p:nvPr/>
        </p:nvCxnSpPr>
        <p:spPr>
          <a:xfrm flipV="1">
            <a:off x="6759019" y="1960775"/>
            <a:ext cx="1097779" cy="2297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H="1">
            <a:off x="8220173" y="3394653"/>
            <a:ext cx="2585" cy="53048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ál 18"/>
          <p:cNvSpPr/>
          <p:nvPr/>
        </p:nvSpPr>
        <p:spPr>
          <a:xfrm>
            <a:off x="8947607" y="3059165"/>
            <a:ext cx="1102936" cy="2667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9138790" y="1696909"/>
            <a:ext cx="477777" cy="2667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8993458" y="4337121"/>
            <a:ext cx="768439" cy="26671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nice se šipkou 21"/>
          <p:cNvCxnSpPr/>
          <p:nvPr/>
        </p:nvCxnSpPr>
        <p:spPr>
          <a:xfrm flipH="1">
            <a:off x="2780024" y="2856134"/>
            <a:ext cx="322966" cy="55901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ovéPole 24"/>
          <p:cNvSpPr txBox="1"/>
          <p:nvPr/>
        </p:nvSpPr>
        <p:spPr>
          <a:xfrm>
            <a:off x="1696825" y="3415148"/>
            <a:ext cx="271491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Přepne do nabídky:</a:t>
            </a:r>
          </a:p>
          <a:p>
            <a:r>
              <a:rPr lang="cs-CZ" dirty="0" smtClean="0"/>
              <a:t>Soubor-Možnosti-Vzorce</a:t>
            </a:r>
            <a:endParaRPr lang="cs-CZ" dirty="0"/>
          </a:p>
        </p:txBody>
      </p:sp>
      <p:sp>
        <p:nvSpPr>
          <p:cNvPr id="26" name="Zástupný symbol pro obsah 1"/>
          <p:cNvSpPr txBox="1">
            <a:spLocks/>
          </p:cNvSpPr>
          <p:nvPr/>
        </p:nvSpPr>
        <p:spPr>
          <a:xfrm>
            <a:off x="990600" y="322430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0000"/>
              </a:buClr>
              <a:buFont typeface="Arial" panose="020B0604020202020204" pitchFamily="34" charset="0"/>
              <a:buNone/>
            </a:pPr>
            <a:endParaRPr lang="cs-CZ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Font typeface="Arial" panose="020B0604020202020204" pitchFamily="34" charset="0"/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27" name="Ovál 26"/>
          <p:cNvSpPr/>
          <p:nvPr/>
        </p:nvSpPr>
        <p:spPr>
          <a:xfrm>
            <a:off x="2657475" y="1757561"/>
            <a:ext cx="1102936" cy="2128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8" name="Obrázek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3834" y="3520092"/>
            <a:ext cx="1392650" cy="692561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32" name="Přímá spojnice 31"/>
          <p:cNvCxnSpPr/>
          <p:nvPr/>
        </p:nvCxnSpPr>
        <p:spPr>
          <a:xfrm flipV="1">
            <a:off x="6799538" y="1837170"/>
            <a:ext cx="2366014" cy="16598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00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86147"/>
            <a:ext cx="10515600" cy="101678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Speciální výpočty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3600" b="1" dirty="0">
                <a:solidFill>
                  <a:srgbClr val="000000"/>
                </a:solidFill>
              </a:rPr>
              <a:t>Iterace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659875" y="1411710"/>
            <a:ext cx="1055802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Základním principem </a:t>
            </a:r>
            <a:r>
              <a:rPr lang="cs-CZ" sz="2400" b="1" dirty="0"/>
              <a:t>iterace</a:t>
            </a:r>
            <a:r>
              <a:rPr lang="cs-CZ" sz="2400" dirty="0"/>
              <a:t> je opakování určitého procesu v měnícím </a:t>
            </a:r>
            <a:r>
              <a:rPr lang="cs-CZ" sz="2400" dirty="0" smtClean="0"/>
              <a:t>se kontextu. </a:t>
            </a:r>
            <a:r>
              <a:rPr lang="cs-CZ" sz="2400" dirty="0"/>
              <a:t>Uplatňuje se především v dynamických jevech.</a:t>
            </a:r>
            <a:endParaRPr lang="cs-CZ" sz="2400" dirty="0" smtClean="0"/>
          </a:p>
          <a:p>
            <a:endParaRPr lang="cs-CZ" sz="2400" dirty="0"/>
          </a:p>
          <a:p>
            <a:r>
              <a:rPr lang="cs-CZ" sz="2400" dirty="0" smtClean="0"/>
              <a:t>Iterační </a:t>
            </a:r>
            <a:r>
              <a:rPr lang="cs-CZ" sz="2400" dirty="0"/>
              <a:t>metoda se dá využít v případě, že nám stačí </a:t>
            </a:r>
            <a:r>
              <a:rPr lang="cs-CZ" sz="2400" dirty="0" smtClean="0"/>
              <a:t>výsledek zaokrouhlený </a:t>
            </a:r>
            <a:r>
              <a:rPr lang="cs-CZ" sz="2400" dirty="0"/>
              <a:t>na určitý počet desetinných </a:t>
            </a:r>
            <a:r>
              <a:rPr lang="cs-CZ" sz="2400" dirty="0" smtClean="0"/>
              <a:t>míst. Je založena </a:t>
            </a:r>
            <a:r>
              <a:rPr lang="cs-CZ" sz="2400" dirty="0"/>
              <a:t>je na konvergenci posloupnosti k žádané </a:t>
            </a:r>
            <a:r>
              <a:rPr lang="cs-CZ" sz="2400" dirty="0" smtClean="0"/>
              <a:t>hodnotě.</a:t>
            </a:r>
          </a:p>
          <a:p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Při použití v Excelu chápeme iteraci jako </a:t>
            </a:r>
            <a:r>
              <a:rPr lang="cs-CZ" sz="2400" dirty="0"/>
              <a:t>řešení problému postupným opakováním s dalším a dalším přibližováním se žádoucímu </a:t>
            </a:r>
            <a:r>
              <a:rPr lang="cs-CZ" sz="2400" dirty="0" smtClean="0"/>
              <a:t>výsledku. Každé </a:t>
            </a:r>
            <a:r>
              <a:rPr lang="cs-CZ" sz="2400" dirty="0"/>
              <a:t>další opakování mění kontext, ve kterém probíhá další </a:t>
            </a:r>
            <a:r>
              <a:rPr lang="cs-CZ" sz="2400" dirty="0" smtClean="0"/>
              <a:t>krok.</a:t>
            </a:r>
          </a:p>
          <a:p>
            <a:endParaRPr lang="cs-CZ" sz="2400" dirty="0" smtClean="0"/>
          </a:p>
          <a:p>
            <a:r>
              <a:rPr lang="cs-CZ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Parametry iterace se nastavují v nabídce:</a:t>
            </a:r>
          </a:p>
          <a:p>
            <a:r>
              <a:rPr lang="cs-CZ" sz="2400" b="1" dirty="0"/>
              <a:t>Soubor-Možnosti-Vzorce-Možnosti výpočtu</a:t>
            </a:r>
            <a:endParaRPr lang="cs-CZ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3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579</Words>
  <Application>Microsoft Office PowerPoint</Application>
  <PresentationFormat>Širokoúhlá obrazovka</PresentationFormat>
  <Paragraphs>170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Motiv Office</vt:lpstr>
      <vt:lpstr>Informatika pro ekonomy II INM / BPNIE - BKNIE   Přednáška č. 5  Vybrané speciální dovednosti </vt:lpstr>
      <vt:lpstr>Speciální úpravy dat  Vložit jinak…</vt:lpstr>
      <vt:lpstr>Speciální úpravy dat  Vložit jinak…(část Vložit)</vt:lpstr>
      <vt:lpstr>Speciální úpravy dat  Vložit jinak… (část Operace)</vt:lpstr>
      <vt:lpstr>Speciální úpravy dat  Vložit jinak… (část Operace)</vt:lpstr>
      <vt:lpstr>Speciální výpočty Grafické zobrazení vztahů mezi obsahy buněk </vt:lpstr>
      <vt:lpstr>Speciální výpočty Další možnosti v nabídce „Závislosti vzorců“ </vt:lpstr>
      <vt:lpstr>Speciální výpočty Další možnosti v nabídce „Závislosti vzorců“ </vt:lpstr>
      <vt:lpstr>Speciální výpočty Iterace</vt:lpstr>
      <vt:lpstr>Speciální výpočty Iterace</vt:lpstr>
      <vt:lpstr>Speciální výpočty Citlivostní analýza</vt:lpstr>
      <vt:lpstr>Speciální výpočty Citlivostní analýza - Scénáře</vt:lpstr>
      <vt:lpstr>Speciální výpočty Citlivostní analýza - Scénáře</vt:lpstr>
      <vt:lpstr>Speciální výpočty Citlivostní analýza -Scénáře</vt:lpstr>
      <vt:lpstr>Speciální výpočty Citlivostní analýza –Tabulky dat</vt:lpstr>
      <vt:lpstr>Speciální výpočty Citlivostní analýza –Tabulka dat s jednou proměnnou</vt:lpstr>
      <vt:lpstr>Speciální výpočty Citlivostní analýza –Tabulka dat se dvěma proměnnými</vt:lpstr>
      <vt:lpstr>Speciální výpočty Citlivostní analýza - Hledání řešení</vt:lpstr>
      <vt:lpstr>Speciální výpočty Citlivostní analýza - Hledání řešení</vt:lpstr>
      <vt:lpstr>Páté 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Informatika pro ekonomy II INM / BPNIE    Přednáška č. 5  Vybrané speciální dovednosti</dc:title>
  <dc:creator>koliba</dc:creator>
  <cp:lastModifiedBy>suchanek</cp:lastModifiedBy>
  <cp:revision>34</cp:revision>
  <dcterms:created xsi:type="dcterms:W3CDTF">2016-03-15T07:39:58Z</dcterms:created>
  <dcterms:modified xsi:type="dcterms:W3CDTF">2019-04-06T18:37:21Z</dcterms:modified>
</cp:coreProperties>
</file>