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6" r:id="rId3"/>
    <p:sldId id="274" r:id="rId4"/>
    <p:sldId id="277" r:id="rId5"/>
    <p:sldId id="278" r:id="rId6"/>
    <p:sldId id="279" r:id="rId7"/>
    <p:sldId id="280" r:id="rId8"/>
    <p:sldId id="281" r:id="rId9"/>
    <p:sldId id="275" r:id="rId10"/>
    <p:sldId id="272" r:id="rId11"/>
    <p:sldId id="283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26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63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080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086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953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621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731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285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544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419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451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79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24114" y="3103170"/>
            <a:ext cx="7704137" cy="2087563"/>
          </a:xfrm>
        </p:spPr>
        <p:txBody>
          <a:bodyPr>
            <a:normAutofit fontScale="90000"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Informatika pro ekonomy </a:t>
            </a:r>
            <a:r>
              <a:rPr lang="cs-CZ" sz="4900" b="1" dirty="0" smtClean="0">
                <a:solidFill>
                  <a:srgbClr val="000000"/>
                </a:solidFill>
              </a:rPr>
              <a:t>II</a:t>
            </a:r>
            <a:br>
              <a:rPr lang="cs-CZ" sz="4900" b="1" dirty="0" smtClean="0">
                <a:solidFill>
                  <a:srgbClr val="000000"/>
                </a:solidFill>
              </a:rPr>
            </a:br>
            <a:r>
              <a:rPr lang="cs-CZ" sz="4900" b="1" dirty="0" smtClean="0"/>
              <a:t>INM / BPNIE </a:t>
            </a:r>
            <a:r>
              <a:rPr lang="cs-CZ" sz="4900" b="1" dirty="0" smtClean="0"/>
              <a:t>- BKNIE</a:t>
            </a:r>
            <a:r>
              <a:rPr lang="cs-CZ" sz="4900" b="1" dirty="0" smtClean="0">
                <a:solidFill>
                  <a:srgbClr val="000000"/>
                </a:solidFill>
              </a:rPr>
              <a:t> </a:t>
            </a:r>
            <a:r>
              <a:rPr lang="cs-CZ" sz="4900" b="1" dirty="0">
                <a:solidFill>
                  <a:srgbClr val="000000"/>
                </a:solidFill>
              </a:rPr>
              <a:t/>
            </a:r>
            <a:br>
              <a:rPr lang="cs-CZ" sz="4900" b="1" dirty="0">
                <a:solidFill>
                  <a:srgbClr val="000000"/>
                </a:solidFill>
              </a:rPr>
            </a:br>
            <a:r>
              <a:rPr lang="cs-CZ" sz="4800" dirty="0">
                <a:solidFill>
                  <a:srgbClr val="000000"/>
                </a:solidFill>
              </a:rPr>
              <a:t> </a:t>
            </a:r>
            <a:r>
              <a:rPr lang="cs-CZ" sz="3600" dirty="0">
                <a:solidFill>
                  <a:srgbClr val="000000"/>
                </a:solidFill>
              </a:rPr>
              <a:t>Přednáška č. </a:t>
            </a:r>
            <a:r>
              <a:rPr lang="cs-CZ" sz="3600" dirty="0" smtClean="0">
                <a:solidFill>
                  <a:srgbClr val="000000"/>
                </a:solidFill>
              </a:rPr>
              <a:t>6 </a:t>
            </a:r>
            <a:r>
              <a:rPr lang="cs-CZ" sz="3600" dirty="0">
                <a:solidFill>
                  <a:srgbClr val="000000"/>
                </a:solidFill>
              </a:rPr>
              <a:t/>
            </a:r>
            <a:br>
              <a:rPr lang="cs-CZ" sz="3600" dirty="0">
                <a:solidFill>
                  <a:srgbClr val="000000"/>
                </a:solidFill>
              </a:rPr>
            </a:br>
            <a:r>
              <a:rPr lang="cs-CZ" sz="3600" dirty="0" smtClean="0">
                <a:solidFill>
                  <a:srgbClr val="000000"/>
                </a:solidFill>
              </a:rPr>
              <a:t>Práce s daty</a:t>
            </a:r>
            <a:r>
              <a:rPr lang="cs-CZ" sz="3600" dirty="0">
                <a:solidFill>
                  <a:srgbClr val="000000"/>
                </a:solidFill>
              </a:rPr>
              <a:t/>
            </a:r>
            <a:br>
              <a:rPr lang="cs-CZ" sz="3600" dirty="0">
                <a:solidFill>
                  <a:srgbClr val="000000"/>
                </a:solidFill>
              </a:rPr>
            </a:b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608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165100"/>
            <a:ext cx="10515600" cy="1325563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000000"/>
                </a:solidFill>
                <a:effectLst/>
              </a:rPr>
              <a:t>Zpracování dat v Excelu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61950" y="1163122"/>
            <a:ext cx="10685368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400" dirty="0" smtClean="0"/>
              <a:t>Zpracování dat – Karta DATA</a:t>
            </a:r>
          </a:p>
          <a:p>
            <a:pPr algn="just"/>
            <a:endParaRPr lang="cs-CZ" sz="2400" dirty="0"/>
          </a:p>
          <a:p>
            <a:pPr algn="just"/>
            <a:endParaRPr lang="cs-CZ" sz="2400" dirty="0" smtClean="0"/>
          </a:p>
          <a:p>
            <a:pPr algn="just"/>
            <a:endParaRPr lang="cs-CZ" sz="2400" dirty="0"/>
          </a:p>
          <a:p>
            <a:pPr algn="just"/>
            <a:endParaRPr lang="cs-CZ" sz="2400" dirty="0" smtClean="0"/>
          </a:p>
          <a:p>
            <a:pPr algn="just"/>
            <a:endParaRPr lang="cs-CZ" sz="2400" dirty="0"/>
          </a:p>
          <a:p>
            <a:pPr algn="just"/>
            <a:endParaRPr lang="cs-CZ" sz="2400" dirty="0" smtClean="0"/>
          </a:p>
          <a:p>
            <a:pPr algn="just"/>
            <a:endParaRPr lang="cs-CZ" sz="2400" dirty="0"/>
          </a:p>
          <a:p>
            <a:pPr algn="just"/>
            <a:endParaRPr lang="cs-CZ" sz="2400" dirty="0" smtClean="0"/>
          </a:p>
          <a:p>
            <a:pPr algn="just"/>
            <a:endParaRPr lang="cs-CZ" sz="2400" dirty="0"/>
          </a:p>
          <a:p>
            <a:pPr algn="just"/>
            <a:endParaRPr lang="cs-CZ" sz="2400" dirty="0" smtClean="0"/>
          </a:p>
          <a:p>
            <a:pPr algn="just"/>
            <a:endParaRPr lang="cs-CZ" sz="2400" dirty="0"/>
          </a:p>
          <a:p>
            <a:pPr algn="just"/>
            <a:r>
              <a:rPr lang="cs-CZ" sz="2400" dirty="0" smtClean="0"/>
              <a:t>Podrobněji jsou jednotlivé funkce probrány nad daty v souboru „</a:t>
            </a:r>
            <a:r>
              <a:rPr lang="cs-CZ" sz="2400" dirty="0" err="1" smtClean="0"/>
              <a:t>Hromadna_data</a:t>
            </a:r>
            <a:r>
              <a:rPr lang="cs-CZ" sz="2400" dirty="0" smtClean="0"/>
              <a:t>“</a:t>
            </a:r>
            <a:endParaRPr lang="cs-CZ" sz="2400" dirty="0"/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950" y="2186171"/>
            <a:ext cx="11468100" cy="1125703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482890" y="3796475"/>
            <a:ext cx="1904301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Umožňuje načíst data ze souborů vytvořených v různých aplikacích</a:t>
            </a:r>
            <a:endParaRPr lang="cs-CZ" sz="1400" dirty="0"/>
          </a:p>
        </p:txBody>
      </p:sp>
      <p:cxnSp>
        <p:nvCxnSpPr>
          <p:cNvPr id="9" name="Přímá spojnice se šipkou 8"/>
          <p:cNvCxnSpPr>
            <a:stCxn id="7" idx="0"/>
          </p:cNvCxnSpPr>
          <p:nvPr/>
        </p:nvCxnSpPr>
        <p:spPr>
          <a:xfrm flipH="1" flipV="1">
            <a:off x="647700" y="3152775"/>
            <a:ext cx="787341" cy="6437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V="1">
            <a:off x="2387191" y="3000375"/>
            <a:ext cx="575084" cy="165139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ál 12"/>
          <p:cNvSpPr/>
          <p:nvPr/>
        </p:nvSpPr>
        <p:spPr>
          <a:xfrm>
            <a:off x="3943350" y="2110535"/>
            <a:ext cx="812987" cy="38433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50" y="4651767"/>
            <a:ext cx="1771650" cy="75247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8" name="Obrázek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7720" y="3782349"/>
            <a:ext cx="1562100" cy="74295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9" name="TextovéPole 18"/>
          <p:cNvSpPr txBox="1"/>
          <p:nvPr/>
        </p:nvSpPr>
        <p:spPr>
          <a:xfrm>
            <a:off x="4542584" y="4504784"/>
            <a:ext cx="23241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Třídění a výběr dat na základě zadaných podmínek</a:t>
            </a:r>
          </a:p>
        </p:txBody>
      </p:sp>
      <p:cxnSp>
        <p:nvCxnSpPr>
          <p:cNvPr id="20" name="Přímá spojnice se šipkou 19"/>
          <p:cNvCxnSpPr/>
          <p:nvPr/>
        </p:nvCxnSpPr>
        <p:spPr>
          <a:xfrm flipV="1">
            <a:off x="3460282" y="2638425"/>
            <a:ext cx="0" cy="110273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stCxn id="19" idx="0"/>
          </p:cNvCxnSpPr>
          <p:nvPr/>
        </p:nvCxnSpPr>
        <p:spPr>
          <a:xfrm flipH="1" flipV="1">
            <a:off x="5168621" y="3288286"/>
            <a:ext cx="536013" cy="121649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7019925" y="3782349"/>
            <a:ext cx="14097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Další nástroje pro práci s daty</a:t>
            </a:r>
            <a:endParaRPr lang="cs-CZ" sz="1400" dirty="0"/>
          </a:p>
        </p:txBody>
      </p:sp>
      <p:cxnSp>
        <p:nvCxnSpPr>
          <p:cNvPr id="27" name="Přímá spojnice se šipkou 26"/>
          <p:cNvCxnSpPr/>
          <p:nvPr/>
        </p:nvCxnSpPr>
        <p:spPr>
          <a:xfrm flipV="1">
            <a:off x="7635793" y="3189793"/>
            <a:ext cx="3257" cy="59173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9464768" y="4243174"/>
            <a:ext cx="234315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Vytváření hierarchie dat a souhrnných informací</a:t>
            </a:r>
            <a:endParaRPr lang="cs-CZ" sz="1400" dirty="0"/>
          </a:p>
        </p:txBody>
      </p:sp>
      <p:cxnSp>
        <p:nvCxnSpPr>
          <p:cNvPr id="31" name="Přímá spojnice se šipkou 30"/>
          <p:cNvCxnSpPr/>
          <p:nvPr/>
        </p:nvCxnSpPr>
        <p:spPr>
          <a:xfrm flipV="1">
            <a:off x="10443794" y="3250834"/>
            <a:ext cx="0" cy="96173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379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Šesté cvičení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764245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dirty="0"/>
              <a:t>	</a:t>
            </a:r>
            <a:endParaRPr lang="cs-CZ" sz="2000" dirty="0" smtClean="0"/>
          </a:p>
          <a:p>
            <a:pPr algn="ctr"/>
            <a:r>
              <a:rPr lang="cs-CZ" sz="3600" dirty="0" smtClean="0"/>
              <a:t>Zpracování dat</a:t>
            </a:r>
          </a:p>
          <a:p>
            <a:pPr algn="ctr"/>
            <a:endParaRPr lang="cs-CZ" sz="3600" dirty="0"/>
          </a:p>
          <a:p>
            <a:pPr algn="ctr"/>
            <a:endParaRPr lang="cs-CZ" sz="3600" dirty="0" smtClean="0"/>
          </a:p>
          <a:p>
            <a:pPr lvl="0"/>
            <a:r>
              <a:rPr lang="cs-CZ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Pomocné soubory:</a:t>
            </a:r>
          </a:p>
          <a:p>
            <a:pPr lvl="0"/>
            <a:r>
              <a:rPr lang="cs-CZ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Pomocny_6.xlsx</a:t>
            </a:r>
          </a:p>
          <a:p>
            <a:pPr lvl="0"/>
            <a:r>
              <a:rPr lang="cs-CZ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Cvicny_pevna_sirka.txt</a:t>
            </a:r>
          </a:p>
          <a:p>
            <a:pPr lvl="0"/>
            <a:r>
              <a:rPr lang="cs-CZ" sz="360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Cvicny_oddelovac.txt</a:t>
            </a:r>
          </a:p>
          <a:p>
            <a:pPr lvl="0"/>
            <a:endParaRPr lang="cs-CZ" sz="3600" smtClean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endParaRPr lang="cs-CZ" sz="36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endParaRPr lang="cs-CZ" sz="36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cs-CZ" sz="3600" dirty="0"/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59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28680" y="1361635"/>
            <a:ext cx="11318789" cy="4776079"/>
          </a:xfrm>
          <a:ln>
            <a:noFill/>
          </a:ln>
        </p:spPr>
        <p:txBody>
          <a:bodyPr>
            <a:normAutofit/>
          </a:bodyPr>
          <a:lstStyle/>
          <a:p>
            <a:pPr marL="457200" indent="-457200" algn="l">
              <a:lnSpc>
                <a:spcPct val="80000"/>
              </a:lnSpc>
              <a:buFontTx/>
              <a:buChar char="-"/>
            </a:pPr>
            <a:r>
              <a:rPr lang="cs-CZ" sz="2600" dirty="0"/>
              <a:t>Maticové vzorce (někdy označované jako „vzorce CSE</a:t>
            </a:r>
            <a:r>
              <a:rPr lang="cs-CZ" sz="2600" dirty="0" smtClean="0"/>
              <a:t>“ – </a:t>
            </a:r>
            <a:r>
              <a:rPr lang="cs-CZ" sz="2600" dirty="0" err="1" smtClean="0"/>
              <a:t>Ctrl+Shift+Enter</a:t>
            </a:r>
            <a:r>
              <a:rPr lang="cs-CZ" sz="2600" dirty="0" smtClean="0"/>
              <a:t>) </a:t>
            </a:r>
            <a:r>
              <a:rPr lang="cs-CZ" sz="2600" dirty="0"/>
              <a:t>slouží k provádění výpočtů, které můžou generovat jeden nebo několik výsledků. </a:t>
            </a:r>
            <a:endParaRPr lang="cs-CZ" sz="2600" dirty="0" smtClean="0"/>
          </a:p>
          <a:p>
            <a:pPr marL="457200" indent="-457200" algn="l">
              <a:lnSpc>
                <a:spcPct val="80000"/>
              </a:lnSpc>
              <a:buFontTx/>
              <a:buChar char="-"/>
            </a:pPr>
            <a:r>
              <a:rPr lang="cs-CZ" sz="2600" dirty="0"/>
              <a:t>Matice je řada dat v jednom řádku, sloupci nebo v kombinaci řádků a sloupců. Maticový vzorec provádí výpočty dat v jedné nebo několika maticích a vrací buď jeden </a:t>
            </a:r>
            <a:r>
              <a:rPr lang="cs-CZ" sz="2600" dirty="0" smtClean="0"/>
              <a:t>(výsledek je obsahem jedné buňky – jedno buňkový vzorec) nebo </a:t>
            </a:r>
            <a:r>
              <a:rPr lang="cs-CZ" sz="2600" dirty="0"/>
              <a:t>několik </a:t>
            </a:r>
            <a:r>
              <a:rPr lang="cs-CZ" sz="2600" dirty="0" smtClean="0"/>
              <a:t>výsledků (výpočet sloupce nebo řádků souhrnů – více buňkový vzorec). </a:t>
            </a:r>
          </a:p>
          <a:p>
            <a:pPr marL="457200" indent="-457200" algn="l">
              <a:lnSpc>
                <a:spcPct val="80000"/>
              </a:lnSpc>
              <a:buFontTx/>
              <a:buChar char="-"/>
            </a:pPr>
            <a:r>
              <a:rPr lang="cs-CZ" sz="2600" dirty="0" smtClean="0">
                <a:solidFill>
                  <a:srgbClr val="000000"/>
                </a:solidFill>
              </a:rPr>
              <a:t>Pomocí maticových vzorců můžeme realizovat např.:</a:t>
            </a:r>
          </a:p>
          <a:p>
            <a:pPr marL="1371600" lvl="2" indent="-457200" algn="l">
              <a:lnSpc>
                <a:spcPct val="80000"/>
              </a:lnSpc>
              <a:buFontTx/>
              <a:buChar char="-"/>
            </a:pPr>
            <a:r>
              <a:rPr lang="cs-CZ" sz="2000" dirty="0" smtClean="0">
                <a:solidFill>
                  <a:srgbClr val="000000"/>
                </a:solidFill>
              </a:rPr>
              <a:t>Určit počty znaků obsažených v oblasti buněk,</a:t>
            </a:r>
          </a:p>
          <a:p>
            <a:pPr marL="1371600" lvl="2" indent="-457200" algn="l">
              <a:lnSpc>
                <a:spcPct val="80000"/>
              </a:lnSpc>
              <a:buFontTx/>
              <a:buChar char="-"/>
            </a:pPr>
            <a:r>
              <a:rPr lang="cs-CZ" sz="2000" dirty="0" smtClean="0">
                <a:solidFill>
                  <a:srgbClr val="000000"/>
                </a:solidFill>
              </a:rPr>
              <a:t>Sečíst čísla splňující určité podmínky,</a:t>
            </a:r>
          </a:p>
          <a:p>
            <a:pPr marL="1371600" lvl="2" indent="-457200" algn="l">
              <a:lnSpc>
                <a:spcPct val="80000"/>
              </a:lnSpc>
              <a:buFontTx/>
              <a:buChar char="-"/>
            </a:pPr>
            <a:r>
              <a:rPr lang="cs-CZ" sz="2000" dirty="0" smtClean="0">
                <a:solidFill>
                  <a:srgbClr val="000000"/>
                </a:solidFill>
              </a:rPr>
              <a:t>Sečíst každou n-tou hodnotu v oblasti hodnot</a:t>
            </a:r>
          </a:p>
          <a:p>
            <a:pPr marL="1371600" lvl="2" indent="-457200" algn="l">
              <a:lnSpc>
                <a:spcPct val="80000"/>
              </a:lnSpc>
              <a:buFontTx/>
              <a:buChar char="-"/>
            </a:pPr>
            <a:r>
              <a:rPr lang="cs-CZ" sz="2000" dirty="0" smtClean="0">
                <a:solidFill>
                  <a:srgbClr val="000000"/>
                </a:solidFill>
              </a:rPr>
              <a:t>atd.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Maticové vzorce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69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20130" y="1043696"/>
            <a:ext cx="11318789" cy="5280904"/>
          </a:xfrm>
          <a:ln>
            <a:noFill/>
          </a:ln>
        </p:spPr>
        <p:txBody>
          <a:bodyPr>
            <a:normAutofit/>
          </a:bodyPr>
          <a:lstStyle/>
          <a:p>
            <a:pPr marL="457200" indent="-457200" algn="l">
              <a:lnSpc>
                <a:spcPct val="80000"/>
              </a:lnSpc>
              <a:buFontTx/>
              <a:buChar char="-"/>
            </a:pPr>
            <a:r>
              <a:rPr lang="cs-CZ" sz="2600" dirty="0" smtClean="0"/>
              <a:t>Příklad: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endParaRPr lang="cs-CZ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Maticové vzorce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8362" y="1043696"/>
            <a:ext cx="5191125" cy="4010025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9829801" y="2360708"/>
            <a:ext cx="205740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Vložení pomocí CSE:</a:t>
            </a:r>
          </a:p>
          <a:p>
            <a:r>
              <a:rPr lang="cs-CZ" sz="1400" dirty="0"/>
              <a:t>{=F4:F19*G4:G19</a:t>
            </a:r>
            <a:r>
              <a:rPr lang="cs-CZ" sz="1400" dirty="0" smtClean="0"/>
              <a:t>}</a:t>
            </a:r>
          </a:p>
          <a:p>
            <a:r>
              <a:rPr lang="cs-CZ" sz="1400" dirty="0" smtClean="0"/>
              <a:t>resp.</a:t>
            </a:r>
          </a:p>
          <a:p>
            <a:r>
              <a:rPr lang="cs-CZ" sz="1400" dirty="0" smtClean="0"/>
              <a:t>{=</a:t>
            </a:r>
            <a:r>
              <a:rPr lang="cs-CZ" sz="1400" dirty="0"/>
              <a:t>SUMA(F4:F19*G4:G19</a:t>
            </a:r>
            <a:r>
              <a:rPr lang="cs-CZ" sz="1400" dirty="0" smtClean="0"/>
              <a:t>)}</a:t>
            </a:r>
            <a:endParaRPr lang="cs-CZ" sz="1400" dirty="0"/>
          </a:p>
        </p:txBody>
      </p:sp>
      <p:cxnSp>
        <p:nvCxnSpPr>
          <p:cNvPr id="6" name="Přímá spojnice se šipkou 5"/>
          <p:cNvCxnSpPr>
            <a:stCxn id="4" idx="1"/>
          </p:cNvCxnSpPr>
          <p:nvPr/>
        </p:nvCxnSpPr>
        <p:spPr>
          <a:xfrm flipH="1" flipV="1">
            <a:off x="8477250" y="1647828"/>
            <a:ext cx="1352551" cy="118993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4" idx="1"/>
          </p:cNvCxnSpPr>
          <p:nvPr/>
        </p:nvCxnSpPr>
        <p:spPr>
          <a:xfrm flipH="1">
            <a:off x="8477251" y="2837762"/>
            <a:ext cx="1352550" cy="165107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 flipH="1">
            <a:off x="8477251" y="3190875"/>
            <a:ext cx="1352549" cy="159067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033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20130" y="1043696"/>
            <a:ext cx="11318789" cy="5252329"/>
          </a:xfrm>
          <a:ln>
            <a:noFill/>
          </a:ln>
        </p:spPr>
        <p:txBody>
          <a:bodyPr>
            <a:normAutofit/>
          </a:bodyPr>
          <a:lstStyle/>
          <a:p>
            <a:pPr marL="457200" indent="-457200" algn="l">
              <a:lnSpc>
                <a:spcPct val="80000"/>
              </a:lnSpc>
              <a:buFontTx/>
              <a:buChar char="-"/>
            </a:pPr>
            <a:r>
              <a:rPr lang="cs-CZ" sz="2600" dirty="0" smtClean="0"/>
              <a:t>Příklad: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endParaRPr lang="cs-CZ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Maticové vzorce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8975" y="1626747"/>
            <a:ext cx="5734050" cy="4086225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9998075" y="2884583"/>
            <a:ext cx="205740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Vložení pomocí CSE:</a:t>
            </a:r>
          </a:p>
          <a:p>
            <a:r>
              <a:rPr lang="cs-CZ" sz="1400" dirty="0"/>
              <a:t>{=F4:F19*G4:G19</a:t>
            </a:r>
            <a:r>
              <a:rPr lang="cs-CZ" sz="1400" dirty="0" smtClean="0"/>
              <a:t>}</a:t>
            </a:r>
          </a:p>
          <a:p>
            <a:r>
              <a:rPr lang="cs-CZ" sz="1400" dirty="0" smtClean="0"/>
              <a:t>resp.</a:t>
            </a:r>
          </a:p>
          <a:p>
            <a:r>
              <a:rPr lang="cs-CZ" sz="1400" dirty="0" smtClean="0"/>
              <a:t>{=</a:t>
            </a:r>
            <a:r>
              <a:rPr lang="cs-CZ" sz="1400" dirty="0"/>
              <a:t>SUMA(F4:F19*G4:G19</a:t>
            </a:r>
            <a:r>
              <a:rPr lang="cs-CZ" sz="1400" dirty="0" smtClean="0"/>
              <a:t>)}</a:t>
            </a:r>
            <a:endParaRPr lang="cs-CZ" sz="1400" dirty="0"/>
          </a:p>
        </p:txBody>
      </p:sp>
      <p:cxnSp>
        <p:nvCxnSpPr>
          <p:cNvPr id="10" name="Přímá spojnice se šipkou 9"/>
          <p:cNvCxnSpPr>
            <a:stCxn id="9" idx="1"/>
          </p:cNvCxnSpPr>
          <p:nvPr/>
        </p:nvCxnSpPr>
        <p:spPr>
          <a:xfrm flipH="1" flipV="1">
            <a:off x="8645525" y="2171703"/>
            <a:ext cx="1352550" cy="118993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stCxn id="9" idx="1"/>
          </p:cNvCxnSpPr>
          <p:nvPr/>
        </p:nvCxnSpPr>
        <p:spPr>
          <a:xfrm flipH="1">
            <a:off x="8645525" y="3361637"/>
            <a:ext cx="1352550" cy="165107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H="1">
            <a:off x="8724900" y="3714750"/>
            <a:ext cx="1273175" cy="165735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076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20130" y="1043696"/>
            <a:ext cx="11318789" cy="5554812"/>
          </a:xfrm>
          <a:ln>
            <a:noFill/>
          </a:ln>
        </p:spPr>
        <p:txBody>
          <a:bodyPr>
            <a:normAutofit/>
          </a:bodyPr>
          <a:lstStyle/>
          <a:p>
            <a:pPr marL="457200" indent="-457200" algn="l">
              <a:lnSpc>
                <a:spcPct val="80000"/>
              </a:lnSpc>
              <a:buFontTx/>
              <a:buChar char="-"/>
            </a:pPr>
            <a:r>
              <a:rPr lang="cs-CZ" sz="2600" dirty="0" smtClean="0"/>
              <a:t>Příklad: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</a:p>
          <a:p>
            <a:pPr algn="l">
              <a:lnSpc>
                <a:spcPct val="80000"/>
              </a:lnSpc>
            </a:pPr>
            <a:r>
              <a:rPr lang="cs-CZ" dirty="0" smtClean="0">
                <a:solidFill>
                  <a:srgbClr val="000000"/>
                </a:solidFill>
              </a:rPr>
              <a:t>(závislost dat)</a:t>
            </a:r>
            <a:endParaRPr lang="cs-CZ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Maticové vzorce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9950" y="1362075"/>
            <a:ext cx="5372100" cy="413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82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20130" y="1043696"/>
            <a:ext cx="11318789" cy="5554812"/>
          </a:xfrm>
          <a:ln>
            <a:noFill/>
          </a:ln>
        </p:spPr>
        <p:txBody>
          <a:bodyPr>
            <a:normAutofit/>
          </a:bodyPr>
          <a:lstStyle/>
          <a:p>
            <a:pPr marL="457200" indent="-457200" algn="l">
              <a:lnSpc>
                <a:spcPct val="80000"/>
              </a:lnSpc>
              <a:buFontTx/>
              <a:buChar char="-"/>
            </a:pPr>
            <a:r>
              <a:rPr lang="cs-CZ" sz="2600" dirty="0" smtClean="0">
                <a:solidFill>
                  <a:srgbClr val="000000"/>
                </a:solidFill>
              </a:rPr>
              <a:t>Syntaxe maticových vzorců:</a:t>
            </a:r>
          </a:p>
          <a:p>
            <a:pPr marL="914400" lvl="1" indent="-457200" algn="l">
              <a:lnSpc>
                <a:spcPct val="80000"/>
              </a:lnSpc>
              <a:buFontTx/>
              <a:buChar char="-"/>
            </a:pPr>
            <a:r>
              <a:rPr lang="cs-CZ" sz="2400" dirty="0" smtClean="0">
                <a:solidFill>
                  <a:srgbClr val="000000"/>
                </a:solidFill>
              </a:rPr>
              <a:t>začínají symbolem =;</a:t>
            </a:r>
          </a:p>
          <a:p>
            <a:pPr marL="914400" lvl="1" indent="-457200" algn="l">
              <a:lnSpc>
                <a:spcPct val="80000"/>
              </a:lnSpc>
              <a:buFontTx/>
              <a:buChar char="-"/>
            </a:pPr>
            <a:r>
              <a:rPr lang="cs-CZ" sz="2400" dirty="0" smtClean="0">
                <a:solidFill>
                  <a:srgbClr val="000000"/>
                </a:solidFill>
              </a:rPr>
              <a:t>lze použít většinu předdefinovaných funkcí Excelu;</a:t>
            </a:r>
          </a:p>
          <a:p>
            <a:pPr marL="914400" lvl="1" indent="-457200" algn="l">
              <a:lnSpc>
                <a:spcPct val="80000"/>
              </a:lnSpc>
              <a:buFontTx/>
              <a:buChar char="-"/>
            </a:pPr>
            <a:r>
              <a:rPr lang="cs-CZ" sz="2400" dirty="0" smtClean="0">
                <a:solidFill>
                  <a:srgbClr val="000000"/>
                </a:solidFill>
              </a:rPr>
              <a:t>vzorec se vkládá stiskem kombinace kláves CTRL+SHIFT+ENTER;</a:t>
            </a:r>
          </a:p>
          <a:p>
            <a:pPr marL="914400" lvl="1" indent="-457200" algn="l">
              <a:lnSpc>
                <a:spcPct val="80000"/>
              </a:lnSpc>
              <a:buFontTx/>
              <a:buChar char="-"/>
            </a:pPr>
            <a:r>
              <a:rPr lang="cs-CZ" sz="2400" dirty="0" smtClean="0">
                <a:solidFill>
                  <a:srgbClr val="000000"/>
                </a:solidFill>
              </a:rPr>
              <a:t>vzorec se uzavře do { };</a:t>
            </a:r>
          </a:p>
          <a:p>
            <a:pPr marL="914400" lvl="1" indent="-457200" algn="l">
              <a:lnSpc>
                <a:spcPct val="80000"/>
              </a:lnSpc>
              <a:buFontTx/>
              <a:buChar char="-"/>
            </a:pPr>
            <a:r>
              <a:rPr lang="cs-CZ" sz="2400" dirty="0" smtClean="0">
                <a:solidFill>
                  <a:srgbClr val="000000"/>
                </a:solidFill>
              </a:rPr>
              <a:t>pokud se zadají { } ručně je vzorec chápán jako textový řetězec;</a:t>
            </a:r>
          </a:p>
          <a:p>
            <a:pPr marL="914400" lvl="1" indent="-457200" algn="l">
              <a:lnSpc>
                <a:spcPct val="80000"/>
              </a:lnSpc>
              <a:buFontTx/>
              <a:buChar char="-"/>
            </a:pPr>
            <a:r>
              <a:rPr lang="cs-CZ" sz="2400" dirty="0" smtClean="0">
                <a:solidFill>
                  <a:srgbClr val="000000"/>
                </a:solidFill>
              </a:rPr>
              <a:t>jedná se o efektivní způsob vytváření vzorců:</a:t>
            </a:r>
          </a:p>
          <a:p>
            <a:pPr lvl="1" algn="l">
              <a:lnSpc>
                <a:spcPct val="80000"/>
              </a:lnSpc>
            </a:pPr>
            <a:r>
              <a:rPr lang="cs-CZ" sz="2400" dirty="0" smtClean="0">
                <a:solidFill>
                  <a:srgbClr val="000000"/>
                </a:solidFill>
              </a:rPr>
              <a:t>	např.:		{=SUMA(A1:A5*B1:B5)}</a:t>
            </a:r>
          </a:p>
          <a:p>
            <a:pPr lvl="1" algn="l">
              <a:lnSpc>
                <a:spcPct val="80000"/>
              </a:lnSpc>
            </a:pPr>
            <a:r>
              <a:rPr lang="cs-CZ" sz="2400" dirty="0">
                <a:solidFill>
                  <a:srgbClr val="000000"/>
                </a:solidFill>
              </a:rPr>
              <a:t>	</a:t>
            </a:r>
            <a:r>
              <a:rPr lang="cs-CZ" sz="2400" dirty="0" smtClean="0">
                <a:solidFill>
                  <a:srgbClr val="000000"/>
                </a:solidFill>
              </a:rPr>
              <a:t>je totéž jako 	=SUMA(A1*B1;A2*B2;</a:t>
            </a:r>
            <a:r>
              <a:rPr lang="cs-CZ" sz="2400" dirty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A3*B3; A4*B4; A5*B5);</a:t>
            </a:r>
          </a:p>
          <a:p>
            <a:pPr marL="914400" lvl="1" indent="-457200" algn="l">
              <a:lnSpc>
                <a:spcPct val="80000"/>
              </a:lnSpc>
              <a:buFontTx/>
              <a:buChar char="-"/>
            </a:pPr>
            <a:r>
              <a:rPr lang="cs-CZ" sz="2400" dirty="0" smtClean="0">
                <a:solidFill>
                  <a:srgbClr val="000000"/>
                </a:solidFill>
              </a:rPr>
              <a:t>při jakékoli úpravě maticového vzorce je pro potvrzení změny nutno použít kombinace CSE;</a:t>
            </a:r>
          </a:p>
          <a:p>
            <a:pPr marL="914400" lvl="1" indent="-457200" algn="l">
              <a:lnSpc>
                <a:spcPct val="80000"/>
              </a:lnSpc>
              <a:buFontTx/>
              <a:buChar char="-"/>
            </a:pPr>
            <a:r>
              <a:rPr lang="cs-CZ" sz="2400" dirty="0" smtClean="0">
                <a:solidFill>
                  <a:srgbClr val="000000"/>
                </a:solidFill>
              </a:rPr>
              <a:t>Při práci s více buňkovými vzorci je potřeba dodržet následující pravidla:</a:t>
            </a:r>
          </a:p>
          <a:p>
            <a:pPr lvl="1" algn="l">
              <a:lnSpc>
                <a:spcPct val="80000"/>
              </a:lnSpc>
            </a:pPr>
            <a:endParaRPr lang="cs-CZ" dirty="0" smtClean="0">
              <a:solidFill>
                <a:srgbClr val="000000"/>
              </a:solidFill>
            </a:endParaRPr>
          </a:p>
          <a:p>
            <a:pPr marL="457200" indent="-457200" algn="l">
              <a:lnSpc>
                <a:spcPct val="80000"/>
              </a:lnSpc>
              <a:buFontTx/>
              <a:buChar char="-"/>
            </a:pPr>
            <a:endParaRPr lang="cs-CZ" dirty="0" smtClean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Maticové vzorce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93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20130" y="1043696"/>
            <a:ext cx="11318789" cy="5554812"/>
          </a:xfrm>
          <a:ln>
            <a:noFill/>
          </a:ln>
        </p:spPr>
        <p:txBody>
          <a:bodyPr>
            <a:normAutofit/>
          </a:bodyPr>
          <a:lstStyle/>
          <a:p>
            <a:pPr marL="457200" indent="-457200" algn="l">
              <a:lnSpc>
                <a:spcPct val="80000"/>
              </a:lnSpc>
              <a:buFontTx/>
              <a:buChar char="-"/>
            </a:pPr>
            <a:r>
              <a:rPr lang="cs-CZ" sz="2800" dirty="0" smtClean="0">
                <a:solidFill>
                  <a:srgbClr val="000000"/>
                </a:solidFill>
              </a:rPr>
              <a:t>Pravidla pro více buňkové vzorce:</a:t>
            </a:r>
          </a:p>
          <a:p>
            <a:pPr marL="457200" indent="-457200" algn="l">
              <a:lnSpc>
                <a:spcPct val="80000"/>
              </a:lnSpc>
              <a:buFontTx/>
              <a:buChar char="-"/>
            </a:pPr>
            <a:endParaRPr lang="cs-CZ" sz="2800" dirty="0">
              <a:solidFill>
                <a:srgbClr val="000000"/>
              </a:solidFill>
            </a:endParaRPr>
          </a:p>
          <a:p>
            <a:pPr marL="914400" lvl="1" indent="-457200" algn="l">
              <a:lnSpc>
                <a:spcPct val="80000"/>
              </a:lnSpc>
              <a:buFontTx/>
              <a:buChar char="-"/>
            </a:pPr>
            <a:r>
              <a:rPr lang="cs-CZ" sz="2400" dirty="0" smtClean="0"/>
              <a:t>dříve než zadáme vzorec vybereme oblast buněk pro uložení výsledku;</a:t>
            </a:r>
          </a:p>
          <a:p>
            <a:pPr marL="914400" lvl="1" indent="-457200" algn="l">
              <a:lnSpc>
                <a:spcPct val="80000"/>
              </a:lnSpc>
              <a:buFontTx/>
              <a:buChar char="-"/>
            </a:pPr>
            <a:r>
              <a:rPr lang="cs-CZ" sz="2400" dirty="0" smtClean="0">
                <a:solidFill>
                  <a:srgbClr val="000000"/>
                </a:solidFill>
              </a:rPr>
              <a:t>není možné změnit obsah jednotlivé buňky v maticovém vzorci;</a:t>
            </a:r>
          </a:p>
          <a:p>
            <a:pPr marL="914400" lvl="1" indent="-457200" algn="l">
              <a:lnSpc>
                <a:spcPct val="80000"/>
              </a:lnSpc>
              <a:buFontTx/>
              <a:buChar char="-"/>
            </a:pPr>
            <a:r>
              <a:rPr lang="cs-CZ" sz="2400" dirty="0" smtClean="0">
                <a:solidFill>
                  <a:srgbClr val="000000"/>
                </a:solidFill>
              </a:rPr>
              <a:t>můžeme přesunout nebo odstranit celý maticový vzorec, nelze přesunout nebo odstranit pouze jeho část;</a:t>
            </a:r>
          </a:p>
          <a:p>
            <a:pPr marL="914400" lvl="1" indent="-457200" algn="l">
              <a:lnSpc>
                <a:spcPct val="80000"/>
              </a:lnSpc>
              <a:buFontTx/>
              <a:buChar char="-"/>
            </a:pPr>
            <a:endParaRPr lang="cs-CZ" sz="2400" dirty="0" smtClean="0">
              <a:solidFill>
                <a:srgbClr val="000000"/>
              </a:solidFill>
            </a:endParaRPr>
          </a:p>
          <a:p>
            <a:pPr marL="457200" indent="-457200" algn="l">
              <a:lnSpc>
                <a:spcPct val="80000"/>
              </a:lnSpc>
              <a:buFontTx/>
              <a:buChar char="-"/>
            </a:pPr>
            <a:r>
              <a:rPr lang="cs-CZ" sz="2800" dirty="0" smtClean="0">
                <a:solidFill>
                  <a:srgbClr val="000000"/>
                </a:solidFill>
              </a:rPr>
              <a:t>Poznámka:</a:t>
            </a:r>
            <a:endParaRPr lang="cs-CZ" sz="2800" dirty="0">
              <a:solidFill>
                <a:srgbClr val="000000"/>
              </a:solidFill>
            </a:endParaRPr>
          </a:p>
          <a:p>
            <a:pPr marL="914400" lvl="1" indent="-457200" algn="l">
              <a:lnSpc>
                <a:spcPct val="80000"/>
              </a:lnSpc>
              <a:buFontTx/>
              <a:buChar char="-"/>
            </a:pPr>
            <a:r>
              <a:rPr lang="cs-CZ" sz="2400" dirty="0" smtClean="0">
                <a:solidFill>
                  <a:srgbClr val="000000"/>
                </a:solidFill>
              </a:rPr>
              <a:t>maticovým vzorcům nemusí rozumět ostatní uživatelé sešitu;</a:t>
            </a:r>
          </a:p>
          <a:p>
            <a:pPr marL="914400" lvl="1" indent="-457200" algn="l">
              <a:lnSpc>
                <a:spcPct val="80000"/>
              </a:lnSpc>
              <a:buFontTx/>
              <a:buChar char="-"/>
            </a:pPr>
            <a:r>
              <a:rPr lang="cs-CZ" sz="2400" dirty="0" smtClean="0">
                <a:solidFill>
                  <a:srgbClr val="000000"/>
                </a:solidFill>
              </a:rPr>
              <a:t>v závislosti na rychlosti procesoru a velikosti paměti, mohou velké maticové vzorce zpomalovat výpočty.</a:t>
            </a:r>
            <a:endParaRPr lang="cs-CZ" sz="2400" dirty="0">
              <a:solidFill>
                <a:srgbClr val="000000"/>
              </a:solidFill>
            </a:endParaRPr>
          </a:p>
          <a:p>
            <a:pPr marL="914400" lvl="1" indent="-457200" algn="l">
              <a:lnSpc>
                <a:spcPct val="80000"/>
              </a:lnSpc>
              <a:buFontTx/>
              <a:buChar char="-"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Maticové vzorce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743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336005" y="-79375"/>
            <a:ext cx="7704137" cy="1351671"/>
          </a:xfrm>
        </p:spPr>
        <p:txBody>
          <a:bodyPr>
            <a:normAutofit fontScale="90000"/>
          </a:bodyPr>
          <a:lstStyle/>
          <a:p>
            <a:r>
              <a:rPr lang="cs-CZ" sz="5300" b="1" dirty="0" smtClean="0">
                <a:solidFill>
                  <a:srgbClr val="000000"/>
                </a:solidFill>
              </a:rPr>
              <a:t>Zpracování hromadných dat </a:t>
            </a:r>
            <a:br>
              <a:rPr lang="cs-CZ" sz="5300" b="1" dirty="0" smtClean="0">
                <a:solidFill>
                  <a:srgbClr val="000000"/>
                </a:solidFill>
              </a:rPr>
            </a:br>
            <a:r>
              <a:rPr lang="cs-CZ" sz="4000" b="1" dirty="0" smtClean="0">
                <a:solidFill>
                  <a:srgbClr val="000000"/>
                </a:solidFill>
              </a:rPr>
              <a:t>Úvodem</a:t>
            </a:r>
            <a:r>
              <a:rPr lang="cs-CZ" sz="4000" dirty="0" smtClean="0">
                <a:solidFill>
                  <a:srgbClr val="000000"/>
                </a:solidFill>
              </a:rPr>
              <a:t> </a:t>
            </a:r>
            <a:endParaRPr lang="cs-CZ" sz="40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639760" y="1353967"/>
            <a:ext cx="11096625" cy="5490454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Calibri" panose="020F0502020204030204" pitchFamily="34" charset="0"/>
              <a:buChar char="-"/>
            </a:pPr>
            <a:r>
              <a:rPr lang="en-US" altLang="cs-CZ" dirty="0">
                <a:cs typeface="Times New Roman" panose="02020603050405020304" pitchFamily="18" charset="0"/>
              </a:rPr>
              <a:t>Z</a:t>
            </a:r>
            <a:r>
              <a:rPr lang="cs-CZ" altLang="cs-CZ" dirty="0">
                <a:cs typeface="Times New Roman" panose="02020603050405020304" pitchFamily="18" charset="0"/>
              </a:rPr>
              <a:t>pracováním dat </a:t>
            </a:r>
            <a:r>
              <a:rPr lang="cs-CZ" altLang="cs-CZ" dirty="0" smtClean="0">
                <a:cs typeface="Times New Roman" panose="02020603050405020304" pitchFamily="18" charset="0"/>
              </a:rPr>
              <a:t>rozumíme </a:t>
            </a:r>
            <a:r>
              <a:rPr lang="cs-CZ" altLang="cs-CZ" dirty="0">
                <a:cs typeface="Times New Roman" panose="02020603050405020304" pitchFamily="18" charset="0"/>
              </a:rPr>
              <a:t>evidování</a:t>
            </a:r>
            <a:r>
              <a:rPr lang="en-US" altLang="cs-CZ" dirty="0">
                <a:cs typeface="Times New Roman" panose="02020603050405020304" pitchFamily="18" charset="0"/>
              </a:rPr>
              <a:t> a </a:t>
            </a:r>
            <a:r>
              <a:rPr lang="cs-CZ" altLang="cs-CZ" dirty="0" smtClean="0">
                <a:cs typeface="Times New Roman" panose="02020603050405020304" pitchFamily="18" charset="0"/>
              </a:rPr>
              <a:t>následné úpravy </a:t>
            </a:r>
            <a:r>
              <a:rPr lang="cs-CZ" altLang="cs-CZ" dirty="0">
                <a:cs typeface="Times New Roman" panose="02020603050405020304" pitchFamily="18" charset="0"/>
              </a:rPr>
              <a:t>velkého množství údajů </a:t>
            </a:r>
            <a:r>
              <a:rPr lang="cs-CZ" altLang="cs-CZ" dirty="0" smtClean="0">
                <a:cs typeface="Times New Roman" panose="02020603050405020304" pitchFamily="18" charset="0"/>
              </a:rPr>
              <a:t>o velkém </a:t>
            </a:r>
            <a:r>
              <a:rPr lang="cs-CZ" altLang="cs-CZ" dirty="0">
                <a:cs typeface="Times New Roman" panose="02020603050405020304" pitchFamily="18" charset="0"/>
              </a:rPr>
              <a:t>množství </a:t>
            </a:r>
            <a:r>
              <a:rPr lang="cs-CZ" altLang="cs-CZ" dirty="0" smtClean="0">
                <a:cs typeface="Times New Roman" panose="02020603050405020304" pitchFamily="18" charset="0"/>
              </a:rPr>
              <a:t>objektů reálného světa, reprezentovaného modelem zpracovávaným pomocí výpočetní techniky.</a:t>
            </a:r>
            <a:r>
              <a:rPr lang="cs-CZ" altLang="cs-CZ" b="1" dirty="0" smtClean="0">
                <a:cs typeface="Times New Roman" panose="02020603050405020304" pitchFamily="18" charset="0"/>
              </a:rPr>
              <a:t> </a:t>
            </a:r>
          </a:p>
          <a:p>
            <a:pPr marL="342900" indent="-342900" algn="just">
              <a:buFont typeface="Calibri" panose="020F0502020204030204" pitchFamily="34" charset="0"/>
              <a:buChar char="-"/>
            </a:pPr>
            <a:r>
              <a:rPr lang="cs-CZ" altLang="cs-CZ" dirty="0" smtClean="0">
                <a:cs typeface="Times New Roman" panose="02020603050405020304" pitchFamily="18" charset="0"/>
              </a:rPr>
              <a:t>Jednotlivé objekty reálného světa seskupujeme do tříd objektů, pro které je typické, že všechny objekty jedné třídy mají stejnou strukturu vlastností. </a:t>
            </a:r>
          </a:p>
          <a:p>
            <a:pPr marL="342900" indent="-342900" algn="just">
              <a:buFont typeface="Calibri" panose="020F0502020204030204" pitchFamily="34" charset="0"/>
              <a:buChar char="-"/>
            </a:pPr>
            <a:r>
              <a:rPr lang="cs-CZ" altLang="cs-CZ" dirty="0" smtClean="0">
                <a:cs typeface="Times New Roman" panose="02020603050405020304" pitchFamily="18" charset="0"/>
              </a:rPr>
              <a:t>Jednotlivé objekty v rámci jedné třídy nabývají v rámci jednotné struktury vlastností různých konkrétních hodnot.</a:t>
            </a:r>
          </a:p>
          <a:p>
            <a:pPr marL="342900" indent="-342900" algn="just">
              <a:buFont typeface="Calibri" panose="020F0502020204030204" pitchFamily="34" charset="0"/>
              <a:buChar char="-"/>
            </a:pPr>
            <a:r>
              <a:rPr lang="cs-CZ" altLang="cs-CZ" dirty="0" smtClean="0">
                <a:cs typeface="Times New Roman" panose="02020603050405020304" pitchFamily="18" charset="0"/>
              </a:rPr>
              <a:t>Abychom byli schopni jednoznačně rozlišit jednotlivé objekty v rámci jedné třídy, je nutné, aby aspoň v rámci jedné vlastnosti nabýval každý objekt dané třídy objektů jednoznačně určitelnou hodnotu (tuto vlastnost budeme označovat jako klíčovou vlastnost objektu – primární klíč).</a:t>
            </a:r>
          </a:p>
          <a:p>
            <a:pPr marL="342900" indent="-342900" algn="just">
              <a:buFont typeface="Calibri" panose="020F0502020204030204" pitchFamily="34" charset="0"/>
              <a:buChar char="-"/>
            </a:pPr>
            <a:r>
              <a:rPr lang="cs-CZ" altLang="cs-CZ" dirty="0" smtClean="0">
                <a:cs typeface="Times New Roman" panose="02020603050405020304" pitchFamily="18" charset="0"/>
              </a:rPr>
              <a:t>Příklady tříd objektů:</a:t>
            </a:r>
          </a:p>
          <a:p>
            <a:pPr marL="800100" lvl="1" indent="-342900" algn="just">
              <a:buFont typeface="Calibri" panose="020F0502020204030204" pitchFamily="34" charset="0"/>
              <a:buChar char="-"/>
            </a:pPr>
            <a:r>
              <a:rPr lang="cs-CZ" altLang="cs-CZ" dirty="0" smtClean="0">
                <a:cs typeface="Times New Roman" panose="02020603050405020304" pitchFamily="18" charset="0"/>
              </a:rPr>
              <a:t>Lidé (studenti školy, akademičtí pracovníci, zaměstnanci, obyvatelé ČR, …)</a:t>
            </a:r>
          </a:p>
          <a:p>
            <a:pPr marL="800100" lvl="1" indent="-342900" algn="just">
              <a:buFont typeface="Calibri" panose="020F0502020204030204" pitchFamily="34" charset="0"/>
              <a:buChar char="-"/>
            </a:pPr>
            <a:r>
              <a:rPr lang="cs-CZ" altLang="cs-CZ" dirty="0" smtClean="0">
                <a:cs typeface="Times New Roman" panose="02020603050405020304" pitchFamily="18" charset="0"/>
              </a:rPr>
              <a:t>Množina věcí (materiál na skladě, knihy v knihovně, inventář, …)</a:t>
            </a:r>
          </a:p>
          <a:p>
            <a:pPr marL="800100" lvl="1" indent="-342900" algn="just">
              <a:buFont typeface="Calibri" panose="020F0502020204030204" pitchFamily="34" charset="0"/>
              <a:buChar char="-"/>
            </a:pPr>
            <a:r>
              <a:rPr lang="cs-CZ" altLang="cs-CZ" dirty="0" smtClean="0">
                <a:cs typeface="Times New Roman" panose="02020603050405020304" pitchFamily="18" charset="0"/>
              </a:rPr>
              <a:t>Množina jevů (zdravotní stav pacientů, počasí, …)</a:t>
            </a:r>
          </a:p>
          <a:p>
            <a:pPr marL="800100" lvl="1" indent="-342900" algn="just">
              <a:buFont typeface="Calibri" panose="020F0502020204030204" pitchFamily="34" charset="0"/>
              <a:buChar char="-"/>
            </a:pPr>
            <a:r>
              <a:rPr lang="cs-CZ" altLang="cs-CZ" dirty="0" smtClean="0">
                <a:cs typeface="Times New Roman" panose="02020603050405020304" pitchFamily="18" charset="0"/>
              </a:rPr>
              <a:t>…</a:t>
            </a:r>
            <a:endParaRPr lang="cs-CZ" altLang="cs-CZ" dirty="0">
              <a:cs typeface="Times New Roman" panose="02020603050405020304" pitchFamily="18" charset="0"/>
            </a:endParaRPr>
          </a:p>
          <a:p>
            <a:pPr marL="342900" indent="-342900" algn="just">
              <a:buFont typeface="Calibri" panose="020F0502020204030204" pitchFamily="34" charset="0"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645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43931" y="-88900"/>
            <a:ext cx="7704137" cy="1351671"/>
          </a:xfrm>
        </p:spPr>
        <p:txBody>
          <a:bodyPr>
            <a:normAutofit fontScale="90000"/>
          </a:bodyPr>
          <a:lstStyle/>
          <a:p>
            <a:r>
              <a:rPr lang="cs-CZ" sz="5300" b="1" dirty="0" smtClean="0">
                <a:solidFill>
                  <a:srgbClr val="000000"/>
                </a:solidFill>
              </a:rPr>
              <a:t>Zpracování hromadných dat </a:t>
            </a:r>
            <a:br>
              <a:rPr lang="cs-CZ" sz="5300" b="1" dirty="0" smtClean="0">
                <a:solidFill>
                  <a:srgbClr val="000000"/>
                </a:solidFill>
              </a:rPr>
            </a:br>
            <a:r>
              <a:rPr lang="cs-CZ" sz="4000" b="1" dirty="0" smtClean="0">
                <a:solidFill>
                  <a:srgbClr val="000000"/>
                </a:solidFill>
              </a:rPr>
              <a:t>Úvodem</a:t>
            </a:r>
            <a:r>
              <a:rPr lang="cs-CZ" sz="4000" dirty="0" smtClean="0">
                <a:solidFill>
                  <a:srgbClr val="000000"/>
                </a:solidFill>
              </a:rPr>
              <a:t> </a:t>
            </a:r>
            <a:endParaRPr lang="cs-CZ" sz="40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90547" y="1262771"/>
            <a:ext cx="11096625" cy="5490454"/>
          </a:xfrm>
        </p:spPr>
        <p:txBody>
          <a:bodyPr>
            <a:normAutofit/>
          </a:bodyPr>
          <a:lstStyle/>
          <a:p>
            <a:pPr marL="342900" indent="-342900" algn="just">
              <a:buFont typeface="Calibri" panose="020F0502020204030204" pitchFamily="34" charset="0"/>
              <a:buChar char="-"/>
            </a:pPr>
            <a:r>
              <a:rPr lang="cs-CZ" altLang="cs-CZ" sz="2800" dirty="0" smtClean="0">
                <a:cs typeface="Times New Roman" panose="02020603050405020304" pitchFamily="18" charset="0"/>
              </a:rPr>
              <a:t>Typické úlohy evidence a úprav hromadných dat:</a:t>
            </a:r>
          </a:p>
          <a:p>
            <a:pPr marL="800100" lvl="1" indent="-342900" algn="just">
              <a:buFont typeface="Calibri" panose="020F0502020204030204" pitchFamily="34" charset="0"/>
              <a:buChar char="-"/>
            </a:pPr>
            <a:r>
              <a:rPr lang="cs-CZ" altLang="cs-CZ" sz="2400" dirty="0" smtClean="0">
                <a:cs typeface="Times New Roman" panose="02020603050405020304" pitchFamily="18" charset="0"/>
              </a:rPr>
              <a:t>Vytvořit model výseku reálného světa na nějakém médiu, tj. zaznamenat vhodně organizované údaje o objektech např. v Excelu.</a:t>
            </a:r>
          </a:p>
          <a:p>
            <a:pPr marL="800100" lvl="1" indent="-342900" algn="just">
              <a:buFont typeface="Calibri" panose="020F0502020204030204" pitchFamily="34" charset="0"/>
              <a:buChar char="-"/>
            </a:pPr>
            <a:r>
              <a:rPr lang="cs-CZ" altLang="cs-CZ" sz="2400" dirty="0" smtClean="0"/>
              <a:t>Umět realizovat změny </a:t>
            </a:r>
            <a:r>
              <a:rPr lang="cs-CZ" altLang="cs-CZ" sz="2400" dirty="0"/>
              <a:t>údajů </a:t>
            </a:r>
            <a:r>
              <a:rPr lang="cs-CZ" altLang="cs-CZ" sz="2400" dirty="0" smtClean="0"/>
              <a:t>(ve výpočetním modelu) v souladu se změnami </a:t>
            </a:r>
            <a:r>
              <a:rPr lang="cs-CZ" altLang="cs-CZ" sz="2400" dirty="0"/>
              <a:t>evidované </a:t>
            </a:r>
            <a:r>
              <a:rPr lang="cs-CZ" altLang="cs-CZ" sz="2400" dirty="0" smtClean="0"/>
              <a:t>reality.</a:t>
            </a:r>
          </a:p>
          <a:p>
            <a:pPr marL="800100" lvl="1" indent="-342900" algn="just">
              <a:buFont typeface="Calibri" panose="020F0502020204030204" pitchFamily="34" charset="0"/>
              <a:buChar char="-"/>
            </a:pPr>
            <a:r>
              <a:rPr lang="cs-CZ" altLang="cs-CZ" sz="2400" dirty="0" smtClean="0">
                <a:cs typeface="Times New Roman" panose="02020603050405020304" pitchFamily="18" charset="0"/>
              </a:rPr>
              <a:t>Umět </a:t>
            </a:r>
            <a:r>
              <a:rPr lang="cs-CZ" altLang="cs-CZ" sz="2400" dirty="0"/>
              <a:t>provádět výběry </a:t>
            </a:r>
            <a:r>
              <a:rPr lang="cs-CZ" altLang="cs-CZ" sz="2400" dirty="0" smtClean="0"/>
              <a:t>dat podle </a:t>
            </a:r>
            <a:r>
              <a:rPr lang="cs-CZ" altLang="cs-CZ" sz="2400" dirty="0"/>
              <a:t>různých </a:t>
            </a:r>
            <a:r>
              <a:rPr lang="cs-CZ" altLang="cs-CZ" sz="2400" dirty="0" smtClean="0"/>
              <a:t>kritérií – tak získávat z dat informace.</a:t>
            </a:r>
          </a:p>
          <a:p>
            <a:pPr marL="800100" lvl="1" indent="-342900" algn="just">
              <a:buFont typeface="Calibri" panose="020F0502020204030204" pitchFamily="34" charset="0"/>
              <a:buChar char="-"/>
            </a:pPr>
            <a:r>
              <a:rPr lang="cs-CZ" altLang="cs-CZ" sz="2400" dirty="0" smtClean="0">
                <a:cs typeface="Times New Roman" panose="02020603050405020304" pitchFamily="18" charset="0"/>
              </a:rPr>
              <a:t>Umět odvozovat a počítat z daných dat další hodnoty (agregované funkce).</a:t>
            </a:r>
          </a:p>
          <a:p>
            <a:pPr marL="800100" lvl="1" indent="-342900" algn="just">
              <a:buFont typeface="Calibri" panose="020F0502020204030204" pitchFamily="34" charset="0"/>
              <a:buChar char="-"/>
            </a:pPr>
            <a:r>
              <a:rPr lang="cs-CZ" altLang="cs-CZ" sz="2400" dirty="0" smtClean="0">
                <a:cs typeface="Times New Roman" panose="02020603050405020304" pitchFamily="18" charset="0"/>
              </a:rPr>
              <a:t>Třídit data podle potřebných kritérií.</a:t>
            </a:r>
          </a:p>
          <a:p>
            <a:pPr marL="800100" lvl="1" indent="-342900" algn="just">
              <a:buFont typeface="Calibri" panose="020F0502020204030204" pitchFamily="34" charset="0"/>
              <a:buChar char="-"/>
            </a:pPr>
            <a:r>
              <a:rPr lang="cs-CZ" altLang="cs-CZ" sz="2400" dirty="0" smtClean="0"/>
              <a:t>Zaznamenávat </a:t>
            </a:r>
            <a:r>
              <a:rPr lang="cs-CZ" altLang="cs-CZ" sz="2400" dirty="0"/>
              <a:t>vztahy mezi údaji o objektech různých </a:t>
            </a:r>
            <a:r>
              <a:rPr lang="cs-CZ" altLang="cs-CZ" sz="2400" dirty="0" smtClean="0"/>
              <a:t>druhů.</a:t>
            </a:r>
            <a:endParaRPr lang="cs-CZ" altLang="cs-CZ" sz="2400" dirty="0" smtClean="0">
              <a:cs typeface="Times New Roman" panose="02020603050405020304" pitchFamily="18" charset="0"/>
            </a:endParaRPr>
          </a:p>
          <a:p>
            <a:pPr marL="800100" lvl="1" indent="-342900" algn="just">
              <a:buFont typeface="Calibri" panose="020F0502020204030204" pitchFamily="34" charset="0"/>
              <a:buChar char="-"/>
            </a:pPr>
            <a:r>
              <a:rPr lang="cs-CZ" altLang="cs-CZ" sz="2400" dirty="0" smtClean="0">
                <a:cs typeface="Times New Roman" panose="02020603050405020304" pitchFamily="18" charset="0"/>
              </a:rPr>
              <a:t>Poskytovat další vhodné formy výstupů o zadaných či odvozených datech (grafické úpravy apod.).</a:t>
            </a:r>
          </a:p>
          <a:p>
            <a:pPr marL="342900" indent="-342900" algn="just">
              <a:buFont typeface="Calibri" panose="020F0502020204030204" pitchFamily="34" charset="0"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366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</TotalTime>
  <Words>593</Words>
  <Application>Microsoft Office PowerPoint</Application>
  <PresentationFormat>Širokoúhlá obrazovka</PresentationFormat>
  <Paragraphs>107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Motiv Office</vt:lpstr>
      <vt:lpstr>Informatika pro ekonomy II INM / BPNIE - BKNIE   Přednáška č. 6  Práce s daty </vt:lpstr>
      <vt:lpstr>Maticové vzorce</vt:lpstr>
      <vt:lpstr>Maticové vzorce</vt:lpstr>
      <vt:lpstr>Maticové vzorce</vt:lpstr>
      <vt:lpstr>Maticové vzorce</vt:lpstr>
      <vt:lpstr>Maticové vzorce</vt:lpstr>
      <vt:lpstr>Maticové vzorce</vt:lpstr>
      <vt:lpstr>Zpracování hromadných dat  Úvodem </vt:lpstr>
      <vt:lpstr>Zpracování hromadných dat  Úvodem </vt:lpstr>
      <vt:lpstr>Zpracování dat v Excelu</vt:lpstr>
      <vt:lpstr>Šesté cvičení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pro ekonomy II INM / BPNIE    Přednáška č. 5  Vybrané speciální dovednosti</dc:title>
  <dc:creator>koliba</dc:creator>
  <cp:lastModifiedBy>suchanek</cp:lastModifiedBy>
  <cp:revision>69</cp:revision>
  <dcterms:created xsi:type="dcterms:W3CDTF">2016-03-15T07:39:58Z</dcterms:created>
  <dcterms:modified xsi:type="dcterms:W3CDTF">2019-04-06T18:38:02Z</dcterms:modified>
</cp:coreProperties>
</file>