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84" r:id="rId4"/>
    <p:sldId id="285" r:id="rId5"/>
    <p:sldId id="286" r:id="rId6"/>
    <p:sldId id="287" r:id="rId7"/>
    <p:sldId id="288" r:id="rId8"/>
    <p:sldId id="289" r:id="rId9"/>
    <p:sldId id="28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437" y="3244965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BPNIE - BKNIE 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</a:t>
            </a:r>
            <a:r>
              <a:rPr lang="cs-CZ" sz="3600" dirty="0" smtClean="0">
                <a:solidFill>
                  <a:srgbClr val="000000"/>
                </a:solidFill>
              </a:rPr>
              <a:t>7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Kontingenční tabulky a grafy</a:t>
            </a:r>
            <a:br>
              <a:rPr lang="cs-CZ" sz="3600" dirty="0" smtClean="0">
                <a:solidFill>
                  <a:srgbClr val="000000"/>
                </a:solidFill>
              </a:rPr>
            </a:b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26831" y="1248128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Kontingenční tabulka</a:t>
            </a:r>
            <a:r>
              <a:rPr lang="cs-CZ" dirty="0"/>
              <a:t> se ve statistice užívá k přehledné vizualizaci vzájemného vztahu </a:t>
            </a:r>
            <a:r>
              <a:rPr lang="cs-CZ" dirty="0" smtClean="0"/>
              <a:t>dvou statistických znaků. </a:t>
            </a:r>
          </a:p>
          <a:p>
            <a:pPr algn="just"/>
            <a:r>
              <a:rPr lang="cs-CZ" dirty="0" smtClean="0"/>
              <a:t>V </a:t>
            </a:r>
            <a:r>
              <a:rPr lang="cs-CZ" dirty="0"/>
              <a:t>tabulkových procesorech </a:t>
            </a:r>
            <a:r>
              <a:rPr lang="cs-CZ" dirty="0" smtClean="0"/>
              <a:t>kontingenční tabulkou rozumíme nástroj </a:t>
            </a:r>
            <a:r>
              <a:rPr lang="cs-CZ" dirty="0"/>
              <a:t>na zpracování dat - ten však nemusí vyhodnocovat </a:t>
            </a:r>
            <a:r>
              <a:rPr lang="cs-CZ" dirty="0" smtClean="0"/>
              <a:t>pouze dva znaky</a:t>
            </a:r>
            <a:r>
              <a:rPr lang="cs-CZ" dirty="0"/>
              <a:t>, může vyhodnocovat i jeden nebo více </a:t>
            </a:r>
            <a:r>
              <a:rPr lang="cs-CZ" dirty="0" smtClean="0"/>
              <a:t>znaků (zpravidla tři).</a:t>
            </a:r>
          </a:p>
          <a:p>
            <a:pPr algn="just"/>
            <a:r>
              <a:rPr lang="cs-CZ" dirty="0" smtClean="0"/>
              <a:t>Znaky jsou umístěny do sloupců resp. řádků, případně třetího rozměru (v Excelu označený jako „Filtr“).</a:t>
            </a:r>
          </a:p>
          <a:p>
            <a:pPr algn="just"/>
            <a:r>
              <a:rPr lang="cs-CZ" dirty="0" smtClean="0"/>
              <a:t>Hodnotami v tabulce jsou</a:t>
            </a:r>
            <a:r>
              <a:rPr lang="cs-CZ" b="1" dirty="0" smtClean="0"/>
              <a:t> Agregační funkce.</a:t>
            </a:r>
            <a:r>
              <a:rPr lang="cs-CZ" dirty="0" smtClean="0"/>
              <a:t> AF jsou funkce</a:t>
            </a:r>
            <a:r>
              <a:rPr lang="cs-CZ" dirty="0"/>
              <a:t>, </a:t>
            </a:r>
            <a:r>
              <a:rPr lang="cs-CZ" dirty="0" smtClean="0"/>
              <a:t>které umožňují </a:t>
            </a:r>
            <a:r>
              <a:rPr lang="cs-CZ" dirty="0"/>
              <a:t>seskupit vybrané </a:t>
            </a:r>
            <a:r>
              <a:rPr lang="cs-CZ" dirty="0" smtClean="0"/>
              <a:t>hodnoty znaků a </a:t>
            </a:r>
            <a:r>
              <a:rPr lang="cs-CZ" dirty="0"/>
              <a:t>spočítat nad nimi výsledek </a:t>
            </a:r>
            <a:r>
              <a:rPr lang="cs-CZ" dirty="0" smtClean="0"/>
              <a:t>určité aritmetické  </a:t>
            </a:r>
            <a:r>
              <a:rPr lang="cs-CZ" dirty="0"/>
              <a:t>nebo statistické funkce.</a:t>
            </a:r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6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26831" y="1248128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KT resp. KG se vkládají přes Kartu „Vložení“: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62" y="2190749"/>
            <a:ext cx="11008984" cy="363562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515815" y="2450123"/>
            <a:ext cx="978877" cy="9788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709556" y="2498566"/>
            <a:ext cx="978877" cy="9788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616075" y="2067139"/>
            <a:ext cx="978877" cy="3829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37392" y="3873285"/>
            <a:ext cx="8812479" cy="24820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stCxn id="8" idx="1"/>
          </p:cNvCxnSpPr>
          <p:nvPr/>
        </p:nvCxnSpPr>
        <p:spPr>
          <a:xfrm flipH="1" flipV="1">
            <a:off x="8918332" y="5488296"/>
            <a:ext cx="620978" cy="6077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9539310" y="5634334"/>
            <a:ext cx="208429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Hromadná data nad kterými lze vytvářet KT resp. KG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9534037" y="4133988"/>
            <a:ext cx="20842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Řádek názvů polí 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8709556" y="4133988"/>
            <a:ext cx="82448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9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 – návrh KT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26831" y="1248128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Po volbě -	        postupujeme podle dialogové nabídky:	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895" y="1043696"/>
            <a:ext cx="771525" cy="7048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522" y="2158999"/>
            <a:ext cx="5472113" cy="442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582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 </a:t>
            </a:r>
            <a:r>
              <a:rPr lang="cs-CZ" sz="3600" b="1" dirty="0">
                <a:solidFill>
                  <a:srgbClr val="000000"/>
                </a:solidFill>
              </a:rPr>
              <a:t>– návrh KT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722033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852" y="651188"/>
            <a:ext cx="2539813" cy="61508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16" y="804692"/>
            <a:ext cx="1809750" cy="3390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8976" y="1641381"/>
            <a:ext cx="2352675" cy="3171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8543738" y="885375"/>
            <a:ext cx="11112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cxnSp>
        <p:nvCxnSpPr>
          <p:cNvPr id="10" name="Přímá spojnice se šipkou 9"/>
          <p:cNvCxnSpPr>
            <a:stCxn id="8" idx="1"/>
          </p:cNvCxnSpPr>
          <p:nvPr/>
        </p:nvCxnSpPr>
        <p:spPr>
          <a:xfrm flipH="1">
            <a:off x="8062867" y="1070041"/>
            <a:ext cx="48087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8" idx="3"/>
          </p:cNvCxnSpPr>
          <p:nvPr/>
        </p:nvCxnSpPr>
        <p:spPr>
          <a:xfrm>
            <a:off x="9654988" y="1070041"/>
            <a:ext cx="605118" cy="5713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959057" y="986379"/>
            <a:ext cx="19341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Pole reprezentující znaky</a:t>
            </a:r>
            <a:endParaRPr lang="cs-CZ" dirty="0"/>
          </a:p>
        </p:txBody>
      </p:sp>
      <p:cxnSp>
        <p:nvCxnSpPr>
          <p:cNvPr id="23" name="Přímá spojnice se šipkou 22"/>
          <p:cNvCxnSpPr>
            <a:stCxn id="22" idx="3"/>
          </p:cNvCxnSpPr>
          <p:nvPr/>
        </p:nvCxnSpPr>
        <p:spPr>
          <a:xfrm>
            <a:off x="4893190" y="1309545"/>
            <a:ext cx="883191" cy="7613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22" idx="3"/>
          </p:cNvCxnSpPr>
          <p:nvPr/>
        </p:nvCxnSpPr>
        <p:spPr>
          <a:xfrm>
            <a:off x="4893190" y="1309545"/>
            <a:ext cx="883191" cy="10451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22" idx="3"/>
          </p:cNvCxnSpPr>
          <p:nvPr/>
        </p:nvCxnSpPr>
        <p:spPr>
          <a:xfrm>
            <a:off x="4893190" y="1309545"/>
            <a:ext cx="850443" cy="16386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4059121" y="1630500"/>
            <a:ext cx="3165835" cy="2941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4059121" y="1630500"/>
            <a:ext cx="2217126" cy="29170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4059121" y="1630500"/>
            <a:ext cx="2018210" cy="42076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508754" y="3937906"/>
            <a:ext cx="193413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Pole reprezentující agregované funkce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3334053" y="2458518"/>
            <a:ext cx="2404088" cy="14793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3350312" y="2624681"/>
            <a:ext cx="2393321" cy="13132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V="1">
            <a:off x="3300859" y="2792880"/>
            <a:ext cx="2475522" cy="11786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4442887" y="4292519"/>
            <a:ext cx="2869985" cy="16164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1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582" y="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 </a:t>
            </a:r>
            <a:r>
              <a:rPr lang="cs-CZ" sz="3600" b="1" dirty="0">
                <a:solidFill>
                  <a:srgbClr val="000000"/>
                </a:solidFill>
              </a:rPr>
              <a:t>– </a:t>
            </a:r>
            <a:r>
              <a:rPr lang="cs-CZ" sz="3600" b="1" dirty="0" smtClean="0">
                <a:solidFill>
                  <a:srgbClr val="000000"/>
                </a:solidFill>
              </a:rPr>
              <a:t>příklad návrhu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722033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1062038"/>
            <a:ext cx="2524125" cy="27336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782" y="1062038"/>
            <a:ext cx="2495550" cy="23336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8942296" y="2142194"/>
            <a:ext cx="1855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Nastavení hodnot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9475" y="3233559"/>
            <a:ext cx="3419475" cy="3105150"/>
          </a:xfrm>
          <a:prstGeom prst="rect">
            <a:avLst/>
          </a:prstGeom>
        </p:spPr>
      </p:pic>
      <p:cxnSp>
        <p:nvCxnSpPr>
          <p:cNvPr id="13" name="Přímá spojnice se šipkou 12"/>
          <p:cNvCxnSpPr/>
          <p:nvPr/>
        </p:nvCxnSpPr>
        <p:spPr>
          <a:xfrm flipV="1">
            <a:off x="1739083" y="1526725"/>
            <a:ext cx="3394938" cy="22089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9938439" y="2592209"/>
            <a:ext cx="0" cy="6413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7315200" y="2335900"/>
            <a:ext cx="1627096" cy="6045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1638354" y="2601172"/>
            <a:ext cx="3446266" cy="39239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1636644" y="1552163"/>
            <a:ext cx="4744287" cy="13861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V="1">
            <a:off x="1616075" y="3021182"/>
            <a:ext cx="4948848" cy="1217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582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 </a:t>
            </a:r>
            <a:r>
              <a:rPr lang="cs-CZ" sz="3600" b="1" dirty="0">
                <a:solidFill>
                  <a:srgbClr val="000000"/>
                </a:solidFill>
              </a:rPr>
              <a:t>– </a:t>
            </a:r>
            <a:r>
              <a:rPr lang="cs-CZ" sz="3600" b="1" dirty="0" smtClean="0">
                <a:solidFill>
                  <a:srgbClr val="000000"/>
                </a:solidFill>
              </a:rPr>
              <a:t>výsledek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722033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86" y="823340"/>
            <a:ext cx="1065847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4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39755" y="320675"/>
            <a:ext cx="775310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KT a KG </a:t>
            </a:r>
            <a:r>
              <a:rPr lang="cs-CZ" sz="3600" b="1" dirty="0">
                <a:solidFill>
                  <a:srgbClr val="000000"/>
                </a:solidFill>
              </a:rPr>
              <a:t>– </a:t>
            </a:r>
            <a:r>
              <a:rPr lang="cs-CZ" sz="3600" b="1" dirty="0" smtClean="0">
                <a:solidFill>
                  <a:srgbClr val="000000"/>
                </a:solidFill>
              </a:rPr>
              <a:t>výsledek graf a tabulka pro města Bruntál, Frýdek-Místek a Karviná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722033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97" y="1418858"/>
            <a:ext cx="4800600" cy="28479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606" y="3292352"/>
            <a:ext cx="58674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>
                <a:solidFill>
                  <a:srgbClr val="000000"/>
                </a:solidFill>
              </a:rPr>
              <a:t>Sedmé </a:t>
            </a:r>
            <a:r>
              <a:rPr lang="cs-CZ" b="1" dirty="0" smtClean="0">
                <a:solidFill>
                  <a:srgbClr val="000000"/>
                </a:solidFill>
              </a:rPr>
              <a:t>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Kontingenční tabulky a kontingenční grafy</a:t>
            </a:r>
          </a:p>
          <a:p>
            <a:pPr algn="ctr"/>
            <a:r>
              <a:rPr lang="cs-CZ" sz="3600" dirty="0" smtClean="0"/>
              <a:t>Práce s makry</a:t>
            </a:r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lvl="0"/>
            <a:r>
              <a:rPr lang="cs-CZ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cs-CZ" sz="360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Pomocny_7.xlsx</a:t>
            </a:r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179</Words>
  <Application>Microsoft Office PowerPoint</Application>
  <PresentationFormat>Širokoúhlá obrazovka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Informatika pro ekonomy II INM / BPNIE - BKNIE    Přednáška č. 7  Kontingenční tabulky a grafy </vt:lpstr>
      <vt:lpstr>Kontingenční tabulka</vt:lpstr>
      <vt:lpstr>Kontingenční tabulka</vt:lpstr>
      <vt:lpstr>Kontingenční tabulka – návrh KT</vt:lpstr>
      <vt:lpstr>Kontingenční tabulka – návrh KT</vt:lpstr>
      <vt:lpstr>Kontingenční tabulka – příklad návrhu</vt:lpstr>
      <vt:lpstr>Kontingenční tabulka – výsledek</vt:lpstr>
      <vt:lpstr>KT a KG – výsledek graf a tabulka pro města Bruntál, Frýdek-Místek a Karviná </vt:lpstr>
      <vt:lpstr>Sedmé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suchanek</cp:lastModifiedBy>
  <cp:revision>91</cp:revision>
  <dcterms:created xsi:type="dcterms:W3CDTF">2016-03-15T07:39:58Z</dcterms:created>
  <dcterms:modified xsi:type="dcterms:W3CDTF">2019-04-06T19:09:54Z</dcterms:modified>
</cp:coreProperties>
</file>