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91" r:id="rId3"/>
    <p:sldId id="290" r:id="rId4"/>
    <p:sldId id="299" r:id="rId5"/>
    <p:sldId id="301" r:id="rId6"/>
    <p:sldId id="284" r:id="rId7"/>
    <p:sldId id="302" r:id="rId8"/>
    <p:sldId id="300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283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8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8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5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62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73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28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54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79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437" y="2813645"/>
            <a:ext cx="7704137" cy="2087563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Informatika pro ekonomy </a:t>
            </a:r>
            <a:r>
              <a:rPr lang="cs-CZ" sz="4900" b="1" dirty="0" smtClean="0">
                <a:solidFill>
                  <a:srgbClr val="000000"/>
                </a:solidFill>
              </a:rPr>
              <a:t>II</a:t>
            </a:r>
            <a:br>
              <a:rPr lang="cs-CZ" sz="4900" b="1" dirty="0" smtClean="0">
                <a:solidFill>
                  <a:srgbClr val="000000"/>
                </a:solidFill>
              </a:rPr>
            </a:br>
            <a:r>
              <a:rPr lang="cs-CZ" sz="4900" b="1" dirty="0" smtClean="0"/>
              <a:t>INM / </a:t>
            </a:r>
            <a:r>
              <a:rPr lang="cs-CZ" sz="4900" b="1" dirty="0" smtClean="0"/>
              <a:t>BPNIE - BKNIE </a:t>
            </a:r>
            <a:r>
              <a:rPr lang="cs-CZ" sz="4900" b="1" dirty="0" smtClean="0">
                <a:solidFill>
                  <a:srgbClr val="000000"/>
                </a:solidFill>
              </a:rPr>
              <a:t> </a:t>
            </a:r>
            <a:r>
              <a:rPr lang="cs-CZ" sz="4900" b="1" dirty="0">
                <a:solidFill>
                  <a:srgbClr val="000000"/>
                </a:solidFill>
              </a:rPr>
              <a:t/>
            </a:r>
            <a:br>
              <a:rPr lang="cs-CZ" sz="4900" b="1" dirty="0">
                <a:solidFill>
                  <a:srgbClr val="000000"/>
                </a:solidFill>
              </a:rPr>
            </a:br>
            <a:r>
              <a:rPr lang="cs-CZ" sz="4800" dirty="0">
                <a:solidFill>
                  <a:srgbClr val="000000"/>
                </a:solidFill>
              </a:rPr>
              <a:t> </a:t>
            </a:r>
            <a:r>
              <a:rPr lang="cs-CZ" sz="3600" dirty="0">
                <a:solidFill>
                  <a:srgbClr val="000000"/>
                </a:solidFill>
              </a:rPr>
              <a:t>Přednáška č. 9</a:t>
            </a:r>
            <a:r>
              <a:rPr lang="cs-CZ" sz="3600" dirty="0" smtClean="0">
                <a:solidFill>
                  <a:srgbClr val="000000"/>
                </a:solidFill>
              </a:rPr>
              <a:t> </a:t>
            </a:r>
            <a:r>
              <a:rPr lang="cs-CZ" sz="3600" dirty="0">
                <a:solidFill>
                  <a:srgbClr val="000000"/>
                </a:solidFill>
              </a:rPr>
              <a:t/>
            </a:r>
            <a:br>
              <a:rPr lang="cs-CZ" sz="3600" dirty="0">
                <a:solidFill>
                  <a:srgbClr val="000000"/>
                </a:solidFill>
              </a:rPr>
            </a:br>
            <a:r>
              <a:rPr lang="cs-CZ" sz="3600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08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Dotazy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/>
          </a:bodyPr>
          <a:lstStyle/>
          <a:p>
            <a:pPr algn="just"/>
            <a:r>
              <a:rPr lang="cs-CZ" sz="3200" dirty="0"/>
              <a:t>Použití dotazu umožňuje prohlížet, přidávat, odstraňovat nebo měnit data </a:t>
            </a:r>
            <a:r>
              <a:rPr lang="cs-CZ" sz="3200" dirty="0" smtClean="0"/>
              <a:t>v databázi.</a:t>
            </a:r>
          </a:p>
          <a:p>
            <a:pPr algn="just"/>
            <a:r>
              <a:rPr lang="cs-CZ" sz="3200" dirty="0" smtClean="0"/>
              <a:t>Je potřeba si uvědomit, že data jsou umístěny pouze v tabulkách.</a:t>
            </a:r>
          </a:p>
          <a:p>
            <a:pPr algn="just"/>
            <a:r>
              <a:rPr lang="cs-CZ" sz="3200" dirty="0" smtClean="0"/>
              <a:t>Dotazy jsou objekty databáze využívající pouze data tabulek (nejsou tedy nositeli dat).</a:t>
            </a:r>
          </a:p>
          <a:p>
            <a:pPr algn="just"/>
            <a:r>
              <a:rPr lang="cs-CZ" sz="3200" dirty="0" smtClean="0"/>
              <a:t>Dotazy slouží </a:t>
            </a:r>
            <a:r>
              <a:rPr lang="cs-CZ" sz="3200" dirty="0"/>
              <a:t>především </a:t>
            </a:r>
            <a:r>
              <a:rPr lang="cs-CZ" sz="3200" dirty="0" smtClean="0"/>
              <a:t>k:</a:t>
            </a:r>
            <a:endParaRPr lang="cs-CZ" sz="3200" dirty="0"/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rychlému </a:t>
            </a:r>
            <a:r>
              <a:rPr lang="cs-CZ" sz="2800" dirty="0"/>
              <a:t>nalezení dat pomocí filtrování na základě konkrétních kritérií (</a:t>
            </a:r>
            <a:r>
              <a:rPr lang="cs-CZ" sz="2800" dirty="0" smtClean="0"/>
              <a:t>podmínek),</a:t>
            </a:r>
            <a:endParaRPr lang="cs-CZ" sz="2800" dirty="0"/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dalším výpočtům </a:t>
            </a:r>
            <a:r>
              <a:rPr lang="cs-CZ" sz="2800" dirty="0"/>
              <a:t>nebo </a:t>
            </a:r>
            <a:r>
              <a:rPr lang="cs-CZ" sz="2800" dirty="0" smtClean="0"/>
              <a:t>vytváření souhrnů dat.</a:t>
            </a:r>
            <a:endParaRPr lang="cs-CZ" sz="2800" dirty="0"/>
          </a:p>
          <a:p>
            <a:pPr algn="just"/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38408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Dotazy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/>
          </a:bodyPr>
          <a:lstStyle/>
          <a:p>
            <a:pPr algn="just"/>
            <a:r>
              <a:rPr lang="cs-CZ" sz="3200" dirty="0" smtClean="0"/>
              <a:t>Dotazy dělíme na:</a:t>
            </a:r>
          </a:p>
          <a:p>
            <a:pPr algn="just"/>
            <a:r>
              <a:rPr lang="cs-CZ" sz="3200" b="1" dirty="0" smtClean="0">
                <a:solidFill>
                  <a:prstClr val="black"/>
                </a:solidFill>
              </a:rPr>
              <a:t>Výběrové</a:t>
            </a:r>
            <a:endParaRPr lang="cs-CZ" sz="2800" b="1" dirty="0">
              <a:solidFill>
                <a:prstClr val="black"/>
              </a:solidFill>
            </a:endParaRPr>
          </a:p>
          <a:p>
            <a:pPr algn="just"/>
            <a:r>
              <a:rPr lang="cs-CZ" sz="3200" dirty="0" smtClean="0"/>
              <a:t>Slouží k zobrazení vybraných dat </a:t>
            </a:r>
            <a:r>
              <a:rPr lang="cs-CZ" sz="3200" dirty="0"/>
              <a:t>z </a:t>
            </a:r>
            <a:r>
              <a:rPr lang="cs-CZ" sz="3200" dirty="0" smtClean="0"/>
              <a:t>různých tabulek </a:t>
            </a:r>
            <a:r>
              <a:rPr lang="cs-CZ" sz="3200" dirty="0"/>
              <a:t>nebo provádění výpočtů</a:t>
            </a:r>
            <a:r>
              <a:rPr lang="cs-CZ" sz="3200" dirty="0" smtClean="0"/>
              <a:t>.</a:t>
            </a:r>
          </a:p>
          <a:p>
            <a:pPr algn="just"/>
            <a:r>
              <a:rPr lang="cs-CZ" sz="3200" b="1" dirty="0" smtClean="0"/>
              <a:t>Akční</a:t>
            </a:r>
          </a:p>
          <a:p>
            <a:pPr algn="just"/>
            <a:r>
              <a:rPr lang="cs-CZ" sz="3200" dirty="0" smtClean="0"/>
              <a:t>Slouží k přidávání</a:t>
            </a:r>
            <a:r>
              <a:rPr lang="cs-CZ" sz="3200" dirty="0"/>
              <a:t>, </a:t>
            </a:r>
            <a:r>
              <a:rPr lang="cs-CZ" sz="3200" dirty="0" smtClean="0"/>
              <a:t>změně </a:t>
            </a:r>
            <a:r>
              <a:rPr lang="cs-CZ" sz="3200" dirty="0"/>
              <a:t>nebo odstraňování dat. Každý úkol má určitý typ akčního dotazu.</a:t>
            </a:r>
          </a:p>
          <a:p>
            <a:pPr algn="just"/>
            <a:endParaRPr lang="cs-CZ" sz="3200" dirty="0" smtClean="0"/>
          </a:p>
          <a:p>
            <a:pPr marL="914400" lvl="1" indent="-457200" algn="just">
              <a:buFontTx/>
              <a:buChar char="-"/>
            </a:pPr>
            <a:endParaRPr lang="cs-CZ" sz="2800" dirty="0" smtClean="0"/>
          </a:p>
          <a:p>
            <a:pPr marL="457200" indent="-457200" algn="just">
              <a:buFontTx/>
              <a:buChar char="-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06762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Výběrové Dotazy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/>
          </a:bodyPr>
          <a:lstStyle/>
          <a:p>
            <a:pPr algn="just"/>
            <a:r>
              <a:rPr lang="cs-CZ" sz="3200" dirty="0" smtClean="0"/>
              <a:t>Slouží k prohlížení dat </a:t>
            </a:r>
            <a:r>
              <a:rPr lang="cs-CZ" sz="3200" dirty="0"/>
              <a:t>jen </a:t>
            </a:r>
            <a:r>
              <a:rPr lang="cs-CZ" sz="3200" dirty="0" smtClean="0"/>
              <a:t>určitých </a:t>
            </a:r>
            <a:r>
              <a:rPr lang="cs-CZ" sz="3200" dirty="0"/>
              <a:t>polí v </a:t>
            </a:r>
            <a:r>
              <a:rPr lang="cs-CZ" sz="3200" dirty="0" smtClean="0"/>
              <a:t>tabulce nebo více </a:t>
            </a:r>
            <a:r>
              <a:rPr lang="cs-CZ" sz="3200" dirty="0"/>
              <a:t>tabulek současně nebo </a:t>
            </a:r>
            <a:r>
              <a:rPr lang="cs-CZ" sz="3200" dirty="0" smtClean="0"/>
              <a:t>dat splňujících určitá kritéria.</a:t>
            </a:r>
          </a:p>
          <a:p>
            <a:pPr algn="just"/>
            <a:r>
              <a:rPr lang="cs-CZ" sz="3200" dirty="0" smtClean="0"/>
              <a:t>Vytvořený výběrový dotaz se může následně použít jako zdroj pro vytváření dalších nadstavbových objektů (formulářů a sestav).</a:t>
            </a:r>
          </a:p>
          <a:p>
            <a:pPr algn="just"/>
            <a:endParaRPr lang="cs-CZ" sz="3200" dirty="0" smtClean="0"/>
          </a:p>
          <a:p>
            <a:pPr algn="just"/>
            <a:r>
              <a:rPr lang="cs-CZ" sz="3200" dirty="0" smtClean="0"/>
              <a:t>Důsledek: s dotazy (přestože nejsou přímými nosiči dat) můžeme následně pracovat jako s tabulkami.</a:t>
            </a:r>
          </a:p>
          <a:p>
            <a:pPr algn="just"/>
            <a:endParaRPr lang="cs-CZ" sz="2800" dirty="0" smtClean="0"/>
          </a:p>
          <a:p>
            <a:pPr marL="457200" indent="-457200" algn="just">
              <a:buFontTx/>
              <a:buChar char="-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4737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Vytvoření Výběrového Dotazu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Vytvoření – Dotazy</a:t>
            </a:r>
          </a:p>
          <a:p>
            <a:pPr algn="just"/>
            <a:r>
              <a:rPr lang="cs-CZ" sz="2800" dirty="0" smtClean="0"/>
              <a:t>Průvodce dotazem:</a:t>
            </a:r>
          </a:p>
          <a:p>
            <a:pPr algn="just"/>
            <a:endParaRPr lang="cs-CZ" sz="2800" dirty="0" smtClean="0"/>
          </a:p>
          <a:p>
            <a:pPr marL="457200" indent="-457200" algn="just">
              <a:buFontTx/>
              <a:buChar char="-"/>
            </a:pPr>
            <a:endParaRPr lang="cs-CZ" sz="32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12" y="2698428"/>
            <a:ext cx="4953000" cy="321945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4961" y="2698428"/>
            <a:ext cx="5553075" cy="3505200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 flipV="1">
            <a:off x="5123330" y="3882811"/>
            <a:ext cx="941853" cy="205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8911498" y="2312828"/>
            <a:ext cx="261939" cy="176265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9462" y="1112678"/>
            <a:ext cx="2647950" cy="12001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7343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Vytvoření Výběrového Dotazu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Vytvoření – Dotazy</a:t>
            </a:r>
          </a:p>
          <a:p>
            <a:pPr algn="just"/>
            <a:r>
              <a:rPr lang="cs-CZ" sz="2800" dirty="0" smtClean="0"/>
              <a:t>Průvodce dotazem:</a:t>
            </a:r>
          </a:p>
          <a:p>
            <a:pPr algn="just"/>
            <a:endParaRPr lang="cs-CZ" sz="2800" dirty="0" smtClean="0"/>
          </a:p>
          <a:p>
            <a:pPr marL="457200" indent="-457200" algn="just">
              <a:buFontTx/>
              <a:buChar char="-"/>
            </a:pPr>
            <a:endParaRPr lang="cs-CZ" sz="32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425" y="2306726"/>
            <a:ext cx="5553075" cy="35052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8925" y="2306726"/>
            <a:ext cx="5553075" cy="3505200"/>
          </a:xfrm>
          <a:prstGeom prst="rect">
            <a:avLst/>
          </a:prstGeom>
        </p:spPr>
      </p:pic>
      <p:cxnSp>
        <p:nvCxnSpPr>
          <p:cNvPr id="15" name="Přímá spojnice se šipkou 14"/>
          <p:cNvCxnSpPr>
            <a:stCxn id="5" idx="3"/>
            <a:endCxn id="7" idx="1"/>
          </p:cNvCxnSpPr>
          <p:nvPr/>
        </p:nvCxnSpPr>
        <p:spPr>
          <a:xfrm>
            <a:off x="5778500" y="4059326"/>
            <a:ext cx="86042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990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Vytvoření Výběrového Dotazu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58260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800" dirty="0" smtClean="0"/>
              <a:t>Vytvoření – Dotazy</a:t>
            </a:r>
          </a:p>
          <a:p>
            <a:pPr algn="just"/>
            <a:r>
              <a:rPr lang="cs-CZ" sz="2800" dirty="0" smtClean="0"/>
              <a:t>Návrh dotazu:</a:t>
            </a:r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r>
              <a:rPr lang="cs-CZ" sz="2800" dirty="0" smtClean="0"/>
              <a:t>(příklad)</a:t>
            </a:r>
          </a:p>
          <a:p>
            <a:pPr algn="just"/>
            <a:endParaRPr lang="cs-CZ" sz="2800" dirty="0" smtClean="0"/>
          </a:p>
          <a:p>
            <a:pPr algn="just"/>
            <a:endParaRPr lang="cs-CZ" sz="2800" dirty="0" smtClean="0"/>
          </a:p>
          <a:p>
            <a:pPr marL="457200" indent="-457200" algn="just">
              <a:buFontTx/>
              <a:buChar char="-"/>
            </a:pPr>
            <a:endParaRPr lang="cs-CZ" sz="32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49" y="1805081"/>
            <a:ext cx="12008224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1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706707" y="32275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Deváté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76424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2000" dirty="0" smtClean="0"/>
          </a:p>
          <a:p>
            <a:pPr algn="ctr"/>
            <a:r>
              <a:rPr lang="cs-CZ" sz="3600" dirty="0" smtClean="0"/>
              <a:t>Propojování tabulek v Accessu</a:t>
            </a:r>
          </a:p>
          <a:p>
            <a:pPr algn="ctr"/>
            <a:r>
              <a:rPr lang="cs-CZ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Tvorba výběrových dotazů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59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Propojení tabulek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007" y="734955"/>
            <a:ext cx="8673353" cy="5255752"/>
          </a:xfrm>
          <a:prstGeom prst="rect">
            <a:avLst/>
          </a:prstGeom>
        </p:spPr>
      </p:pic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200" dirty="0" smtClean="0"/>
              <a:t>Připomeňme příklad</a:t>
            </a:r>
          </a:p>
          <a:p>
            <a:pPr algn="just"/>
            <a:r>
              <a:rPr lang="cs-CZ" sz="3200" dirty="0" smtClean="0"/>
              <a:t>z minulé přednášky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3269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Propojení tabulek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Ukázka dat:</a:t>
            </a:r>
          </a:p>
          <a:p>
            <a:pPr algn="just"/>
            <a:r>
              <a:rPr lang="cs-CZ" sz="3600" dirty="0" smtClean="0"/>
              <a:t>Osoby:						</a:t>
            </a:r>
          </a:p>
          <a:p>
            <a:pPr algn="just"/>
            <a:endParaRPr lang="cs-CZ" sz="3600" dirty="0"/>
          </a:p>
          <a:p>
            <a:pPr algn="just"/>
            <a:endParaRPr lang="cs-CZ" sz="3600" dirty="0" smtClean="0"/>
          </a:p>
          <a:p>
            <a:pPr algn="just"/>
            <a:endParaRPr lang="cs-CZ" sz="3600" dirty="0"/>
          </a:p>
          <a:p>
            <a:pPr algn="just"/>
            <a:endParaRPr lang="cs-CZ" sz="3600" dirty="0" smtClean="0"/>
          </a:p>
          <a:p>
            <a:pPr algn="just"/>
            <a:endParaRPr lang="cs-CZ" sz="3600" dirty="0"/>
          </a:p>
          <a:p>
            <a:pPr algn="just"/>
            <a:r>
              <a:rPr lang="cs-CZ" sz="3600" dirty="0" smtClean="0"/>
              <a:t>Skupiny:</a:t>
            </a:r>
            <a:endParaRPr lang="cs-CZ" sz="36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2940" y="874059"/>
            <a:ext cx="8934450" cy="36576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2940" y="4660900"/>
            <a:ext cx="3933825" cy="2105025"/>
          </a:xfrm>
          <a:prstGeom prst="rect">
            <a:avLst/>
          </a:prstGeom>
        </p:spPr>
      </p:pic>
      <p:sp>
        <p:nvSpPr>
          <p:cNvPr id="8" name="Ovál 7"/>
          <p:cNvSpPr/>
          <p:nvPr/>
        </p:nvSpPr>
        <p:spPr>
          <a:xfrm>
            <a:off x="8192915" y="320675"/>
            <a:ext cx="1273814" cy="447992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3805518" y="4581260"/>
            <a:ext cx="389964" cy="22767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21"/>
          <p:cNvCxnSpPr>
            <a:endCxn id="8" idx="1"/>
          </p:cNvCxnSpPr>
          <p:nvPr/>
        </p:nvCxnSpPr>
        <p:spPr>
          <a:xfrm flipV="1">
            <a:off x="4000500" y="976745"/>
            <a:ext cx="4378961" cy="3669749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ál 12"/>
          <p:cNvSpPr/>
          <p:nvPr/>
        </p:nvSpPr>
        <p:spPr>
          <a:xfrm>
            <a:off x="3722290" y="741981"/>
            <a:ext cx="389964" cy="378815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53695" y="3726808"/>
            <a:ext cx="173034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Primární klíče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2073916" y="2651716"/>
            <a:ext cx="1549348" cy="111361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2073916" y="4140668"/>
            <a:ext cx="1731602" cy="101661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8829822" y="5703178"/>
            <a:ext cx="1730347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Cizí klíč</a:t>
            </a:r>
            <a:endParaRPr lang="cs-CZ" b="1" dirty="0">
              <a:solidFill>
                <a:srgbClr val="00B050"/>
              </a:solidFill>
            </a:endParaRPr>
          </a:p>
        </p:txBody>
      </p:sp>
      <p:cxnSp>
        <p:nvCxnSpPr>
          <p:cNvPr id="23" name="Přímá spojnice se šipkou 22"/>
          <p:cNvCxnSpPr/>
          <p:nvPr/>
        </p:nvCxnSpPr>
        <p:spPr>
          <a:xfrm flipH="1" flipV="1">
            <a:off x="8955741" y="4780094"/>
            <a:ext cx="275205" cy="918331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37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Propojení tabulek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Návrhové zobrazení tabulky Osoby: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733" y="1512513"/>
            <a:ext cx="10429875" cy="267652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733" y="4494134"/>
            <a:ext cx="8382000" cy="219075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7053" y="4788758"/>
            <a:ext cx="2343150" cy="1571625"/>
          </a:xfrm>
          <a:prstGeom prst="rect">
            <a:avLst/>
          </a:prstGeom>
        </p:spPr>
      </p:pic>
      <p:sp>
        <p:nvSpPr>
          <p:cNvPr id="11" name="Ovál 10"/>
          <p:cNvSpPr/>
          <p:nvPr/>
        </p:nvSpPr>
        <p:spPr>
          <a:xfrm>
            <a:off x="201706" y="1949823"/>
            <a:ext cx="2111188" cy="28238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250186" y="2998694"/>
            <a:ext cx="2062708" cy="33617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4983963" y="2998694"/>
            <a:ext cx="1389943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Cizí klíč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983963" y="1906351"/>
            <a:ext cx="138994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Primární klíč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15" name="Přímá spojnice se šipkou 14"/>
          <p:cNvCxnSpPr>
            <a:stCxn id="13" idx="1"/>
          </p:cNvCxnSpPr>
          <p:nvPr/>
        </p:nvCxnSpPr>
        <p:spPr>
          <a:xfrm flipH="1">
            <a:off x="2809638" y="3183360"/>
            <a:ext cx="2174325" cy="0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 flipV="1">
            <a:off x="2809638" y="2097741"/>
            <a:ext cx="2174326" cy="1344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03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Propojení tabulek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Návrhové zobrazení tabulky Skupiny: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794" y="1546176"/>
            <a:ext cx="10439400" cy="196215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547" y="4212394"/>
            <a:ext cx="5410200" cy="20193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24022" y="4342195"/>
            <a:ext cx="2447925" cy="1590675"/>
          </a:xfrm>
          <a:prstGeom prst="rect">
            <a:avLst/>
          </a:prstGeom>
        </p:spPr>
      </p:pic>
      <p:sp>
        <p:nvSpPr>
          <p:cNvPr id="20" name="Ovál 19"/>
          <p:cNvSpPr/>
          <p:nvPr/>
        </p:nvSpPr>
        <p:spPr>
          <a:xfrm>
            <a:off x="201706" y="1949823"/>
            <a:ext cx="2111188" cy="28238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4983963" y="1906351"/>
            <a:ext cx="138994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Primární klíč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2809638" y="2097741"/>
            <a:ext cx="2174326" cy="1344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89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Propojení tabulek postup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953" y="2217883"/>
            <a:ext cx="6867525" cy="1190625"/>
          </a:xfrm>
          <a:prstGeom prst="rect">
            <a:avLst/>
          </a:prstGeom>
        </p:spPr>
      </p:pic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21011" y="1231609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Databázové nástroje - Relace</a:t>
            </a:r>
          </a:p>
        </p:txBody>
      </p:sp>
      <p:sp>
        <p:nvSpPr>
          <p:cNvPr id="10" name="Ovál 9"/>
          <p:cNvSpPr/>
          <p:nvPr/>
        </p:nvSpPr>
        <p:spPr>
          <a:xfrm>
            <a:off x="2649071" y="2363401"/>
            <a:ext cx="685800" cy="104510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3980329" y="2029970"/>
            <a:ext cx="1582602" cy="484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783" y="4926955"/>
            <a:ext cx="5981700" cy="11525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3935" y="3289367"/>
            <a:ext cx="3648075" cy="2476500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>
            <a:off x="2991971" y="3429000"/>
            <a:ext cx="0" cy="13100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3146612" y="3408508"/>
            <a:ext cx="4727323" cy="75922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985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Propojení tabulek postup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4117" y="1325739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Návrh – Zobrazit tabulku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361" y="1955800"/>
            <a:ext cx="5981700" cy="1152525"/>
          </a:xfrm>
          <a:prstGeom prst="rect">
            <a:avLst/>
          </a:prstGeom>
        </p:spPr>
      </p:pic>
      <p:sp>
        <p:nvSpPr>
          <p:cNvPr id="12" name="Ovál 11"/>
          <p:cNvSpPr/>
          <p:nvPr/>
        </p:nvSpPr>
        <p:spPr>
          <a:xfrm>
            <a:off x="2355943" y="2063217"/>
            <a:ext cx="685800" cy="104510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8837" y="3606053"/>
            <a:ext cx="3209925" cy="30099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072" y="3259137"/>
            <a:ext cx="5753100" cy="3286125"/>
          </a:xfrm>
          <a:prstGeom prst="rect">
            <a:avLst/>
          </a:prstGeom>
        </p:spPr>
      </p:pic>
      <p:cxnSp>
        <p:nvCxnSpPr>
          <p:cNvPr id="15" name="Přímá spojnice se šipkou 14"/>
          <p:cNvCxnSpPr/>
          <p:nvPr/>
        </p:nvCxnSpPr>
        <p:spPr>
          <a:xfrm>
            <a:off x="2745908" y="3162207"/>
            <a:ext cx="16154" cy="48839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4468762" y="4247403"/>
            <a:ext cx="1535163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11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Propojení tabulek postup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/>
          </a:bodyPr>
          <a:lstStyle/>
          <a:p>
            <a:pPr algn="just"/>
            <a:r>
              <a:rPr lang="cs-CZ" sz="2500" dirty="0" smtClean="0"/>
              <a:t>Přetažením cizího klíče (tab. Osoby) na primární klíč (tab. Skupiny) nebo naopak.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859" y="2689691"/>
            <a:ext cx="4067175" cy="2581275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65216" y="1615774"/>
            <a:ext cx="4532459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just"/>
            <a:r>
              <a:rPr lang="cs-CZ" dirty="0"/>
              <a:t>Dialogové okno pro realizaci propojení tabulek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2675965" y="2010495"/>
            <a:ext cx="2708" cy="6791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3474" y="2350093"/>
            <a:ext cx="5753100" cy="3314700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 flipV="1">
            <a:off x="4865034" y="2877671"/>
            <a:ext cx="1230966" cy="1052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29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Propojení tabulek postup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3200" dirty="0" smtClean="0"/>
              <a:t>Referenční integrita (vlastnosti, které musí splňovat hodnoty primárního a cizího klíče):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/>
              <a:t>Hodnota primárního klíče nesmí být prázdná hodnota - bylo by porušeno pravidlo jednoznačné hodnoty primárního klíče.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/>
              <a:t>Hodnoty obsažené ve vlastnosti cizího klíče musí být z množiny hodnot primárního klíče nebo musí nabývat prázdné hodnoty.</a:t>
            </a:r>
          </a:p>
          <a:p>
            <a:pPr algn="just"/>
            <a:r>
              <a:rPr lang="cs-CZ" sz="3200" dirty="0" smtClean="0"/>
              <a:t>Kardinality vztahů mezi tabulkami: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solidFill>
                  <a:prstClr val="black"/>
                </a:solidFill>
              </a:rPr>
              <a:t>Mezi tabulkami není žádný vztah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solidFill>
                  <a:prstClr val="black"/>
                </a:solidFill>
              </a:rPr>
              <a:t>1:1 jeden záznam (prim. klíč) odpovídá jednomu záznamu (cizí klíč)</a:t>
            </a:r>
          </a:p>
          <a:p>
            <a:pPr marL="914400" lvl="1" indent="-457200" algn="just">
              <a:buFontTx/>
              <a:buChar char="-"/>
            </a:pPr>
            <a:r>
              <a:rPr lang="cs-CZ" sz="2800" b="1" dirty="0" smtClean="0">
                <a:solidFill>
                  <a:prstClr val="black"/>
                </a:solidFill>
              </a:rPr>
              <a:t>1:N jeden záznam (TPK) odpovídá více záznamům (TCK)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solidFill>
                  <a:prstClr val="black"/>
                </a:solidFill>
              </a:rPr>
              <a:t>M:N</a:t>
            </a:r>
          </a:p>
          <a:p>
            <a:pPr lvl="1" algn="just"/>
            <a:endParaRPr lang="cs-CZ" sz="2800" dirty="0" smtClean="0">
              <a:solidFill>
                <a:prstClr val="black"/>
              </a:solidFill>
            </a:endParaRPr>
          </a:p>
          <a:p>
            <a:pPr lvl="1" algn="just"/>
            <a:r>
              <a:rPr lang="cs-CZ" sz="2800" dirty="0" smtClean="0">
                <a:solidFill>
                  <a:prstClr val="black"/>
                </a:solidFill>
              </a:rPr>
              <a:t>(Příklad)</a:t>
            </a:r>
            <a:endParaRPr lang="cs-CZ" sz="2800" dirty="0">
              <a:solidFill>
                <a:prstClr val="black"/>
              </a:solidFill>
            </a:endParaRPr>
          </a:p>
          <a:p>
            <a:pPr algn="just"/>
            <a:endParaRPr lang="cs-CZ" sz="3200" dirty="0" smtClean="0"/>
          </a:p>
          <a:p>
            <a:pPr marL="914400" lvl="1" indent="-457200" algn="just">
              <a:buFontTx/>
              <a:buChar char="-"/>
            </a:pPr>
            <a:endParaRPr lang="cs-CZ" sz="2800" dirty="0" smtClean="0"/>
          </a:p>
          <a:p>
            <a:pPr marL="457200" indent="-457200" algn="just">
              <a:buFontTx/>
              <a:buChar char="-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75712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1719</TotalTime>
  <Words>371</Words>
  <Application>Microsoft Office PowerPoint</Application>
  <PresentationFormat>Širokoúhlá obrazovka</PresentationFormat>
  <Paragraphs>86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Motiv Office</vt:lpstr>
      <vt:lpstr>Informatika pro ekonomy II INM / BPNIE - BKNIE    Přednáška č. 9  Access</vt:lpstr>
      <vt:lpstr>Propojení tabulek</vt:lpstr>
      <vt:lpstr>Propojení tabulek</vt:lpstr>
      <vt:lpstr>Propojení tabulek</vt:lpstr>
      <vt:lpstr>Propojení tabulek</vt:lpstr>
      <vt:lpstr>Propojení tabulek postup</vt:lpstr>
      <vt:lpstr>Propojení tabulek postup</vt:lpstr>
      <vt:lpstr>Propojení tabulek postup</vt:lpstr>
      <vt:lpstr>Propojení tabulek postup</vt:lpstr>
      <vt:lpstr>Dotazy</vt:lpstr>
      <vt:lpstr>Dotazy</vt:lpstr>
      <vt:lpstr>Výběrové Dotazy</vt:lpstr>
      <vt:lpstr>Vytvoření Výběrového Dotazu</vt:lpstr>
      <vt:lpstr>Vytvoření Výběrového Dotazu</vt:lpstr>
      <vt:lpstr>Vytvoření Výběrového Dotazu</vt:lpstr>
      <vt:lpstr>Deváté 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5  Vybrané speciální dovednosti</dc:title>
  <dc:creator>koliba</dc:creator>
  <cp:lastModifiedBy>suchanek</cp:lastModifiedBy>
  <cp:revision>126</cp:revision>
  <dcterms:created xsi:type="dcterms:W3CDTF">2016-03-15T07:39:58Z</dcterms:created>
  <dcterms:modified xsi:type="dcterms:W3CDTF">2019-04-06T18:39:51Z</dcterms:modified>
</cp:coreProperties>
</file>