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5" r:id="rId5"/>
    <p:sldId id="308" r:id="rId6"/>
    <p:sldId id="297" r:id="rId7"/>
    <p:sldId id="296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9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752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840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797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84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81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48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89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62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72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78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82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71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28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26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87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27534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Projekty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projektová </a:t>
            </a:r>
            <a:r>
              <a:rPr lang="cs-CZ" sz="1900" dirty="0" smtClean="0">
                <a:solidFill>
                  <a:srgbClr val="000000"/>
                </a:solidFill>
              </a:rPr>
              <a:t>dokumentace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řízení projektů</a:t>
            </a:r>
            <a:endParaRPr lang="en-GB" sz="1900" dirty="0" smtClean="0">
              <a:solidFill>
                <a:srgbClr val="000000"/>
              </a:solidFill>
            </a:endParaRP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termíny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činnosti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zdroje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subdodávky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sledování </a:t>
            </a:r>
            <a:r>
              <a:rPr lang="cs-CZ" sz="1600" dirty="0">
                <a:solidFill>
                  <a:srgbClr val="000000"/>
                </a:solidFill>
              </a:rPr>
              <a:t>vytížení/volné kapacity </a:t>
            </a:r>
            <a:r>
              <a:rPr lang="cs-CZ" sz="1600" dirty="0" smtClean="0">
                <a:solidFill>
                  <a:srgbClr val="000000"/>
                </a:solidFill>
              </a:rPr>
              <a:t>zdrojů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sledování </a:t>
            </a:r>
            <a:r>
              <a:rPr lang="cs-CZ" sz="1600" dirty="0">
                <a:solidFill>
                  <a:srgbClr val="000000"/>
                </a:solidFill>
              </a:rPr>
              <a:t>postupu </a:t>
            </a:r>
            <a:r>
              <a:rPr lang="cs-CZ" sz="1600" dirty="0" smtClean="0">
                <a:solidFill>
                  <a:srgbClr val="000000"/>
                </a:solidFill>
              </a:rPr>
              <a:t>projektu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finanční </a:t>
            </a:r>
            <a:r>
              <a:rPr lang="cs-CZ" sz="1600" dirty="0">
                <a:solidFill>
                  <a:srgbClr val="000000"/>
                </a:solidFill>
              </a:rPr>
              <a:t>řízení </a:t>
            </a:r>
            <a:r>
              <a:rPr lang="cs-CZ" sz="1600" dirty="0" smtClean="0">
                <a:solidFill>
                  <a:srgbClr val="000000"/>
                </a:solidFill>
              </a:rPr>
              <a:t>projektu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řízení rizik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 smtClean="0">
                <a:solidFill>
                  <a:srgbClr val="000000"/>
                </a:solidFill>
              </a:rPr>
              <a:t>sledování </a:t>
            </a:r>
            <a:r>
              <a:rPr lang="cs-CZ" sz="1600" dirty="0">
                <a:solidFill>
                  <a:srgbClr val="000000"/>
                </a:solidFill>
              </a:rPr>
              <a:t>projektů ve více </a:t>
            </a:r>
            <a:r>
              <a:rPr lang="cs-CZ" sz="1600" dirty="0" smtClean="0">
                <a:solidFill>
                  <a:srgbClr val="000000"/>
                </a:solidFill>
              </a:rPr>
              <a:t>firmách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en-GB" sz="1600" dirty="0" smtClean="0">
                <a:solidFill>
                  <a:srgbClr val="000000"/>
                </a:solidFill>
              </a:rPr>
              <a:t>dal</a:t>
            </a:r>
            <a:r>
              <a:rPr lang="cs-CZ" sz="1600" dirty="0" err="1" smtClean="0">
                <a:solidFill>
                  <a:srgbClr val="000000"/>
                </a:solidFill>
              </a:rPr>
              <a:t>ší</a:t>
            </a:r>
            <a:r>
              <a:rPr lang="cs-CZ" sz="1600" dirty="0" smtClean="0">
                <a:solidFill>
                  <a:srgbClr val="000000"/>
                </a:solidFill>
              </a:rPr>
              <a:t>…</a:t>
            </a:r>
            <a:endParaRPr lang="en-GB" sz="1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27534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Prodej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distribuční </a:t>
            </a:r>
            <a:r>
              <a:rPr lang="cs-CZ" sz="1800" dirty="0" smtClean="0">
                <a:solidFill>
                  <a:srgbClr val="000000"/>
                </a:solidFill>
              </a:rPr>
              <a:t>systém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maloobchod </a:t>
            </a:r>
            <a:r>
              <a:rPr lang="cs-CZ" sz="1800" dirty="0">
                <a:solidFill>
                  <a:srgbClr val="000000"/>
                </a:solidFill>
              </a:rPr>
              <a:t>(propagace, doplňování zboží, analýza prodeje, pokladní </a:t>
            </a:r>
            <a:r>
              <a:rPr lang="cs-CZ" sz="1800" dirty="0" smtClean="0">
                <a:solidFill>
                  <a:srgbClr val="000000"/>
                </a:solidFill>
              </a:rPr>
              <a:t>terminály)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e-</a:t>
            </a:r>
            <a:r>
              <a:rPr lang="cs-CZ" sz="1800" dirty="0" err="1" smtClean="0">
                <a:solidFill>
                  <a:srgbClr val="000000"/>
                </a:solidFill>
              </a:rPr>
              <a:t>shop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mobilní prodej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prodejní dokumenty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cenové kalkulace/slevy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rezervace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přehled nabídek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sledování </a:t>
            </a:r>
            <a:r>
              <a:rPr lang="cs-CZ" sz="1800" dirty="0">
                <a:solidFill>
                  <a:srgbClr val="000000"/>
                </a:solidFill>
              </a:rPr>
              <a:t>prodejních </a:t>
            </a:r>
            <a:r>
              <a:rPr lang="cs-CZ" sz="1800" dirty="0" smtClean="0">
                <a:solidFill>
                  <a:srgbClr val="000000"/>
                </a:solidFill>
              </a:rPr>
              <a:t>týmů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sledování </a:t>
            </a:r>
            <a:r>
              <a:rPr lang="cs-CZ" sz="1800" dirty="0">
                <a:solidFill>
                  <a:srgbClr val="000000"/>
                </a:solidFill>
              </a:rPr>
              <a:t>servisních smluv...</a:t>
            </a:r>
            <a:endParaRPr lang="en-GB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300" dirty="0" smtClean="0">
                <a:solidFill>
                  <a:srgbClr val="000000"/>
                </a:solidFill>
              </a:rPr>
              <a:t>Marketing</a:t>
            </a:r>
            <a:endParaRPr lang="cs-CZ" sz="2300" dirty="0" smtClean="0">
              <a:solidFill>
                <a:srgbClr val="000000"/>
              </a:solidFill>
            </a:endParaRP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segmentace </a:t>
            </a:r>
            <a:r>
              <a:rPr lang="cs-CZ" sz="1900" dirty="0" smtClean="0">
                <a:solidFill>
                  <a:srgbClr val="000000"/>
                </a:solidFill>
              </a:rPr>
              <a:t>trhu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marketingové </a:t>
            </a:r>
            <a:r>
              <a:rPr lang="cs-CZ" sz="1900" dirty="0">
                <a:solidFill>
                  <a:srgbClr val="000000"/>
                </a:solidFill>
              </a:rPr>
              <a:t>akce (a analýza </a:t>
            </a:r>
            <a:r>
              <a:rPr lang="cs-CZ" sz="1900" dirty="0" smtClean="0">
                <a:solidFill>
                  <a:srgbClr val="000000"/>
                </a:solidFill>
              </a:rPr>
              <a:t>akcí)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direct mailing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podpora </a:t>
            </a:r>
            <a:r>
              <a:rPr lang="cs-CZ" sz="1900" dirty="0">
                <a:solidFill>
                  <a:srgbClr val="000000"/>
                </a:solidFill>
              </a:rPr>
              <a:t>tvorby katalogů </a:t>
            </a:r>
            <a:r>
              <a:rPr lang="cs-CZ" sz="1900" dirty="0" smtClean="0">
                <a:solidFill>
                  <a:srgbClr val="000000"/>
                </a:solidFill>
              </a:rPr>
              <a:t>produktů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sledování konkurence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analýza příležitostí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Zákazníci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analýza chování zákazníků (spokojenost, potenciál pro nákup dalších </a:t>
            </a:r>
            <a:r>
              <a:rPr lang="cs-CZ" sz="1900" dirty="0" smtClean="0">
                <a:solidFill>
                  <a:srgbClr val="000000"/>
                </a:solidFill>
              </a:rPr>
              <a:t>produktů)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získávání zákazníků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podpora marketing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plánování/sledování </a:t>
            </a:r>
            <a:r>
              <a:rPr lang="cs-CZ" sz="1900" dirty="0">
                <a:solidFill>
                  <a:srgbClr val="000000"/>
                </a:solidFill>
              </a:rPr>
              <a:t>kontaktů s </a:t>
            </a:r>
            <a:r>
              <a:rPr lang="cs-CZ" sz="1900" dirty="0" smtClean="0">
                <a:solidFill>
                  <a:srgbClr val="000000"/>
                </a:solidFill>
              </a:rPr>
              <a:t>klienty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správa </a:t>
            </a:r>
            <a:r>
              <a:rPr lang="cs-CZ" sz="1900" dirty="0">
                <a:solidFill>
                  <a:srgbClr val="000000"/>
                </a:solidFill>
              </a:rPr>
              <a:t>odpovídajících </a:t>
            </a:r>
            <a:r>
              <a:rPr lang="cs-CZ" sz="1900" dirty="0" smtClean="0">
                <a:solidFill>
                  <a:srgbClr val="000000"/>
                </a:solidFill>
              </a:rPr>
              <a:t>dokumentů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kontaktní centrum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servis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Účetnictví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vnitropodnikové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daňové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faktury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celní deklarace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DPH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err="1" smtClean="0">
                <a:solidFill>
                  <a:srgbClr val="000000"/>
                </a:solidFill>
              </a:rPr>
              <a:t>Intrastat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cizí měny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přístup </a:t>
            </a:r>
            <a:r>
              <a:rPr lang="cs-CZ" sz="1900" dirty="0">
                <a:solidFill>
                  <a:srgbClr val="000000"/>
                </a:solidFill>
              </a:rPr>
              <a:t>k internet </a:t>
            </a:r>
            <a:r>
              <a:rPr lang="cs-CZ" sz="1900" dirty="0" err="1" smtClean="0">
                <a:solidFill>
                  <a:srgbClr val="000000"/>
                </a:solidFill>
              </a:rPr>
              <a:t>banking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tisk </a:t>
            </a:r>
            <a:r>
              <a:rPr lang="cs-CZ" sz="1900" dirty="0">
                <a:solidFill>
                  <a:srgbClr val="000000"/>
                </a:solidFill>
              </a:rPr>
              <a:t>platebních </a:t>
            </a:r>
            <a:r>
              <a:rPr lang="cs-CZ" sz="1900" dirty="0" smtClean="0">
                <a:solidFill>
                  <a:srgbClr val="000000"/>
                </a:solidFill>
              </a:rPr>
              <a:t>poukázek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Majetek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krátkodobý a </a:t>
            </a:r>
            <a:r>
              <a:rPr lang="cs-CZ" sz="1900" dirty="0" smtClean="0">
                <a:solidFill>
                  <a:srgbClr val="000000"/>
                </a:solidFill>
              </a:rPr>
              <a:t>dlouhodobý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umístění </a:t>
            </a:r>
            <a:r>
              <a:rPr lang="cs-CZ" sz="1900" dirty="0">
                <a:solidFill>
                  <a:srgbClr val="000000"/>
                </a:solidFill>
              </a:rPr>
              <a:t>a inventarizace majetku (včetně podpory čárových </a:t>
            </a:r>
            <a:r>
              <a:rPr lang="cs-CZ" sz="1900" dirty="0" smtClean="0">
                <a:solidFill>
                  <a:srgbClr val="000000"/>
                </a:solidFill>
              </a:rPr>
              <a:t>kódů)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odpisy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analýzy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Správa dokumentů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příjem (v elektronické i papírové podobě/skenování</a:t>
            </a:r>
            <a:r>
              <a:rPr lang="cs-CZ" sz="1900" dirty="0" smtClean="0">
                <a:solidFill>
                  <a:srgbClr val="000000"/>
                </a:solidFill>
              </a:rPr>
              <a:t>) dokumentů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archivace dokumentů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vyhledávání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možnost </a:t>
            </a:r>
            <a:r>
              <a:rPr lang="cs-CZ" sz="1900" dirty="0">
                <a:solidFill>
                  <a:srgbClr val="000000"/>
                </a:solidFill>
              </a:rPr>
              <a:t>opatřit papírové dokumenty čárovými </a:t>
            </a:r>
            <a:r>
              <a:rPr lang="cs-CZ" sz="1900" dirty="0" smtClean="0">
                <a:solidFill>
                  <a:srgbClr val="000000"/>
                </a:solidFill>
              </a:rPr>
              <a:t>kódy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správa </a:t>
            </a:r>
            <a:r>
              <a:rPr lang="cs-CZ" sz="1900" dirty="0">
                <a:solidFill>
                  <a:srgbClr val="000000"/>
                </a:solidFill>
              </a:rPr>
              <a:t>oficiálních šablon </a:t>
            </a:r>
            <a:r>
              <a:rPr lang="cs-CZ" sz="1900" dirty="0" smtClean="0">
                <a:solidFill>
                  <a:srgbClr val="000000"/>
                </a:solidFill>
              </a:rPr>
              <a:t>dokumentů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další funkce</a:t>
            </a:r>
          </a:p>
          <a:p>
            <a:pPr lvl="1"/>
            <a:r>
              <a:rPr lang="cs-CZ" sz="1900" dirty="0" err="1">
                <a:solidFill>
                  <a:srgbClr val="000000"/>
                </a:solidFill>
              </a:rPr>
              <a:t>branžová</a:t>
            </a:r>
            <a:r>
              <a:rPr lang="cs-CZ" sz="1900" dirty="0">
                <a:solidFill>
                  <a:srgbClr val="000000"/>
                </a:solidFill>
              </a:rPr>
              <a:t> řešení řešící specifické požadavky různých odvětví </a:t>
            </a:r>
            <a:r>
              <a:rPr lang="cs-CZ" sz="1900" dirty="0" smtClean="0">
                <a:solidFill>
                  <a:srgbClr val="000000"/>
                </a:solidFill>
              </a:rPr>
              <a:t>podnikání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správa </a:t>
            </a:r>
            <a:r>
              <a:rPr lang="cs-CZ" sz="1900" dirty="0">
                <a:solidFill>
                  <a:srgbClr val="000000"/>
                </a:solidFill>
              </a:rPr>
              <a:t>IT (správa událostí, správa konfigurací, řešení problémů, řízení změn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mobilní </a:t>
            </a:r>
            <a:r>
              <a:rPr lang="cs-CZ" sz="1900" dirty="0">
                <a:solidFill>
                  <a:srgbClr val="000000"/>
                </a:solidFill>
              </a:rPr>
              <a:t>přístup k datům, správa portfolia projektů (analýza, zajišťování zdrojů, synchronizace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20344" y="699542"/>
            <a:ext cx="48161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900" dirty="0" smtClean="0">
              <a:solidFill>
                <a:srgbClr val="000000"/>
              </a:solidFill>
            </a:endParaRP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správa </a:t>
            </a:r>
            <a:r>
              <a:rPr lang="cs-CZ" sz="1900" dirty="0">
                <a:solidFill>
                  <a:srgbClr val="000000"/>
                </a:solidFill>
              </a:rPr>
              <a:t>portfolia projektů (analýza, zajišťování zdrojů, </a:t>
            </a:r>
            <a:r>
              <a:rPr lang="cs-CZ" sz="1900" dirty="0" smtClean="0">
                <a:solidFill>
                  <a:srgbClr val="000000"/>
                </a:solidFill>
              </a:rPr>
              <a:t>synchronizace)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řízení </a:t>
            </a:r>
            <a:r>
              <a:rPr lang="cs-CZ" sz="1900" dirty="0">
                <a:solidFill>
                  <a:srgbClr val="000000"/>
                </a:solidFill>
              </a:rPr>
              <a:t>shody a rizik (audit souladu s právními rámci a určenými standardy, analýza externích rizik, analýza bezpečnosti dat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komunikace </a:t>
            </a:r>
            <a:r>
              <a:rPr lang="cs-CZ" sz="1900" dirty="0">
                <a:solidFill>
                  <a:srgbClr val="000000"/>
                </a:solidFill>
              </a:rPr>
              <a:t>s dalším softwarem (EDI, propojení s emailovým systémem, s kancelářským balíkem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konstrukční </a:t>
            </a:r>
            <a:r>
              <a:rPr lang="cs-CZ" sz="1900" dirty="0">
                <a:solidFill>
                  <a:srgbClr val="000000"/>
                </a:solidFill>
              </a:rPr>
              <a:t>systémy </a:t>
            </a:r>
            <a:r>
              <a:rPr lang="cs-CZ" sz="1900" dirty="0" smtClean="0">
                <a:solidFill>
                  <a:srgbClr val="000000"/>
                </a:solidFill>
              </a:rPr>
              <a:t>CAD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elektronické </a:t>
            </a:r>
            <a:r>
              <a:rPr lang="cs-CZ" sz="1900" dirty="0">
                <a:solidFill>
                  <a:srgbClr val="000000"/>
                </a:solidFill>
              </a:rPr>
              <a:t>publikační systémy...</a:t>
            </a:r>
            <a:endParaRPr lang="en-GB" sz="1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23728" y="742235"/>
            <a:ext cx="130782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57807"/>
              </p:ext>
            </p:extLst>
          </p:nvPr>
        </p:nvGraphicFramePr>
        <p:xfrm>
          <a:off x="1907704" y="700654"/>
          <a:ext cx="3600400" cy="403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Visio" r:id="rId4" imgW="3029001" imgH="3371174" progId="Visio.Drawing.11">
                  <p:embed/>
                </p:oleObj>
              </mc:Choice>
              <mc:Fallback>
                <p:oleObj name="Visio" r:id="rId4" imgW="3029001" imgH="337117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00654"/>
                        <a:ext cx="3600400" cy="4031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597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cs-CZ" b="1" dirty="0" err="1" smtClean="0">
                <a:solidFill>
                  <a:srgbClr val="000000"/>
                </a:solidFill>
              </a:rPr>
              <a:t>Enterprise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Resource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err="1">
                <a:solidFill>
                  <a:srgbClr val="000000"/>
                </a:solidFill>
              </a:rPr>
              <a:t>Enterprise</a:t>
            </a:r>
            <a:r>
              <a:rPr lang="cs-CZ" sz="2300" dirty="0">
                <a:solidFill>
                  <a:srgbClr val="000000"/>
                </a:solidFill>
              </a:rPr>
              <a:t> </a:t>
            </a:r>
            <a:r>
              <a:rPr lang="cs-CZ" sz="2300" dirty="0" err="1">
                <a:solidFill>
                  <a:srgbClr val="000000"/>
                </a:solidFill>
              </a:rPr>
              <a:t>Resource</a:t>
            </a:r>
            <a:r>
              <a:rPr lang="cs-CZ" sz="2300" dirty="0">
                <a:solidFill>
                  <a:srgbClr val="000000"/>
                </a:solidFill>
              </a:rPr>
              <a:t> </a:t>
            </a:r>
            <a:r>
              <a:rPr lang="cs-CZ" sz="2300" dirty="0" err="1">
                <a:solidFill>
                  <a:srgbClr val="000000"/>
                </a:solidFill>
              </a:rPr>
              <a:t>Planning</a:t>
            </a:r>
            <a:r>
              <a:rPr lang="cs-CZ" sz="2300" dirty="0">
                <a:solidFill>
                  <a:srgbClr val="000000"/>
                </a:solidFill>
              </a:rPr>
              <a:t> - plánování podnikových </a:t>
            </a:r>
            <a:r>
              <a:rPr lang="cs-CZ" sz="2300" dirty="0" smtClean="0">
                <a:solidFill>
                  <a:srgbClr val="000000"/>
                </a:solidFill>
              </a:rPr>
              <a:t>zdrojů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GB" sz="2300" dirty="0" smtClean="0">
                <a:solidFill>
                  <a:srgbClr val="000000"/>
                </a:solidFill>
              </a:rPr>
              <a:t>U</a:t>
            </a:r>
            <a:r>
              <a:rPr lang="cs-CZ" sz="2300" dirty="0" smtClean="0">
                <a:solidFill>
                  <a:srgbClr val="000000"/>
                </a:solidFill>
              </a:rPr>
              <a:t>čel</a:t>
            </a:r>
            <a:r>
              <a:rPr lang="en-GB" sz="2300" dirty="0" smtClean="0">
                <a:solidFill>
                  <a:srgbClr val="000000"/>
                </a:solidFill>
              </a:rPr>
              <a:t> ERP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sjednotit </a:t>
            </a:r>
            <a:r>
              <a:rPr lang="cs-CZ" sz="1900" dirty="0">
                <a:solidFill>
                  <a:srgbClr val="000000"/>
                </a:solidFill>
              </a:rPr>
              <a:t>dílčí podnikové funkce na úrovni celého podniku („</a:t>
            </a:r>
            <a:r>
              <a:rPr lang="cs-CZ" sz="1900" dirty="0" err="1">
                <a:solidFill>
                  <a:srgbClr val="000000"/>
                </a:solidFill>
              </a:rPr>
              <a:t>Enterprise</a:t>
            </a:r>
            <a:r>
              <a:rPr lang="cs-CZ" sz="1900" dirty="0">
                <a:solidFill>
                  <a:srgbClr val="000000"/>
                </a:solidFill>
              </a:rPr>
              <a:t>“) - aplikace „celopodnikové“, - do jedné aplikace sdílející společnou datovou </a:t>
            </a:r>
            <a:r>
              <a:rPr lang="cs-CZ" sz="1900" dirty="0" smtClean="0">
                <a:solidFill>
                  <a:srgbClr val="000000"/>
                </a:solidFill>
              </a:rPr>
              <a:t>základnu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ERP </a:t>
            </a:r>
            <a:r>
              <a:rPr lang="cs-CZ" sz="2300" dirty="0">
                <a:solidFill>
                  <a:srgbClr val="000000"/>
                </a:solidFill>
              </a:rPr>
              <a:t>- jádro informačního </a:t>
            </a:r>
            <a:r>
              <a:rPr lang="cs-CZ" sz="2300" dirty="0" smtClean="0">
                <a:solidFill>
                  <a:srgbClr val="000000"/>
                </a:solidFill>
              </a:rPr>
              <a:t>systému</a:t>
            </a:r>
            <a:endParaRPr lang="en-GB" sz="23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je </a:t>
            </a:r>
            <a:r>
              <a:rPr lang="cs-CZ" sz="1900" dirty="0">
                <a:solidFill>
                  <a:srgbClr val="000000"/>
                </a:solidFill>
              </a:rPr>
              <a:t>zdrojem dat i pro ostatní typy aplikací (vytváří a udržuje databáze produktů pro katalogy zboží na www stránkách společnosti, databáze zákazníků pro účely CRM aplikací, .. na druhé straně aplikace e-Businessu zajišťují data pro aktualizace objednávek, fakturace, … , např. na základě vstupů z www, Systémové pojetí podnikového </a:t>
            </a:r>
            <a:r>
              <a:rPr lang="cs-CZ" sz="1900" dirty="0" smtClean="0">
                <a:solidFill>
                  <a:srgbClr val="000000"/>
                </a:solidFill>
              </a:rPr>
              <a:t>hospodářství.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cs-CZ" b="1" dirty="0" err="1" smtClean="0">
                <a:solidFill>
                  <a:srgbClr val="000000"/>
                </a:solidFill>
              </a:rPr>
              <a:t>Enterprise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Resource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ERP odkazuje na automatizaci a integraci základních činností společnosti, které jim pomůžou se zaměřit na efektivitu a zjednodušení úspěchu</a:t>
            </a:r>
            <a:r>
              <a:rPr lang="cs-CZ" sz="2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ERP má oproti neintegrovaným systémům, dvě hlavní přednosti: </a:t>
            </a:r>
            <a:endParaRPr lang="cs-CZ" sz="23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sjednocený </a:t>
            </a:r>
            <a:r>
              <a:rPr lang="cs-CZ" sz="2000" dirty="0">
                <a:solidFill>
                  <a:srgbClr val="000000"/>
                </a:solidFill>
              </a:rPr>
              <a:t>celopodnikový pohled na vše, co se v různých divizích </a:t>
            </a:r>
            <a:r>
              <a:rPr lang="cs-CZ" sz="2000" dirty="0" smtClean="0">
                <a:solidFill>
                  <a:srgbClr val="000000"/>
                </a:solidFill>
              </a:rPr>
              <a:t>odehrává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společnou </a:t>
            </a:r>
            <a:r>
              <a:rPr lang="cs-CZ" sz="2000" dirty="0">
                <a:solidFill>
                  <a:srgbClr val="000000"/>
                </a:solidFill>
              </a:rPr>
              <a:t>podnikovou databázi, sdružující a uchovávající veškerá podniková data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en-GB" sz="2300" dirty="0" smtClean="0">
                <a:solidFill>
                  <a:srgbClr val="000000"/>
                </a:solidFill>
              </a:rPr>
              <a:t>J</a:t>
            </a:r>
            <a:r>
              <a:rPr lang="cs-CZ" sz="2300" dirty="0" smtClean="0">
                <a:solidFill>
                  <a:srgbClr val="000000"/>
                </a:solidFill>
              </a:rPr>
              <a:t>e </a:t>
            </a:r>
            <a:r>
              <a:rPr lang="cs-CZ" sz="2300" dirty="0">
                <a:solidFill>
                  <a:srgbClr val="000000"/>
                </a:solidFill>
              </a:rPr>
              <a:t>informační systém, který integruje a automatizuje velké množství procesů souvisejících s produkčními činnostmi podniku.</a:t>
            </a:r>
          </a:p>
        </p:txBody>
      </p:sp>
    </p:spTree>
    <p:extLst>
      <p:ext uri="{BB962C8B-B14F-4D97-AF65-F5344CB8AC3E}">
        <p14:creationId xmlns:p14="http://schemas.microsoft.com/office/powerpoint/2010/main" val="84261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cs-CZ" b="1" dirty="0" err="1" smtClean="0">
                <a:solidFill>
                  <a:srgbClr val="000000"/>
                </a:solidFill>
              </a:rPr>
              <a:t>Enterprise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Resource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558278"/>
              </p:ext>
            </p:extLst>
          </p:nvPr>
        </p:nvGraphicFramePr>
        <p:xfrm>
          <a:off x="1403648" y="763045"/>
          <a:ext cx="5040560" cy="396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Rastrový obrázek" r:id="rId4" imgW="4838760" imgH="3809880" progId="Paint.Picture">
                  <p:embed/>
                </p:oleObj>
              </mc:Choice>
              <mc:Fallback>
                <p:oleObj name="Rastrový obrázek" r:id="rId4" imgW="4838760" imgH="38098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648" y="763045"/>
                        <a:ext cx="5040560" cy="396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3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3120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Zaměstnanci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nábor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docházkový </a:t>
            </a:r>
            <a:r>
              <a:rPr lang="cs-CZ" sz="1900" dirty="0">
                <a:solidFill>
                  <a:srgbClr val="000000"/>
                </a:solidFill>
              </a:rPr>
              <a:t>systém (sledování přesčasů, nastavení přístupových </a:t>
            </a:r>
            <a:r>
              <a:rPr lang="cs-CZ" sz="1900" dirty="0" smtClean="0">
                <a:solidFill>
                  <a:srgbClr val="000000"/>
                </a:solidFill>
              </a:rPr>
              <a:t>práv)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výkazy práce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mzdy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zaměstnanecké výhody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školení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sledování výkonu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sledování výdajů zaměstnance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en-GB" sz="1900" dirty="0">
              <a:solidFill>
                <a:srgbClr val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92352" y="915566"/>
            <a:ext cx="43120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en-GB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hodnocení zaměstnanců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sledování kariéry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přehled </a:t>
            </a:r>
            <a:r>
              <a:rPr lang="cs-CZ" sz="1900" dirty="0">
                <a:solidFill>
                  <a:srgbClr val="000000"/>
                </a:solidFill>
              </a:rPr>
              <a:t>know-how </a:t>
            </a:r>
            <a:r>
              <a:rPr lang="cs-CZ" sz="1900" dirty="0" smtClean="0">
                <a:solidFill>
                  <a:srgbClr val="000000"/>
                </a:solidFill>
              </a:rPr>
              <a:t>zaměstnance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porady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samoobslužný </a:t>
            </a:r>
            <a:r>
              <a:rPr lang="cs-CZ" sz="1900" dirty="0">
                <a:solidFill>
                  <a:srgbClr val="000000"/>
                </a:solidFill>
              </a:rPr>
              <a:t>informační portál pro </a:t>
            </a:r>
            <a:r>
              <a:rPr lang="cs-CZ" sz="1900" dirty="0" smtClean="0">
                <a:solidFill>
                  <a:srgbClr val="000000"/>
                </a:solidFill>
              </a:rPr>
              <a:t>zaměstnance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personální plánování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výkazy </a:t>
            </a:r>
            <a:r>
              <a:rPr lang="cs-CZ" sz="1900" dirty="0">
                <a:solidFill>
                  <a:srgbClr val="000000"/>
                </a:solidFill>
              </a:rPr>
              <a:t>potřebné pro státní </a:t>
            </a:r>
            <a:r>
              <a:rPr lang="cs-CZ" sz="1900" dirty="0" smtClean="0">
                <a:solidFill>
                  <a:srgbClr val="000000"/>
                </a:solidFill>
              </a:rPr>
              <a:t>instituce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900" dirty="0" smtClean="0">
                <a:solidFill>
                  <a:srgbClr val="000000"/>
                </a:solidFill>
              </a:rPr>
              <a:t>dal</a:t>
            </a:r>
            <a:r>
              <a:rPr lang="cs-CZ" sz="1900" dirty="0" err="1" smtClean="0">
                <a:solidFill>
                  <a:srgbClr val="000000"/>
                </a:solidFill>
              </a:rPr>
              <a:t>ší</a:t>
            </a:r>
            <a:r>
              <a:rPr lang="cs-CZ" sz="1900" dirty="0" smtClean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527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8856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Dodavatelé a nákup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přehled nákupů a dodavatelů;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přehled komunikace;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sdílení dokumentů s dodavateli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hodnocení nabídek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hodnocení dodavatelů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kombinování zdrojů (různých dodavatelů)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objednávky (vytváření, schvalování</a:t>
            </a:r>
            <a:r>
              <a:rPr lang="en-GB" sz="1900" dirty="0" smtClean="0">
                <a:solidFill>
                  <a:srgbClr val="000000"/>
                </a:solidFill>
              </a:rPr>
              <a:t>, </a:t>
            </a:r>
            <a:r>
              <a:rPr lang="cs-CZ" sz="1900" dirty="0" smtClean="0">
                <a:solidFill>
                  <a:srgbClr val="000000"/>
                </a:solidFill>
              </a:rPr>
              <a:t>sledování, elektronické zaslání dodavateli)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en-GB" sz="1900" dirty="0" smtClean="0">
                <a:solidFill>
                  <a:srgbClr val="000000"/>
                </a:solidFill>
              </a:rPr>
              <a:t>dal</a:t>
            </a:r>
            <a:r>
              <a:rPr lang="cs-CZ" sz="1900" dirty="0" err="1" smtClean="0">
                <a:solidFill>
                  <a:srgbClr val="000000"/>
                </a:solidFill>
              </a:rPr>
              <a:t>ší</a:t>
            </a:r>
            <a:r>
              <a:rPr lang="cs-CZ" sz="1900" dirty="0" smtClean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190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165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Logistika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doprava (plánování, objednávání u dodavatelů, sledování vlastních vozů, evidence a provozní deníky, knihy jízd, komunikace s čerpacími stanicemi, silniční </a:t>
            </a:r>
            <a:r>
              <a:rPr lang="cs-CZ" sz="1900" dirty="0" smtClean="0">
                <a:solidFill>
                  <a:srgbClr val="000000"/>
                </a:solidFill>
              </a:rPr>
              <a:t>daň)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sklady </a:t>
            </a:r>
            <a:r>
              <a:rPr lang="cs-CZ" sz="1900" dirty="0">
                <a:solidFill>
                  <a:srgbClr val="000000"/>
                </a:solidFill>
              </a:rPr>
              <a:t>(evidence zásob, správa skladovacích míst, balení, operace příjmu a výdeje, podpora čárových kódů a RFID, automatické generování objednávek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celnice </a:t>
            </a:r>
            <a:r>
              <a:rPr lang="cs-CZ" sz="1900" dirty="0">
                <a:solidFill>
                  <a:srgbClr val="000000"/>
                </a:solidFill>
              </a:rPr>
              <a:t>(celní sklady, celní režimy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další...</a:t>
            </a:r>
          </a:p>
        </p:txBody>
      </p:sp>
    </p:spTree>
    <p:extLst>
      <p:ext uri="{BB962C8B-B14F-4D97-AF65-F5344CB8AC3E}">
        <p14:creationId xmlns:p14="http://schemas.microsoft.com/office/powerpoint/2010/main" val="39217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ERP (</a:t>
            </a:r>
            <a:r>
              <a:rPr lang="en-GB" b="1" dirty="0" smtClean="0">
                <a:solidFill>
                  <a:srgbClr val="000000"/>
                </a:solidFill>
              </a:rPr>
              <a:t>Enterprise Resource Planning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Výroba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tvorba </a:t>
            </a:r>
            <a:r>
              <a:rPr lang="cs-CZ" sz="1900" dirty="0" smtClean="0">
                <a:solidFill>
                  <a:srgbClr val="000000"/>
                </a:solidFill>
              </a:rPr>
              <a:t>prognóz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plánování </a:t>
            </a:r>
            <a:r>
              <a:rPr lang="cs-CZ" sz="1900" dirty="0">
                <a:solidFill>
                  <a:srgbClr val="000000"/>
                </a:solidFill>
              </a:rPr>
              <a:t>(se zřetelem např. na kapacitu pracovníků a strojů, dostupnost nástrojů, materiálu a komponent, kapacitu skladů, externí kooperace apod</a:t>
            </a:r>
            <a:r>
              <a:rPr lang="cs-CZ" sz="1900" dirty="0" smtClean="0">
                <a:solidFill>
                  <a:srgbClr val="000000"/>
                </a:solidFill>
              </a:rPr>
              <a:t>.)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správa </a:t>
            </a:r>
            <a:r>
              <a:rPr lang="cs-CZ" sz="1900" dirty="0">
                <a:solidFill>
                  <a:srgbClr val="000000"/>
                </a:solidFill>
              </a:rPr>
              <a:t>technických podkladů (popisy výrobků, výkresy, </a:t>
            </a:r>
            <a:r>
              <a:rPr lang="cs-CZ" sz="1900" dirty="0" smtClean="0">
                <a:solidFill>
                  <a:srgbClr val="000000"/>
                </a:solidFill>
              </a:rPr>
              <a:t>postupy)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podpora </a:t>
            </a:r>
            <a:r>
              <a:rPr lang="cs-CZ" sz="1900" dirty="0">
                <a:solidFill>
                  <a:srgbClr val="000000"/>
                </a:solidFill>
              </a:rPr>
              <a:t>výroby/úpravy na </a:t>
            </a:r>
            <a:r>
              <a:rPr lang="cs-CZ" sz="1900" dirty="0" smtClean="0">
                <a:solidFill>
                  <a:srgbClr val="000000"/>
                </a:solidFill>
              </a:rPr>
              <a:t>zakázku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83968" y="915566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sz="1900" dirty="0" smtClean="0">
              <a:solidFill>
                <a:srgbClr val="000000"/>
              </a:solidFill>
            </a:endParaRP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projektové </a:t>
            </a:r>
            <a:r>
              <a:rPr lang="cs-CZ" sz="1900" dirty="0">
                <a:solidFill>
                  <a:srgbClr val="000000"/>
                </a:solidFill>
              </a:rPr>
              <a:t>výroby a výroby na </a:t>
            </a:r>
            <a:r>
              <a:rPr lang="cs-CZ" sz="1900" dirty="0" smtClean="0">
                <a:solidFill>
                  <a:srgbClr val="000000"/>
                </a:solidFill>
              </a:rPr>
              <a:t>sklad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řízení </a:t>
            </a:r>
            <a:r>
              <a:rPr lang="cs-CZ" sz="1900" dirty="0">
                <a:solidFill>
                  <a:srgbClr val="000000"/>
                </a:solidFill>
              </a:rPr>
              <a:t>a synchronizace výrobních procesů i v různých </a:t>
            </a:r>
            <a:r>
              <a:rPr lang="cs-CZ" sz="1900" dirty="0" smtClean="0">
                <a:solidFill>
                  <a:srgbClr val="000000"/>
                </a:solidFill>
              </a:rPr>
              <a:t>lokalitách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konfigurátory výrobků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kalkulace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sledování </a:t>
            </a:r>
            <a:r>
              <a:rPr lang="cs-CZ" sz="1900" dirty="0">
                <a:solidFill>
                  <a:srgbClr val="000000"/>
                </a:solidFill>
              </a:rPr>
              <a:t>průběhu </a:t>
            </a:r>
            <a:r>
              <a:rPr lang="cs-CZ" sz="1900" dirty="0" smtClean="0">
                <a:solidFill>
                  <a:srgbClr val="000000"/>
                </a:solidFill>
              </a:rPr>
              <a:t>výroby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řízení jakosti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smtClean="0">
                <a:solidFill>
                  <a:srgbClr val="000000"/>
                </a:solidFill>
              </a:rPr>
              <a:t>údržba </a:t>
            </a:r>
            <a:r>
              <a:rPr lang="cs-CZ" sz="1900" dirty="0">
                <a:solidFill>
                  <a:srgbClr val="000000"/>
                </a:solidFill>
              </a:rPr>
              <a:t>výrobních </a:t>
            </a:r>
            <a:r>
              <a:rPr lang="cs-CZ" sz="1900" dirty="0" smtClean="0">
                <a:solidFill>
                  <a:srgbClr val="000000"/>
                </a:solidFill>
              </a:rPr>
              <a:t>kapacit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en-GB" sz="1900" dirty="0" smtClean="0">
                <a:solidFill>
                  <a:srgbClr val="000000"/>
                </a:solidFill>
              </a:rPr>
              <a:t>dal</a:t>
            </a:r>
            <a:r>
              <a:rPr lang="cs-CZ" sz="1900" dirty="0" err="1" smtClean="0">
                <a:solidFill>
                  <a:srgbClr val="000000"/>
                </a:solidFill>
              </a:rPr>
              <a:t>ší</a:t>
            </a:r>
            <a:r>
              <a:rPr lang="cs-CZ" sz="1900" dirty="0" smtClean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25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</TotalTime>
  <Words>959</Words>
  <Application>Microsoft Office PowerPoint</Application>
  <PresentationFormat>Předvádění na obrazovce (16:9)</PresentationFormat>
  <Paragraphs>214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Rastrový obrázek</vt:lpstr>
      <vt:lpstr>Visio</vt:lpstr>
      <vt:lpstr>Název prezentace</vt:lpstr>
      <vt:lpstr>Podnikání na Internetu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236</cp:revision>
  <dcterms:created xsi:type="dcterms:W3CDTF">2016-07-06T15:42:34Z</dcterms:created>
  <dcterms:modified xsi:type="dcterms:W3CDTF">2019-04-29T19:44:43Z</dcterms:modified>
</cp:coreProperties>
</file>