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94" r:id="rId2"/>
    <p:sldId id="256" r:id="rId3"/>
    <p:sldId id="263" r:id="rId4"/>
    <p:sldId id="295" r:id="rId5"/>
    <p:sldId id="296" r:id="rId6"/>
    <p:sldId id="297" r:id="rId7"/>
    <p:sldId id="298" r:id="rId8"/>
    <p:sldId id="299" r:id="rId9"/>
    <p:sldId id="301" r:id="rId10"/>
    <p:sldId id="302" r:id="rId11"/>
    <p:sldId id="303" r:id="rId12"/>
    <p:sldId id="304" r:id="rId13"/>
    <p:sldId id="305" r:id="rId14"/>
    <p:sldId id="300" r:id="rId15"/>
    <p:sldId id="306" r:id="rId16"/>
    <p:sldId id="307" r:id="rId17"/>
    <p:sldId id="308" r:id="rId18"/>
    <p:sldId id="309" r:id="rId19"/>
    <p:sldId id="310" r:id="rId20"/>
    <p:sldId id="293" r:id="rId21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07871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2" autoAdjust="0"/>
    <p:restoredTop sz="94660"/>
  </p:normalViewPr>
  <p:slideViewPr>
    <p:cSldViewPr>
      <p:cViewPr varScale="1">
        <p:scale>
          <a:sx n="147" d="100"/>
          <a:sy n="147" d="100"/>
        </p:scale>
        <p:origin x="462" y="10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29.04.2019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43567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530480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349236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946550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3746819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344904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003324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8753452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4736600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63006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725666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44316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12141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61922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49760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91885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68149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865260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smtClean="0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 smtClean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3939902"/>
            <a:ext cx="936104" cy="730162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95536" y="2365808"/>
            <a:ext cx="6704527" cy="2304256"/>
          </a:xfrm>
          <a:prstGeom prst="rect">
            <a:avLst/>
          </a:prstGeom>
          <a:solidFill>
            <a:schemeClr val="tx1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Prezentace předmětu:</a:t>
            </a:r>
          </a:p>
          <a:p>
            <a:pPr algn="ctr"/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Podnikání </a:t>
            </a:r>
            <a:r>
              <a:rPr lang="cs-CZ" b="1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na Internetu</a:t>
            </a:r>
            <a:endParaRPr lang="cs-CZ" b="1" dirty="0" smtClean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endParaRPr lang="cs-CZ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cs-CZ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Vyučující:</a:t>
            </a:r>
          </a:p>
          <a:p>
            <a:pPr algn="ctr"/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doc. Mgr. Petr Suchánek, Ph.D.</a:t>
            </a: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0" y="700088"/>
            <a:ext cx="5111750" cy="215900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</a:t>
            </a:r>
            <a:b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7471726"/>
              </p:ext>
            </p:extLst>
          </p:nvPr>
        </p:nvGraphicFramePr>
        <p:xfrm>
          <a:off x="539552" y="1563901"/>
          <a:ext cx="6480720" cy="4356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66916">
                  <a:extLst>
                    <a:ext uri="{9D8B030D-6E8A-4147-A177-3AD203B41FA5}">
                      <a16:colId xmlns:a16="http://schemas.microsoft.com/office/drawing/2014/main" val="3755197986"/>
                    </a:ext>
                  </a:extLst>
                </a:gridCol>
                <a:gridCol w="4213804">
                  <a:extLst>
                    <a:ext uri="{9D8B030D-6E8A-4147-A177-3AD203B41FA5}">
                      <a16:colId xmlns:a16="http://schemas.microsoft.com/office/drawing/2014/main" val="4011610095"/>
                    </a:ext>
                  </a:extLst>
                </a:gridCol>
              </a:tblGrid>
              <a:tr h="217805">
                <a:tc>
                  <a:txBody>
                    <a:bodyPr/>
                    <a:lstStyle/>
                    <a:p>
                      <a:pPr indent="180340" algn="l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Název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Rozvoj vzdělávání na Slezské univerzitě v Opavě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6872320"/>
                  </a:ext>
                </a:extLst>
              </a:tr>
              <a:tr h="217805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Registrační číslo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chemeClr val="bg1"/>
                          </a:solidFill>
                          <a:effectLst/>
                        </a:rPr>
                        <a:t>CZ.02.2.69/0.0./0.0/16_015/0002400</a:t>
                      </a:r>
                      <a:endParaRPr lang="cs-CZ" sz="1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2484205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878013" y="27828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1025" name="Obrázek 8" descr="Logolink_OP_VVV_hor_barva_cz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074" y="250328"/>
            <a:ext cx="550545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878013" y="45132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8703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Elektronické platební systémy (EPS)</a:t>
            </a:r>
            <a:endParaRPr lang="cs-CZ" b="1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10</a:t>
            </a:fld>
            <a:endParaRPr lang="cs-CZ" dirty="0"/>
          </a:p>
        </p:txBody>
      </p:sp>
      <p:pic>
        <p:nvPicPr>
          <p:cNvPr id="8" name="Obrázek 7" descr="Elektronické platební systémy - zúčastněné strany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047" y="915566"/>
            <a:ext cx="5616624" cy="367240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81653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Elektronické platební systémy (EPS)</a:t>
            </a:r>
            <a:endParaRPr lang="cs-CZ" b="1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11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31912" y="771550"/>
            <a:ext cx="8424936" cy="432048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300" dirty="0">
                <a:solidFill>
                  <a:srgbClr val="000000"/>
                </a:solidFill>
              </a:rPr>
              <a:t>Dle toku informací mezi komponenty dělíme EPS na: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EPS </a:t>
            </a:r>
            <a:r>
              <a:rPr lang="cs-CZ" sz="1900" dirty="0">
                <a:solidFill>
                  <a:srgbClr val="000000"/>
                </a:solidFill>
              </a:rPr>
              <a:t>s přímou komunikaci mezi plátcem a příjemcem;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EPS </a:t>
            </a:r>
            <a:r>
              <a:rPr lang="cs-CZ" sz="1900" dirty="0">
                <a:solidFill>
                  <a:srgbClr val="000000"/>
                </a:solidFill>
              </a:rPr>
              <a:t>s nepřímou komunikaci mezi plátcem a příjemcem - platební operace je </a:t>
            </a:r>
            <a:r>
              <a:rPr lang="cs-CZ" sz="1900" dirty="0" smtClean="0">
                <a:solidFill>
                  <a:srgbClr val="000000"/>
                </a:solidFill>
              </a:rPr>
              <a:t>vyvolána </a:t>
            </a:r>
            <a:r>
              <a:rPr lang="cs-CZ" sz="1900" dirty="0">
                <a:solidFill>
                  <a:srgbClr val="000000"/>
                </a:solidFill>
              </a:rPr>
              <a:t>pouze jednou stranou a zahrnuje pouze iniciátora a třetí stranu</a:t>
            </a:r>
            <a:r>
              <a:rPr lang="cs-CZ" sz="1900" dirty="0" smtClean="0">
                <a:solidFill>
                  <a:srgbClr val="000000"/>
                </a:solidFill>
              </a:rPr>
              <a:t>.</a:t>
            </a:r>
          </a:p>
          <a:p>
            <a:pPr algn="just"/>
            <a:r>
              <a:rPr lang="cs-CZ" sz="2300" dirty="0">
                <a:solidFill>
                  <a:srgbClr val="000000"/>
                </a:solidFill>
              </a:rPr>
              <a:t>Dle okamžiku, kdy je proces platby za zboží ukončen rozlišujeme EPS na: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EPS </a:t>
            </a:r>
            <a:r>
              <a:rPr lang="cs-CZ" sz="1900" dirty="0">
                <a:solidFill>
                  <a:srgbClr val="000000"/>
                </a:solidFill>
              </a:rPr>
              <a:t>s předplacenými systémy - např. předplacené platební karty, kupóny, šeky;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EPS </a:t>
            </a:r>
            <a:r>
              <a:rPr lang="cs-CZ" sz="1900" dirty="0">
                <a:solidFill>
                  <a:srgbClr val="000000"/>
                </a:solidFill>
              </a:rPr>
              <a:t>s aktuálně placenými systémy - např. placení pomocí debetní platební karty;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EPS </a:t>
            </a:r>
            <a:r>
              <a:rPr lang="cs-CZ" sz="1900" dirty="0">
                <a:solidFill>
                  <a:srgbClr val="000000"/>
                </a:solidFill>
              </a:rPr>
              <a:t>se systémy, kdy se platba provádí </a:t>
            </a:r>
            <a:r>
              <a:rPr lang="cs-CZ" sz="1900" dirty="0" smtClean="0">
                <a:solidFill>
                  <a:srgbClr val="000000"/>
                </a:solidFill>
              </a:rPr>
              <a:t>později - </a:t>
            </a:r>
            <a:r>
              <a:rPr lang="cs-CZ" sz="1900" dirty="0">
                <a:solidFill>
                  <a:srgbClr val="000000"/>
                </a:solidFill>
              </a:rPr>
              <a:t>např. kreditní karty.</a:t>
            </a:r>
          </a:p>
          <a:p>
            <a:pPr algn="just"/>
            <a:endParaRPr lang="cs-CZ" sz="23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4661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Elektronické platební systémy (EPS)</a:t>
            </a:r>
            <a:endParaRPr lang="cs-CZ" b="1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12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31912" y="915566"/>
            <a:ext cx="8424936" cy="432048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300" dirty="0">
                <a:solidFill>
                  <a:srgbClr val="000000"/>
                </a:solidFill>
              </a:rPr>
              <a:t>Dle způsoby realizace elektronických plateb rozlišujeme EPS na: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EPS </a:t>
            </a:r>
            <a:r>
              <a:rPr lang="cs-CZ" sz="1900" dirty="0">
                <a:solidFill>
                  <a:srgbClr val="000000"/>
                </a:solidFill>
              </a:rPr>
              <a:t>s on-line platby - ověření přes autorizační server na straně </a:t>
            </a:r>
            <a:r>
              <a:rPr lang="cs-CZ" sz="1900" dirty="0" smtClean="0">
                <a:solidFill>
                  <a:srgbClr val="000000"/>
                </a:solidFill>
              </a:rPr>
              <a:t>vydavatele/nabyvatele</a:t>
            </a:r>
            <a:r>
              <a:rPr lang="cs-CZ" sz="1900" dirty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EPS </a:t>
            </a:r>
            <a:r>
              <a:rPr lang="cs-CZ" sz="1900" dirty="0">
                <a:solidFill>
                  <a:srgbClr val="000000"/>
                </a:solidFill>
              </a:rPr>
              <a:t>s off-line platby - nepotřebují kontakt se třetí stranou během transakce</a:t>
            </a:r>
            <a:r>
              <a:rPr lang="cs-CZ" sz="1900" dirty="0" smtClean="0">
                <a:solidFill>
                  <a:srgbClr val="000000"/>
                </a:solidFill>
              </a:rPr>
              <a:t>.</a:t>
            </a:r>
          </a:p>
          <a:p>
            <a:pPr algn="just"/>
            <a:r>
              <a:rPr lang="cs-CZ" sz="2300" dirty="0">
                <a:solidFill>
                  <a:srgbClr val="000000"/>
                </a:solidFill>
              </a:rPr>
              <a:t>Dle sumy, která je přenášena během transakce rozlišujeme EPS na: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EPS </a:t>
            </a:r>
            <a:r>
              <a:rPr lang="cs-CZ" sz="1900" dirty="0">
                <a:solidFill>
                  <a:srgbClr val="000000"/>
                </a:solidFill>
              </a:rPr>
              <a:t>s </a:t>
            </a:r>
            <a:r>
              <a:rPr lang="cs-CZ" sz="1900" dirty="0" err="1">
                <a:solidFill>
                  <a:srgbClr val="000000"/>
                </a:solidFill>
              </a:rPr>
              <a:t>mikroplatby</a:t>
            </a:r>
            <a:r>
              <a:rPr lang="cs-CZ" sz="1900" dirty="0">
                <a:solidFill>
                  <a:srgbClr val="000000"/>
                </a:solidFill>
              </a:rPr>
              <a:t> (&lt; $1) - podpora velkého počtu malých plateb;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EPS </a:t>
            </a:r>
            <a:r>
              <a:rPr lang="cs-CZ" sz="1900" dirty="0">
                <a:solidFill>
                  <a:srgbClr val="000000"/>
                </a:solidFill>
              </a:rPr>
              <a:t>s platby s malou hodnotou ($1-$500) - např. platby z platebních karet;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EPS </a:t>
            </a:r>
            <a:r>
              <a:rPr lang="cs-CZ" sz="1900" dirty="0">
                <a:solidFill>
                  <a:srgbClr val="000000"/>
                </a:solidFill>
              </a:rPr>
              <a:t>s platby s velkou hodnotou (&gt; $500) - platby přes on-line EPS založené na asymetrické kryptografii, kde je identita plátce známá a ověřená, např. převody z účtu na účet</a:t>
            </a:r>
            <a:r>
              <a:rPr lang="cs-CZ" sz="1900" dirty="0" smtClean="0">
                <a:solidFill>
                  <a:srgbClr val="000000"/>
                </a:solidFill>
              </a:rPr>
              <a:t>.</a:t>
            </a:r>
            <a:endParaRPr lang="cs-CZ" sz="19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9821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Elektronické platební systémy (EPS)</a:t>
            </a:r>
            <a:endParaRPr lang="cs-CZ" b="1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13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31912" y="915566"/>
            <a:ext cx="8424936" cy="432048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300" dirty="0">
                <a:solidFill>
                  <a:srgbClr val="000000"/>
                </a:solidFill>
              </a:rPr>
              <a:t>Aby EPS zcela uspokojily požadavky svých uživatelů, musejí plnit zejména následující charakteristiky: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nízké </a:t>
            </a:r>
            <a:r>
              <a:rPr lang="cs-CZ" sz="1900" dirty="0">
                <a:solidFill>
                  <a:srgbClr val="000000"/>
                </a:solidFill>
              </a:rPr>
              <a:t>náklady na prováděné platební operace;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rychlost </a:t>
            </a:r>
            <a:r>
              <a:rPr lang="cs-CZ" sz="1900" dirty="0">
                <a:solidFill>
                  <a:srgbClr val="000000"/>
                </a:solidFill>
              </a:rPr>
              <a:t>provedení platebních operací;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zabezpečení </a:t>
            </a:r>
            <a:r>
              <a:rPr lang="cs-CZ" sz="1900" dirty="0">
                <a:solidFill>
                  <a:srgbClr val="000000"/>
                </a:solidFill>
              </a:rPr>
              <a:t>citlivých informací;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snadná </a:t>
            </a:r>
            <a:r>
              <a:rPr lang="cs-CZ" sz="1900" dirty="0">
                <a:solidFill>
                  <a:srgbClr val="000000"/>
                </a:solidFill>
              </a:rPr>
              <a:t>uživatelská obsluha a dostupnost.</a:t>
            </a:r>
          </a:p>
        </p:txBody>
      </p:sp>
    </p:spTree>
    <p:extLst>
      <p:ext uri="{BB962C8B-B14F-4D97-AF65-F5344CB8AC3E}">
        <p14:creationId xmlns:p14="http://schemas.microsoft.com/office/powerpoint/2010/main" val="386940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Elektronické platební systémy (EPS)</a:t>
            </a:r>
            <a:endParaRPr lang="cs-CZ" b="1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14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31912" y="915566"/>
            <a:ext cx="8424936" cy="432048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300" dirty="0" smtClean="0">
                <a:solidFill>
                  <a:srgbClr val="000000"/>
                </a:solidFill>
              </a:rPr>
              <a:t>Bezpečnost platebních systémů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důvěrnost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integrita;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autorizace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  <a:endParaRPr lang="cs-CZ" sz="19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interoperabilita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  <a:endParaRPr lang="cs-CZ" sz="19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utajenost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dostupnost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spolehlivost.</a:t>
            </a:r>
          </a:p>
          <a:p>
            <a:pPr lvl="1" algn="just"/>
            <a:endParaRPr lang="cs-CZ" sz="19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2394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Elektronické platební systémy (EPS)</a:t>
            </a:r>
            <a:endParaRPr lang="cs-CZ" b="1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15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31912" y="915566"/>
            <a:ext cx="8424936" cy="432048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300" dirty="0">
                <a:solidFill>
                  <a:srgbClr val="000000"/>
                </a:solidFill>
              </a:rPr>
              <a:t>Autentizace je proces sloužící k jednoznačnému určení uživatele, který přistupuje k </a:t>
            </a:r>
            <a:r>
              <a:rPr lang="cs-CZ" sz="2300" dirty="0" smtClean="0">
                <a:solidFill>
                  <a:srgbClr val="000000"/>
                </a:solidFill>
              </a:rPr>
              <a:t>systému.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Cílem </a:t>
            </a:r>
            <a:r>
              <a:rPr lang="cs-CZ" sz="1900" dirty="0">
                <a:solidFill>
                  <a:srgbClr val="000000"/>
                </a:solidFill>
              </a:rPr>
              <a:t>autentizace je zajistit, že systém přesně ví, s jakým uživatelem komunikuje</a:t>
            </a:r>
            <a:r>
              <a:rPr lang="cs-CZ" sz="1900" dirty="0" smtClean="0">
                <a:solidFill>
                  <a:srgbClr val="000000"/>
                </a:solidFill>
              </a:rPr>
              <a:t>.</a:t>
            </a:r>
          </a:p>
          <a:p>
            <a:pPr algn="just"/>
            <a:r>
              <a:rPr lang="cs-CZ" sz="2300" dirty="0">
                <a:solidFill>
                  <a:srgbClr val="000000"/>
                </a:solidFill>
              </a:rPr>
              <a:t>Autorizace je proces ověření přístupových oprávnění uživatele vstupující do </a:t>
            </a:r>
            <a:r>
              <a:rPr lang="cs-CZ" sz="2300" dirty="0" smtClean="0">
                <a:solidFill>
                  <a:srgbClr val="000000"/>
                </a:solidFill>
              </a:rPr>
              <a:t>informačního </a:t>
            </a:r>
            <a:r>
              <a:rPr lang="cs-CZ" sz="2300" dirty="0">
                <a:solidFill>
                  <a:srgbClr val="000000"/>
                </a:solidFill>
              </a:rPr>
              <a:t>systému, ve většině případů navazuje na proces </a:t>
            </a:r>
            <a:r>
              <a:rPr lang="cs-CZ" sz="2300" dirty="0" smtClean="0">
                <a:solidFill>
                  <a:srgbClr val="000000"/>
                </a:solidFill>
              </a:rPr>
              <a:t>autentizace.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Podstatou autorizace </a:t>
            </a:r>
            <a:r>
              <a:rPr lang="cs-CZ" sz="1900" dirty="0">
                <a:solidFill>
                  <a:srgbClr val="000000"/>
                </a:solidFill>
              </a:rPr>
              <a:t>je ověřit, zda má daný uživatel oprávnění provést příslušnou akci.</a:t>
            </a:r>
          </a:p>
        </p:txBody>
      </p:sp>
    </p:spTree>
    <p:extLst>
      <p:ext uri="{BB962C8B-B14F-4D97-AF65-F5344CB8AC3E}">
        <p14:creationId xmlns:p14="http://schemas.microsoft.com/office/powerpoint/2010/main" val="2260238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Elektronické platební systémy (EPS)</a:t>
            </a:r>
            <a:endParaRPr lang="cs-CZ" b="1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16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31912" y="915566"/>
            <a:ext cx="8424936" cy="432048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300" dirty="0">
                <a:solidFill>
                  <a:srgbClr val="000000"/>
                </a:solidFill>
              </a:rPr>
              <a:t>Interoperabilita je schopnost různých systémů vzájemně spolupracovat, poskytovat si služby, dosáhnout vzájemné součinnosti</a:t>
            </a:r>
            <a:r>
              <a:rPr lang="cs-CZ" sz="2300" dirty="0" smtClean="0">
                <a:solidFill>
                  <a:srgbClr val="000000"/>
                </a:solidFill>
              </a:rPr>
              <a:t>.</a:t>
            </a:r>
          </a:p>
          <a:p>
            <a:pPr algn="just"/>
            <a:r>
              <a:rPr lang="cs-CZ" sz="2300" dirty="0">
                <a:solidFill>
                  <a:srgbClr val="000000"/>
                </a:solidFill>
              </a:rPr>
              <a:t>Autorizace tvoří u neanonymních EPS nejdůležitější složku v platebních systémech a </a:t>
            </a:r>
            <a:r>
              <a:rPr lang="cs-CZ" sz="2300" dirty="0" smtClean="0">
                <a:solidFill>
                  <a:srgbClr val="000000"/>
                </a:solidFill>
              </a:rPr>
              <a:t>může </a:t>
            </a:r>
            <a:r>
              <a:rPr lang="cs-CZ" sz="2300" dirty="0">
                <a:solidFill>
                  <a:srgbClr val="000000"/>
                </a:solidFill>
              </a:rPr>
              <a:t>být prováděna třemi způsoby: 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autorizace </a:t>
            </a:r>
            <a:r>
              <a:rPr lang="cs-CZ" sz="1900" dirty="0">
                <a:solidFill>
                  <a:srgbClr val="000000"/>
                </a:solidFill>
              </a:rPr>
              <a:t>třetí stranou - ověřující stranou je typicky banka, která buď zamítne, nebo potvrdí transakci použitím bezpečného neelektronického kanálu (např. pošta, telefon). </a:t>
            </a:r>
            <a:r>
              <a:rPr lang="cs-CZ" sz="1900" dirty="0" smtClean="0">
                <a:solidFill>
                  <a:srgbClr val="000000"/>
                </a:solidFill>
              </a:rPr>
              <a:t>Kdokoliv</a:t>
            </a:r>
            <a:r>
              <a:rPr lang="cs-CZ" sz="1900" dirty="0">
                <a:solidFill>
                  <a:srgbClr val="000000"/>
                </a:solidFill>
              </a:rPr>
              <a:t>, kdo zná data z kreditní karty, může vyvolat transakci a odpovědný uživatel pak musí toto potvrdit nebo naopak říci, že jde o nepovolenou transakci. Obvykle pokud uživatel nepodá podnět proti dané transakci do 90 dní, je automaticky schválena</a:t>
            </a:r>
            <a:r>
              <a:rPr lang="cs-CZ" sz="1900" dirty="0" smtClean="0">
                <a:solidFill>
                  <a:srgbClr val="000000"/>
                </a:solidFill>
              </a:rPr>
              <a:t>.</a:t>
            </a:r>
            <a:endParaRPr lang="cs-CZ" sz="19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103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Elektronické platební systémy (EPS)</a:t>
            </a:r>
            <a:endParaRPr lang="cs-CZ" b="1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17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31912" y="915566"/>
            <a:ext cx="8424936" cy="432048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300" dirty="0" smtClean="0">
                <a:solidFill>
                  <a:srgbClr val="000000"/>
                </a:solidFill>
              </a:rPr>
              <a:t>Autorizace </a:t>
            </a:r>
            <a:r>
              <a:rPr lang="cs-CZ" sz="2300" dirty="0">
                <a:solidFill>
                  <a:srgbClr val="000000"/>
                </a:solidFill>
              </a:rPr>
              <a:t>tvoří u neanonymních EPS nejdůležitější složku </a:t>
            </a:r>
            <a:r>
              <a:rPr lang="cs-CZ" sz="2300" dirty="0" smtClean="0">
                <a:solidFill>
                  <a:srgbClr val="000000"/>
                </a:solidFill>
              </a:rPr>
              <a:t>v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heslem </a:t>
            </a:r>
            <a:r>
              <a:rPr lang="cs-CZ" sz="1900" dirty="0">
                <a:solidFill>
                  <a:srgbClr val="000000"/>
                </a:solidFill>
              </a:rPr>
              <a:t>- transakce chráněná heslem požaduje, aby každá zpráva od autorizované strany zahrnovala šifrovanou část pro kontrolu. Tato část je vypočítána pomocí </a:t>
            </a:r>
            <a:r>
              <a:rPr lang="cs-CZ" sz="1900" dirty="0" smtClean="0">
                <a:solidFill>
                  <a:srgbClr val="000000"/>
                </a:solidFill>
              </a:rPr>
              <a:t>tajného </a:t>
            </a:r>
            <a:r>
              <a:rPr lang="cs-CZ" sz="1900" dirty="0">
                <a:solidFill>
                  <a:srgbClr val="000000"/>
                </a:solidFill>
              </a:rPr>
              <a:t>klíče, který je znám pouze autorizující a ověřující </a:t>
            </a:r>
            <a:r>
              <a:rPr lang="cs-CZ" sz="1900" dirty="0" smtClean="0">
                <a:solidFill>
                  <a:srgbClr val="000000"/>
                </a:solidFill>
              </a:rPr>
              <a:t>straně.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elektronickým </a:t>
            </a:r>
            <a:r>
              <a:rPr lang="cs-CZ" sz="1900" dirty="0">
                <a:solidFill>
                  <a:srgbClr val="000000"/>
                </a:solidFill>
              </a:rPr>
              <a:t>podpisem - v tomto typu autorizace požaduje ověřující strana </a:t>
            </a:r>
            <a:r>
              <a:rPr lang="cs-CZ" sz="1900" dirty="0" smtClean="0">
                <a:solidFill>
                  <a:srgbClr val="000000"/>
                </a:solidFill>
              </a:rPr>
              <a:t>elektronický </a:t>
            </a:r>
            <a:r>
              <a:rPr lang="cs-CZ" sz="1900" dirty="0">
                <a:solidFill>
                  <a:srgbClr val="000000"/>
                </a:solidFill>
              </a:rPr>
              <a:t>podpis autorizované strany.</a:t>
            </a:r>
          </a:p>
          <a:p>
            <a:pPr algn="just"/>
            <a:endParaRPr lang="cs-CZ" sz="23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4593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Elektronické platební systémy (EPS)</a:t>
            </a:r>
            <a:endParaRPr lang="cs-CZ" b="1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18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31912" y="915566"/>
            <a:ext cx="8424936" cy="432048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300" dirty="0" smtClean="0">
                <a:solidFill>
                  <a:srgbClr val="000000"/>
                </a:solidFill>
              </a:rPr>
              <a:t>Typy EPS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platební karty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  <a:endParaRPr lang="cs-CZ" sz="19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1900" dirty="0" err="1" smtClean="0">
                <a:solidFill>
                  <a:srgbClr val="000000"/>
                </a:solidFill>
              </a:rPr>
              <a:t>PayPal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  <a:endParaRPr lang="cs-CZ" sz="19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1900" dirty="0" err="1" smtClean="0">
                <a:solidFill>
                  <a:srgbClr val="000000"/>
                </a:solidFill>
              </a:rPr>
              <a:t>PaySec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  <a:endParaRPr lang="cs-CZ" sz="19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1900" dirty="0" err="1" smtClean="0">
                <a:solidFill>
                  <a:srgbClr val="000000"/>
                </a:solidFill>
              </a:rPr>
              <a:t>MoneyBookers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  <a:endParaRPr lang="cs-CZ" sz="19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další…</a:t>
            </a:r>
            <a:endParaRPr lang="cs-CZ" sz="1900" dirty="0">
              <a:solidFill>
                <a:srgbClr val="000000"/>
              </a:solidFill>
            </a:endParaRPr>
          </a:p>
          <a:p>
            <a:pPr algn="just"/>
            <a:endParaRPr lang="cs-CZ" sz="19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4834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Elektronické platební systémy (EPS)</a:t>
            </a:r>
            <a:endParaRPr lang="cs-CZ" b="1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19</a:t>
            </a:fld>
            <a:endParaRPr lang="cs-CZ" dirty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923070"/>
            <a:ext cx="5706271" cy="3591426"/>
          </a:xfrm>
          <a:prstGeom prst="rect">
            <a:avLst/>
          </a:prstGeom>
        </p:spPr>
      </p:pic>
      <p:sp>
        <p:nvSpPr>
          <p:cNvPr id="3" name="TextovéPole 2"/>
          <p:cNvSpPr txBox="1"/>
          <p:nvPr/>
        </p:nvSpPr>
        <p:spPr>
          <a:xfrm>
            <a:off x="539552" y="4803998"/>
            <a:ext cx="72728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100" dirty="0">
                <a:solidFill>
                  <a:srgbClr val="000000"/>
                </a:solidFill>
              </a:rPr>
              <a:t>http://www.polarcz.cz/view.php?Page=Clanky&amp;VMenu=349</a:t>
            </a:r>
          </a:p>
        </p:txBody>
      </p:sp>
    </p:spTree>
    <p:extLst>
      <p:ext uri="{BB962C8B-B14F-4D97-AF65-F5344CB8AC3E}">
        <p14:creationId xmlns:p14="http://schemas.microsoft.com/office/powerpoint/2010/main" val="2324609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251520" y="699542"/>
            <a:ext cx="5904656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Podnikání na </a:t>
            </a: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nternetu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Přednáška 10</a:t>
            </a:r>
            <a:endParaRPr lang="cs-CZ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956047" y="3723878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doc. Mgr. Petr Suchánek, Ph.D.</a:t>
            </a:r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20</a:t>
            </a:fld>
            <a:endParaRPr lang="cs-CZ" dirty="0"/>
          </a:p>
        </p:txBody>
      </p:sp>
      <p:sp>
        <p:nvSpPr>
          <p:cNvPr id="8" name="TextovéPole 1"/>
          <p:cNvSpPr txBox="1"/>
          <p:nvPr/>
        </p:nvSpPr>
        <p:spPr>
          <a:xfrm>
            <a:off x="2915816" y="1879253"/>
            <a:ext cx="331236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cs-CZ" sz="2800" b="1" dirty="0" smtClean="0">
                <a:solidFill>
                  <a:srgbClr val="000000"/>
                </a:solidFill>
              </a:rPr>
              <a:t>Děkuji za pozornost</a:t>
            </a:r>
          </a:p>
          <a:p>
            <a:pPr algn="ctr"/>
            <a:endParaRPr lang="cs-CZ" sz="2800" b="1" dirty="0">
              <a:solidFill>
                <a:srgbClr val="000000"/>
              </a:solidFill>
            </a:endParaRPr>
          </a:p>
          <a:p>
            <a:pPr algn="ctr"/>
            <a:r>
              <a:rPr lang="cs-CZ" sz="2800" b="1" dirty="0" smtClean="0">
                <a:solidFill>
                  <a:srgbClr val="000000"/>
                </a:solidFill>
              </a:rPr>
              <a:t>Otázky?</a:t>
            </a:r>
            <a:endParaRPr lang="cs-CZ" sz="28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4837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Elektronické platební systémy (EPS)</a:t>
            </a:r>
            <a:endParaRPr lang="cs-CZ" b="1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3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31912" y="915566"/>
            <a:ext cx="842493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300" dirty="0" smtClean="0">
                <a:solidFill>
                  <a:srgbClr val="000000"/>
                </a:solidFill>
              </a:rPr>
              <a:t>Platební </a:t>
            </a:r>
            <a:r>
              <a:rPr lang="cs-CZ" sz="2300" dirty="0">
                <a:solidFill>
                  <a:srgbClr val="000000"/>
                </a:solidFill>
              </a:rPr>
              <a:t>styk je vztah mezi plátcem a příjemcem platby, při kterém dochází k </a:t>
            </a:r>
            <a:r>
              <a:rPr lang="cs-CZ" sz="2300" dirty="0" smtClean="0">
                <a:solidFill>
                  <a:srgbClr val="000000"/>
                </a:solidFill>
              </a:rPr>
              <a:t>uskutečnění </a:t>
            </a:r>
            <a:r>
              <a:rPr lang="cs-CZ" sz="2300" dirty="0">
                <a:solidFill>
                  <a:srgbClr val="000000"/>
                </a:solidFill>
              </a:rPr>
              <a:t>platby, tedy k převodu peněžních aktiv mezi plátcem a příjemcem, peníze při tom plní jednu ze svých základních funkcí – funkci prostředku směny</a:t>
            </a:r>
            <a:r>
              <a:rPr lang="cs-CZ" sz="2300" dirty="0" smtClean="0">
                <a:solidFill>
                  <a:srgbClr val="000000"/>
                </a:solidFill>
              </a:rPr>
              <a:t>.</a:t>
            </a:r>
          </a:p>
          <a:p>
            <a:pPr algn="just"/>
            <a:r>
              <a:rPr lang="cs-CZ" sz="2300" dirty="0">
                <a:solidFill>
                  <a:srgbClr val="000000"/>
                </a:solidFill>
              </a:rPr>
              <a:t>Převodem peněz od jednoho subjektu k druhému, provedeným prostřednictvím </a:t>
            </a:r>
            <a:r>
              <a:rPr lang="cs-CZ" sz="2300" dirty="0" smtClean="0">
                <a:solidFill>
                  <a:srgbClr val="000000"/>
                </a:solidFill>
              </a:rPr>
              <a:t>hotovostních </a:t>
            </a:r>
            <a:r>
              <a:rPr lang="cs-CZ" sz="2300" dirty="0">
                <a:solidFill>
                  <a:srgbClr val="000000"/>
                </a:solidFill>
              </a:rPr>
              <a:t>peněz, tj. bankovek a mincí v jejich fyzické podobě, rozumíme hotovostní platební styk</a:t>
            </a:r>
            <a:r>
              <a:rPr lang="cs-CZ" sz="2300" dirty="0" smtClean="0">
                <a:solidFill>
                  <a:srgbClr val="000000"/>
                </a:solidFill>
              </a:rPr>
              <a:t>.</a:t>
            </a:r>
          </a:p>
          <a:p>
            <a:pPr algn="just"/>
            <a:r>
              <a:rPr lang="cs-CZ" sz="2300" dirty="0" smtClean="0">
                <a:solidFill>
                  <a:srgbClr val="000000"/>
                </a:solidFill>
              </a:rPr>
              <a:t>V </a:t>
            </a:r>
            <a:r>
              <a:rPr lang="cs-CZ" sz="2300" dirty="0">
                <a:solidFill>
                  <a:srgbClr val="000000"/>
                </a:solidFill>
              </a:rPr>
              <a:t>současnosti se peníze mnohem častěji přesouvají ve formě záznamů na účtech plátce a příjemce, přičemž se objevuje nová subkategorie – elektronický platební </a:t>
            </a:r>
            <a:r>
              <a:rPr lang="cs-CZ" sz="2300" dirty="0" smtClean="0">
                <a:solidFill>
                  <a:srgbClr val="000000"/>
                </a:solidFill>
              </a:rPr>
              <a:t>styk</a:t>
            </a:r>
            <a:r>
              <a:rPr lang="cs-CZ" sz="2300" dirty="0">
                <a:solidFill>
                  <a:srgbClr val="000000"/>
                </a:solidFill>
              </a:rPr>
              <a:t>.</a:t>
            </a:r>
            <a:endParaRPr lang="cs-CZ" sz="2300" dirty="0" smtClean="0">
              <a:solidFill>
                <a:srgbClr val="000000"/>
              </a:solidFill>
            </a:endParaRPr>
          </a:p>
          <a:p>
            <a:pPr marL="0" indent="0" algn="just">
              <a:buNone/>
            </a:pPr>
            <a:endParaRPr lang="cs-CZ" sz="2300" dirty="0" smtClean="0">
              <a:solidFill>
                <a:srgbClr val="000000"/>
              </a:solidFill>
            </a:endParaRPr>
          </a:p>
          <a:p>
            <a:pPr algn="just"/>
            <a:endParaRPr lang="cs-CZ" sz="23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8750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Elektronické platební systémy (EPS)</a:t>
            </a:r>
            <a:endParaRPr lang="cs-CZ" b="1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4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31912" y="915566"/>
            <a:ext cx="842493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300" dirty="0" smtClean="0">
                <a:solidFill>
                  <a:srgbClr val="000000"/>
                </a:solidFill>
              </a:rPr>
              <a:t>V ČR – 2002 – zákon o platebním styku</a:t>
            </a:r>
          </a:p>
          <a:p>
            <a:pPr algn="just"/>
            <a:r>
              <a:rPr lang="cs-CZ" sz="2300" dirty="0" smtClean="0">
                <a:solidFill>
                  <a:srgbClr val="000000"/>
                </a:solidFill>
              </a:rPr>
              <a:t>Elektronický </a:t>
            </a:r>
            <a:r>
              <a:rPr lang="cs-CZ" sz="2300" dirty="0">
                <a:solidFill>
                  <a:srgbClr val="000000"/>
                </a:solidFill>
              </a:rPr>
              <a:t>platební prostředek, jako prostředek vzdáleného přístupu k účtu, </a:t>
            </a:r>
            <a:r>
              <a:rPr lang="cs-CZ" sz="2300" dirty="0" smtClean="0">
                <a:solidFill>
                  <a:srgbClr val="000000"/>
                </a:solidFill>
              </a:rPr>
              <a:t>jehož </a:t>
            </a:r>
            <a:r>
              <a:rPr lang="cs-CZ" sz="2300" dirty="0">
                <a:solidFill>
                  <a:srgbClr val="000000"/>
                </a:solidFill>
              </a:rPr>
              <a:t>použití je podmíněno identifikací osobním identifikačním číslem či jiným </a:t>
            </a:r>
            <a:r>
              <a:rPr lang="cs-CZ" sz="2300" dirty="0" smtClean="0">
                <a:solidFill>
                  <a:srgbClr val="000000"/>
                </a:solidFill>
              </a:rPr>
              <a:t>způsobem</a:t>
            </a:r>
            <a:r>
              <a:rPr lang="cs-CZ" sz="2300" dirty="0">
                <a:solidFill>
                  <a:srgbClr val="000000"/>
                </a:solidFill>
              </a:rPr>
              <a:t>;</a:t>
            </a:r>
          </a:p>
          <a:p>
            <a:pPr algn="just"/>
            <a:r>
              <a:rPr lang="cs-CZ" sz="2300" dirty="0" smtClean="0">
                <a:solidFill>
                  <a:srgbClr val="000000"/>
                </a:solidFill>
              </a:rPr>
              <a:t>Elektronický </a:t>
            </a:r>
            <a:r>
              <a:rPr lang="cs-CZ" sz="2300" dirty="0">
                <a:solidFill>
                  <a:srgbClr val="000000"/>
                </a:solidFill>
              </a:rPr>
              <a:t>peněžní prostředek, jako platební prostředek, který uchovává </a:t>
            </a:r>
            <a:r>
              <a:rPr lang="cs-CZ" sz="2300" dirty="0" smtClean="0">
                <a:solidFill>
                  <a:srgbClr val="000000"/>
                </a:solidFill>
              </a:rPr>
              <a:t>peněžní </a:t>
            </a:r>
            <a:r>
              <a:rPr lang="cs-CZ" sz="2300" dirty="0">
                <a:solidFill>
                  <a:srgbClr val="000000"/>
                </a:solidFill>
              </a:rPr>
              <a:t>hodnotu v elektronické podobě a který je jako platební prostředek přijímán i </a:t>
            </a:r>
            <a:r>
              <a:rPr lang="cs-CZ" sz="2300" dirty="0" smtClean="0">
                <a:solidFill>
                  <a:srgbClr val="000000"/>
                </a:solidFill>
              </a:rPr>
              <a:t>jinými </a:t>
            </a:r>
            <a:r>
              <a:rPr lang="cs-CZ" sz="2300" dirty="0">
                <a:solidFill>
                  <a:srgbClr val="000000"/>
                </a:solidFill>
              </a:rPr>
              <a:t>osobami, než jeho vydavatelem.</a:t>
            </a:r>
          </a:p>
          <a:p>
            <a:pPr algn="just"/>
            <a:r>
              <a:rPr lang="cs-CZ" sz="2300" dirty="0" smtClean="0">
                <a:solidFill>
                  <a:srgbClr val="000000"/>
                </a:solidFill>
              </a:rPr>
              <a:t>Elektronické </a:t>
            </a:r>
            <a:r>
              <a:rPr lang="cs-CZ" sz="2300" dirty="0">
                <a:solidFill>
                  <a:srgbClr val="000000"/>
                </a:solidFill>
              </a:rPr>
              <a:t>peníze, prostřednictvím kterých je peněžní hodnota uchovávaná na elektronickém peněžním prostředku.</a:t>
            </a:r>
          </a:p>
          <a:p>
            <a:pPr algn="just"/>
            <a:endParaRPr lang="cs-CZ" sz="2300" dirty="0" smtClean="0">
              <a:solidFill>
                <a:srgbClr val="000000"/>
              </a:solidFill>
            </a:endParaRPr>
          </a:p>
          <a:p>
            <a:pPr algn="just"/>
            <a:endParaRPr lang="cs-CZ" sz="23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2264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Elektronické platební systémy (EPS)</a:t>
            </a:r>
            <a:endParaRPr lang="cs-CZ" b="1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5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31912" y="915566"/>
            <a:ext cx="842493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300" dirty="0" smtClean="0">
                <a:solidFill>
                  <a:srgbClr val="000000"/>
                </a:solidFill>
              </a:rPr>
              <a:t>Účastníci </a:t>
            </a:r>
            <a:r>
              <a:rPr lang="cs-CZ" sz="2300" dirty="0">
                <a:solidFill>
                  <a:srgbClr val="000000"/>
                </a:solidFill>
              </a:rPr>
              <a:t>platebního </a:t>
            </a:r>
            <a:r>
              <a:rPr lang="cs-CZ" sz="2300" dirty="0" smtClean="0">
                <a:solidFill>
                  <a:srgbClr val="000000"/>
                </a:solidFill>
              </a:rPr>
              <a:t>styku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plátce </a:t>
            </a:r>
            <a:r>
              <a:rPr lang="cs-CZ" sz="1900" dirty="0">
                <a:solidFill>
                  <a:srgbClr val="000000"/>
                </a:solidFill>
              </a:rPr>
              <a:t>(</a:t>
            </a:r>
            <a:r>
              <a:rPr lang="cs-CZ" sz="1900" dirty="0" err="1">
                <a:solidFill>
                  <a:srgbClr val="000000"/>
                </a:solidFill>
              </a:rPr>
              <a:t>payer</a:t>
            </a:r>
            <a:r>
              <a:rPr lang="cs-CZ" sz="1900" dirty="0" smtClean="0">
                <a:solidFill>
                  <a:srgbClr val="000000"/>
                </a:solidFill>
              </a:rPr>
              <a:t>)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příjemce </a:t>
            </a:r>
            <a:r>
              <a:rPr lang="cs-CZ" sz="1900" dirty="0">
                <a:solidFill>
                  <a:srgbClr val="000000"/>
                </a:solidFill>
              </a:rPr>
              <a:t>(</a:t>
            </a:r>
            <a:r>
              <a:rPr lang="cs-CZ" sz="1900" dirty="0" err="1">
                <a:solidFill>
                  <a:srgbClr val="000000"/>
                </a:solidFill>
              </a:rPr>
              <a:t>payee</a:t>
            </a:r>
            <a:r>
              <a:rPr lang="cs-CZ" sz="1900" dirty="0" smtClean="0">
                <a:solidFill>
                  <a:srgbClr val="000000"/>
                </a:solidFill>
              </a:rPr>
              <a:t>)</a:t>
            </a:r>
            <a:r>
              <a:rPr lang="en-GB" sz="1900" dirty="0" smtClean="0">
                <a:solidFill>
                  <a:srgbClr val="000000"/>
                </a:solidFill>
              </a:rPr>
              <a:t>.</a:t>
            </a:r>
          </a:p>
          <a:p>
            <a:pPr algn="just"/>
            <a:r>
              <a:rPr lang="cs-CZ" sz="2300" dirty="0">
                <a:solidFill>
                  <a:srgbClr val="000000"/>
                </a:solidFill>
              </a:rPr>
              <a:t>Platební styk může být prováděn buď přímo mezi nimi, nebo (a to častěji) mezi nimi </a:t>
            </a:r>
            <a:r>
              <a:rPr lang="cs-CZ" sz="2300" dirty="0" smtClean="0">
                <a:solidFill>
                  <a:srgbClr val="000000"/>
                </a:solidFill>
              </a:rPr>
              <a:t>existuje prostředník</a:t>
            </a:r>
            <a:r>
              <a:rPr lang="cs-CZ" sz="2300" dirty="0">
                <a:solidFill>
                  <a:srgbClr val="000000"/>
                </a:solidFill>
              </a:rPr>
              <a:t>, kterým bývá zpravidla finanční </a:t>
            </a:r>
            <a:r>
              <a:rPr lang="cs-CZ" sz="2300" dirty="0" smtClean="0">
                <a:solidFill>
                  <a:srgbClr val="000000"/>
                </a:solidFill>
              </a:rPr>
              <a:t>instituce</a:t>
            </a:r>
            <a:r>
              <a:rPr lang="en-GB" sz="2300" dirty="0" smtClean="0">
                <a:solidFill>
                  <a:srgbClr val="000000"/>
                </a:solidFill>
              </a:rPr>
              <a:t>.</a:t>
            </a:r>
            <a:endParaRPr lang="cs-CZ" sz="2300" dirty="0" smtClean="0">
              <a:solidFill>
                <a:srgbClr val="000000"/>
              </a:solidFill>
            </a:endParaRPr>
          </a:p>
          <a:p>
            <a:pPr algn="just"/>
            <a:r>
              <a:rPr lang="cs-CZ" sz="2300" dirty="0" smtClean="0">
                <a:solidFill>
                  <a:srgbClr val="000000"/>
                </a:solidFill>
              </a:rPr>
              <a:t>Platební systém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zajišťuje převody </a:t>
            </a:r>
            <a:r>
              <a:rPr lang="cs-CZ" sz="1900" dirty="0">
                <a:solidFill>
                  <a:srgbClr val="000000"/>
                </a:solidFill>
              </a:rPr>
              <a:t>peněžních prostředků v jakékoliv formě od jednoho subjektu k </a:t>
            </a:r>
            <a:r>
              <a:rPr lang="cs-CZ" sz="1900" dirty="0" smtClean="0">
                <a:solidFill>
                  <a:srgbClr val="000000"/>
                </a:solidFill>
              </a:rPr>
              <a:t>druhému. </a:t>
            </a:r>
            <a:endParaRPr lang="cs-CZ" sz="19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88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Elektronické platební systémy (EPS)</a:t>
            </a:r>
            <a:endParaRPr lang="cs-CZ" b="1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6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31912" y="915566"/>
            <a:ext cx="842493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300" dirty="0">
                <a:solidFill>
                  <a:srgbClr val="000000"/>
                </a:solidFill>
              </a:rPr>
              <a:t>Pokud při realizaci platebního styku nejsou využity ICT, jedná se o klasické platební </a:t>
            </a:r>
            <a:r>
              <a:rPr lang="cs-CZ" sz="2300" dirty="0" smtClean="0">
                <a:solidFill>
                  <a:srgbClr val="000000"/>
                </a:solidFill>
              </a:rPr>
              <a:t>systémy </a:t>
            </a:r>
            <a:r>
              <a:rPr lang="cs-CZ" sz="2300" dirty="0">
                <a:solidFill>
                  <a:srgbClr val="000000"/>
                </a:solidFill>
              </a:rPr>
              <a:t>(KPS</a:t>
            </a:r>
            <a:r>
              <a:rPr lang="cs-CZ" sz="2300" dirty="0" smtClean="0">
                <a:solidFill>
                  <a:srgbClr val="000000"/>
                </a:solidFill>
              </a:rPr>
              <a:t>).</a:t>
            </a:r>
          </a:p>
          <a:p>
            <a:pPr algn="just"/>
            <a:r>
              <a:rPr lang="cs-CZ" sz="2300" dirty="0" smtClean="0">
                <a:solidFill>
                  <a:srgbClr val="000000"/>
                </a:solidFill>
              </a:rPr>
              <a:t>Navzdory poměrně velkému využití KPS se v rámci platebního styku využívají stále častěji informační technologie, v tom případě se jedná o elektronické platební systémy (EPS).</a:t>
            </a:r>
          </a:p>
          <a:p>
            <a:pPr algn="just"/>
            <a:r>
              <a:rPr lang="cs-CZ" sz="2300" dirty="0">
                <a:solidFill>
                  <a:srgbClr val="000000"/>
                </a:solidFill>
              </a:rPr>
              <a:t>Elektronický platební systém je takový platební systém, jenž je založen na využití </a:t>
            </a:r>
            <a:r>
              <a:rPr lang="cs-CZ" sz="2300" dirty="0" smtClean="0">
                <a:solidFill>
                  <a:srgbClr val="000000"/>
                </a:solidFill>
              </a:rPr>
              <a:t>komunikačních </a:t>
            </a:r>
            <a:r>
              <a:rPr lang="cs-CZ" sz="2300" dirty="0">
                <a:solidFill>
                  <a:srgbClr val="000000"/>
                </a:solidFill>
              </a:rPr>
              <a:t>a informačních technologií</a:t>
            </a:r>
            <a:r>
              <a:rPr lang="cs-CZ" sz="2300" dirty="0" smtClean="0">
                <a:solidFill>
                  <a:srgbClr val="000000"/>
                </a:solidFill>
              </a:rPr>
              <a:t>.</a:t>
            </a:r>
          </a:p>
          <a:p>
            <a:pPr algn="just"/>
            <a:r>
              <a:rPr lang="cs-CZ" sz="2300" dirty="0">
                <a:solidFill>
                  <a:srgbClr val="000000"/>
                </a:solidFill>
              </a:rPr>
              <a:t>EPS jsou založeny na bezhotovostním platebním styku realizovaném pomocí ICT</a:t>
            </a:r>
            <a:r>
              <a:rPr lang="cs-CZ" sz="2300" dirty="0" smtClean="0">
                <a:solidFill>
                  <a:srgbClr val="00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9423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Elektronické platební systémy (EPS)</a:t>
            </a:r>
            <a:endParaRPr lang="cs-CZ" b="1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7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31912" y="915566"/>
            <a:ext cx="8424936" cy="432048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300" dirty="0">
                <a:solidFill>
                  <a:srgbClr val="000000"/>
                </a:solidFill>
              </a:rPr>
              <a:t>Elektronická platba je každá platba provedená za pomoci elektronického představitele platebních prostředků, obvykle přes síťové spojení.</a:t>
            </a:r>
          </a:p>
          <a:p>
            <a:pPr algn="just"/>
            <a:r>
              <a:rPr lang="cs-CZ" sz="2300" dirty="0" smtClean="0">
                <a:solidFill>
                  <a:srgbClr val="000000"/>
                </a:solidFill>
              </a:rPr>
              <a:t>Členění </a:t>
            </a:r>
            <a:r>
              <a:rPr lang="cs-CZ" sz="2300" dirty="0">
                <a:solidFill>
                  <a:srgbClr val="000000"/>
                </a:solidFill>
              </a:rPr>
              <a:t>elektronických peněžních prostředků v </a:t>
            </a:r>
            <a:r>
              <a:rPr lang="cs-CZ" sz="2300" dirty="0" smtClean="0">
                <a:solidFill>
                  <a:srgbClr val="000000"/>
                </a:solidFill>
              </a:rPr>
              <a:t>EPS:</a:t>
            </a: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7386" y="2715766"/>
            <a:ext cx="8268279" cy="1714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3249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Elektronické platební systémy (EPS)</a:t>
            </a:r>
            <a:endParaRPr lang="cs-CZ" b="1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8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31912" y="699542"/>
            <a:ext cx="8424936" cy="3600400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300" dirty="0" smtClean="0">
                <a:solidFill>
                  <a:srgbClr val="000000"/>
                </a:solidFill>
              </a:rPr>
              <a:t>Základní požadavky na EPS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bezpečnost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nízká cena realizovaných transakcí.</a:t>
            </a:r>
          </a:p>
          <a:p>
            <a:pPr algn="just"/>
            <a:r>
              <a:rPr lang="cs-CZ" sz="2300" dirty="0" smtClean="0">
                <a:solidFill>
                  <a:srgbClr val="000000"/>
                </a:solidFill>
              </a:rPr>
              <a:t>„Dobrý“ platební systém</a:t>
            </a:r>
          </a:p>
          <a:p>
            <a:pPr lvl="1" algn="just"/>
            <a:r>
              <a:rPr lang="cs-CZ" sz="1900" dirty="0">
                <a:solidFill>
                  <a:srgbClr val="000000"/>
                </a:solidFill>
              </a:rPr>
              <a:t>nezávislý na různých podpůrných systémech (operačních, síťových, komunikačních, apod</a:t>
            </a:r>
            <a:r>
              <a:rPr lang="cs-CZ" sz="1900" dirty="0" smtClean="0">
                <a:solidFill>
                  <a:srgbClr val="000000"/>
                </a:solidFill>
              </a:rPr>
              <a:t>.)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  <a:endParaRPr lang="cs-CZ" sz="19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nezávislý na počtu jeho uživatelů.</a:t>
            </a:r>
          </a:p>
          <a:p>
            <a:pPr algn="just"/>
            <a:r>
              <a:rPr lang="cs-CZ" sz="2300" dirty="0">
                <a:solidFill>
                  <a:srgbClr val="000000"/>
                </a:solidFill>
              </a:rPr>
              <a:t>Jednotlivé platební transakce se musí provést zcela (nikoliv jen z části) a transakce musí být nezávislé na </a:t>
            </a:r>
            <a:r>
              <a:rPr lang="cs-CZ" sz="2300" dirty="0" smtClean="0">
                <a:solidFill>
                  <a:srgbClr val="000000"/>
                </a:solidFill>
              </a:rPr>
              <a:t>sobě.</a:t>
            </a:r>
          </a:p>
          <a:p>
            <a:pPr algn="just"/>
            <a:r>
              <a:rPr lang="cs-CZ" sz="2300" dirty="0">
                <a:solidFill>
                  <a:srgbClr val="000000"/>
                </a:solidFill>
              </a:rPr>
              <a:t>Elektronický platební systém musí být pro uživatele srozumitelný a snadno použitelný.</a:t>
            </a:r>
            <a:endParaRPr lang="cs-CZ" sz="2300" dirty="0" smtClean="0">
              <a:solidFill>
                <a:srgbClr val="000000"/>
              </a:solidFill>
            </a:endParaRPr>
          </a:p>
          <a:p>
            <a:pPr algn="just"/>
            <a:endParaRPr lang="cs-CZ" sz="23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5634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Elektronické platební systémy (EPS)</a:t>
            </a:r>
            <a:endParaRPr lang="cs-CZ" b="1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9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31912" y="627534"/>
            <a:ext cx="8424936" cy="432048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300" dirty="0" smtClean="0">
                <a:solidFill>
                  <a:srgbClr val="000000"/>
                </a:solidFill>
              </a:rPr>
              <a:t>Komponenty EPS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plátce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en-GB" sz="1900" dirty="0" smtClean="0">
                <a:solidFill>
                  <a:srgbClr val="000000"/>
                </a:solidFill>
              </a:rPr>
              <a:t>p</a:t>
            </a:r>
            <a:r>
              <a:rPr lang="cs-CZ" sz="1900" dirty="0" err="1" smtClean="0">
                <a:solidFill>
                  <a:srgbClr val="000000"/>
                </a:solidFill>
              </a:rPr>
              <a:t>říjemce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  <a:endParaRPr lang="cs-CZ" sz="19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finanční instituce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  <a:endParaRPr lang="cs-CZ" sz="1900" dirty="0" smtClean="0">
              <a:solidFill>
                <a:srgbClr val="000000"/>
              </a:solidFill>
            </a:endParaRPr>
          </a:p>
          <a:p>
            <a:pPr lvl="2" algn="just"/>
            <a:r>
              <a:rPr lang="it-IT" sz="1600" dirty="0">
                <a:solidFill>
                  <a:srgbClr val="000000"/>
                </a:solidFill>
              </a:rPr>
              <a:t>vydavatele (</a:t>
            </a:r>
            <a:r>
              <a:rPr lang="it-IT" sz="1600" dirty="0" smtClean="0">
                <a:solidFill>
                  <a:srgbClr val="000000"/>
                </a:solidFill>
              </a:rPr>
              <a:t>issuer)</a:t>
            </a:r>
            <a:r>
              <a:rPr lang="cs-CZ" sz="1600" dirty="0" smtClean="0">
                <a:solidFill>
                  <a:srgbClr val="000000"/>
                </a:solidFill>
              </a:rPr>
              <a:t> </a:t>
            </a:r>
            <a:r>
              <a:rPr lang="cs-CZ" sz="1600" dirty="0">
                <a:solidFill>
                  <a:srgbClr val="000000"/>
                </a:solidFill>
              </a:rPr>
              <a:t>- představuje třetí stranu ve spojení s </a:t>
            </a:r>
            <a:r>
              <a:rPr lang="cs-CZ" sz="1600" dirty="0" smtClean="0">
                <a:solidFill>
                  <a:srgbClr val="000000"/>
                </a:solidFill>
              </a:rPr>
              <a:t>plátcem</a:t>
            </a:r>
            <a:r>
              <a:rPr lang="en-GB" sz="1600" dirty="0" smtClean="0">
                <a:solidFill>
                  <a:srgbClr val="000000"/>
                </a:solidFill>
              </a:rPr>
              <a:t>;</a:t>
            </a:r>
            <a:endParaRPr lang="cs-CZ" sz="1600" dirty="0" smtClean="0">
              <a:solidFill>
                <a:srgbClr val="000000"/>
              </a:solidFill>
            </a:endParaRPr>
          </a:p>
          <a:p>
            <a:pPr lvl="2" algn="just"/>
            <a:r>
              <a:rPr lang="it-IT" sz="1600" dirty="0" smtClean="0">
                <a:solidFill>
                  <a:srgbClr val="000000"/>
                </a:solidFill>
              </a:rPr>
              <a:t>nabyvatele </a:t>
            </a:r>
            <a:r>
              <a:rPr lang="it-IT" sz="1600" dirty="0">
                <a:solidFill>
                  <a:srgbClr val="000000"/>
                </a:solidFill>
              </a:rPr>
              <a:t>(acquier</a:t>
            </a:r>
            <a:r>
              <a:rPr lang="it-IT" sz="1600" dirty="0" smtClean="0">
                <a:solidFill>
                  <a:srgbClr val="000000"/>
                </a:solidFill>
              </a:rPr>
              <a:t>)</a:t>
            </a:r>
            <a:r>
              <a:rPr lang="cs-CZ" sz="1600" dirty="0">
                <a:solidFill>
                  <a:srgbClr val="000000"/>
                </a:solidFill>
              </a:rPr>
              <a:t> - nabyvatel představuje třetí stranu ve spojení s </a:t>
            </a:r>
            <a:r>
              <a:rPr lang="cs-CZ" sz="1600" dirty="0" smtClean="0">
                <a:solidFill>
                  <a:srgbClr val="000000"/>
                </a:solidFill>
              </a:rPr>
              <a:t>příjemcem.</a:t>
            </a:r>
          </a:p>
          <a:p>
            <a:pPr algn="just"/>
            <a:r>
              <a:rPr lang="cs-CZ" sz="2300" dirty="0">
                <a:solidFill>
                  <a:srgbClr val="000000"/>
                </a:solidFill>
              </a:rPr>
              <a:t>Elektronická platba </a:t>
            </a:r>
            <a:r>
              <a:rPr lang="cs-CZ" sz="2300" dirty="0" smtClean="0">
                <a:solidFill>
                  <a:srgbClr val="000000"/>
                </a:solidFill>
              </a:rPr>
              <a:t>- realizována </a:t>
            </a:r>
            <a:r>
              <a:rPr lang="cs-CZ" sz="2300" dirty="0">
                <a:solidFill>
                  <a:srgbClr val="000000"/>
                </a:solidFill>
              </a:rPr>
              <a:t>jako tok platebních prostředků od nakupujícího přes vydavatele a nabyvatele až k prodávajícímu</a:t>
            </a:r>
            <a:r>
              <a:rPr lang="cs-CZ" sz="2300" dirty="0" smtClean="0">
                <a:solidFill>
                  <a:srgbClr val="000000"/>
                </a:solidFill>
              </a:rPr>
              <a:t>.</a:t>
            </a:r>
          </a:p>
          <a:p>
            <a:pPr algn="just"/>
            <a:r>
              <a:rPr lang="cs-CZ" sz="2300" dirty="0">
                <a:solidFill>
                  <a:srgbClr val="000000"/>
                </a:solidFill>
              </a:rPr>
              <a:t>Mezi komponenty EPS lze zařadit i arbitra, který řeší případné spory vzniklé při realizaci platby, nebo registrační a certifikační </a:t>
            </a:r>
            <a:r>
              <a:rPr lang="cs-CZ" sz="2300" dirty="0" smtClean="0">
                <a:solidFill>
                  <a:srgbClr val="000000"/>
                </a:solidFill>
              </a:rPr>
              <a:t>autority.</a:t>
            </a:r>
          </a:p>
          <a:p>
            <a:pPr lvl="1" algn="just"/>
            <a:endParaRPr lang="cs-CZ" sz="16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6759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3351</TotalTime>
  <Words>1195</Words>
  <Application>Microsoft Office PowerPoint</Application>
  <PresentationFormat>Předvádění na obrazovce (16:9)</PresentationFormat>
  <Paragraphs>166</Paragraphs>
  <Slides>20</Slides>
  <Notes>18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5" baseType="lpstr">
      <vt:lpstr>Arial</vt:lpstr>
      <vt:lpstr>Calibri</vt:lpstr>
      <vt:lpstr>Enriqueta</vt:lpstr>
      <vt:lpstr>Times New Roman</vt:lpstr>
      <vt:lpstr>SLU</vt:lpstr>
      <vt:lpstr>Název prezentace</vt:lpstr>
      <vt:lpstr>Podnikání na Internetu</vt:lpstr>
      <vt:lpstr>Elektronické platební systémy (EPS)</vt:lpstr>
      <vt:lpstr>Elektronické platební systémy (EPS)</vt:lpstr>
      <vt:lpstr>Elektronické platební systémy (EPS)</vt:lpstr>
      <vt:lpstr>Elektronické platební systémy (EPS)</vt:lpstr>
      <vt:lpstr>Elektronické platební systémy (EPS)</vt:lpstr>
      <vt:lpstr>Elektronické platební systémy (EPS)</vt:lpstr>
      <vt:lpstr>Elektronické platební systémy (EPS)</vt:lpstr>
      <vt:lpstr>Elektronické platební systémy (EPS)</vt:lpstr>
      <vt:lpstr>Elektronické platební systémy (EPS)</vt:lpstr>
      <vt:lpstr>Elektronické platební systémy (EPS)</vt:lpstr>
      <vt:lpstr>Elektronické platební systémy (EPS)</vt:lpstr>
      <vt:lpstr>Elektronické platební systémy (EPS)</vt:lpstr>
      <vt:lpstr>Elektronické platební systémy (EPS)</vt:lpstr>
      <vt:lpstr>Elektronické platební systémy (EPS)</vt:lpstr>
      <vt:lpstr>Elektronické platební systémy (EPS)</vt:lpstr>
      <vt:lpstr>Elektronické platební systémy (EPS)</vt:lpstr>
      <vt:lpstr>Elektronické platební systémy (EPS)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suchanek</cp:lastModifiedBy>
  <cp:revision>276</cp:revision>
  <dcterms:created xsi:type="dcterms:W3CDTF">2016-07-06T15:42:34Z</dcterms:created>
  <dcterms:modified xsi:type="dcterms:W3CDTF">2019-04-29T19:53:10Z</dcterms:modified>
</cp:coreProperties>
</file>