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94" r:id="rId2"/>
    <p:sldId id="256" r:id="rId3"/>
    <p:sldId id="263" r:id="rId4"/>
    <p:sldId id="295" r:id="rId5"/>
    <p:sldId id="296" r:id="rId6"/>
    <p:sldId id="305" r:id="rId7"/>
    <p:sldId id="297" r:id="rId8"/>
    <p:sldId id="298" r:id="rId9"/>
    <p:sldId id="299" r:id="rId10"/>
    <p:sldId id="300" r:id="rId11"/>
    <p:sldId id="301" r:id="rId12"/>
    <p:sldId id="302" r:id="rId13"/>
    <p:sldId id="303" r:id="rId14"/>
    <p:sldId id="304" r:id="rId15"/>
    <p:sldId id="306" r:id="rId16"/>
    <p:sldId id="307" r:id="rId17"/>
    <p:sldId id="308" r:id="rId18"/>
    <p:sldId id="309" r:id="rId19"/>
    <p:sldId id="310" r:id="rId20"/>
    <p:sldId id="311" r:id="rId21"/>
    <p:sldId id="293" r:id="rId22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2" autoAdjust="0"/>
    <p:restoredTop sz="94660"/>
  </p:normalViewPr>
  <p:slideViewPr>
    <p:cSldViewPr>
      <p:cViewPr varScale="1">
        <p:scale>
          <a:sx n="144" d="100"/>
          <a:sy n="144" d="100"/>
        </p:scale>
        <p:origin x="102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29.04.2019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4356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33707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35313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08342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85461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73221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44086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51295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7725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316969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6300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97364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58974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57062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97806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0665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038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10561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048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Podnikání </a:t>
            </a:r>
            <a:r>
              <a:rPr lang="cs-CZ" b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 Internetu</a:t>
            </a:r>
            <a:endParaRPr lang="cs-CZ" b="1" dirty="0" smtClean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doc. Mgr. Petr Suchánek,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471726"/>
              </p:ext>
            </p:extLst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870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Efektivita</a:t>
            </a:r>
            <a:r>
              <a:rPr lang="en-GB" b="1" dirty="0">
                <a:solidFill>
                  <a:srgbClr val="000000"/>
                </a:solidFill>
              </a:rPr>
              <a:t> e</a:t>
            </a:r>
            <a:r>
              <a:rPr lang="cs-CZ" b="1" dirty="0">
                <a:solidFill>
                  <a:srgbClr val="000000"/>
                </a:solidFill>
              </a:rPr>
              <a:t>-</a:t>
            </a:r>
            <a:r>
              <a:rPr lang="en-GB" b="1" dirty="0">
                <a:solidFill>
                  <a:srgbClr val="000000"/>
                </a:solidFill>
              </a:rPr>
              <a:t>business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10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24936" cy="5040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>
                <a:solidFill>
                  <a:srgbClr val="000000"/>
                </a:solidFill>
              </a:rPr>
              <a:t>Klíčovými východisky pro řízení elektronických (ale obecně všech) podnikatelských činností je: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vývoj </a:t>
            </a:r>
            <a:r>
              <a:rPr lang="cs-CZ" sz="1900" dirty="0">
                <a:solidFill>
                  <a:srgbClr val="000000"/>
                </a:solidFill>
              </a:rPr>
              <a:t>nových produktů;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monitorování </a:t>
            </a:r>
            <a:r>
              <a:rPr lang="cs-CZ" sz="1900" dirty="0">
                <a:solidFill>
                  <a:srgbClr val="000000"/>
                </a:solidFill>
              </a:rPr>
              <a:t>nových technologií;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monitorování </a:t>
            </a:r>
            <a:r>
              <a:rPr lang="cs-CZ" sz="1900" dirty="0">
                <a:solidFill>
                  <a:srgbClr val="000000"/>
                </a:solidFill>
              </a:rPr>
              <a:t>konkurence;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sledování </a:t>
            </a:r>
            <a:r>
              <a:rPr lang="cs-CZ" sz="1900" dirty="0">
                <a:solidFill>
                  <a:srgbClr val="000000"/>
                </a:solidFill>
              </a:rPr>
              <a:t>resp. vyhodnocování vývoje zákaznického prostředí</a:t>
            </a:r>
            <a:r>
              <a:rPr lang="cs-CZ" sz="1900" dirty="0" smtClean="0">
                <a:solidFill>
                  <a:srgbClr val="000000"/>
                </a:solidFill>
              </a:rPr>
              <a:t>.</a:t>
            </a:r>
            <a:endParaRPr lang="en-GB" sz="1900" dirty="0" smtClean="0">
              <a:solidFill>
                <a:srgbClr val="000000"/>
              </a:solidFill>
            </a:endParaRPr>
          </a:p>
          <a:p>
            <a:pPr algn="just"/>
            <a:r>
              <a:rPr lang="cs-CZ" sz="2300" dirty="0">
                <a:solidFill>
                  <a:srgbClr val="000000"/>
                </a:solidFill>
              </a:rPr>
              <a:t>Primárním principem systému řízení je zpětná </a:t>
            </a:r>
            <a:r>
              <a:rPr lang="cs-CZ" sz="2300" dirty="0" smtClean="0">
                <a:solidFill>
                  <a:srgbClr val="000000"/>
                </a:solidFill>
              </a:rPr>
              <a:t>vazba.</a:t>
            </a:r>
            <a:endParaRPr lang="en-GB" sz="2300" dirty="0" smtClean="0">
              <a:solidFill>
                <a:srgbClr val="000000"/>
              </a:solidFill>
            </a:endParaRPr>
          </a:p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Získávání </a:t>
            </a:r>
            <a:r>
              <a:rPr lang="cs-CZ" sz="2300" dirty="0">
                <a:solidFill>
                  <a:srgbClr val="000000"/>
                </a:solidFill>
              </a:rPr>
              <a:t>zpětné vazby lze </a:t>
            </a:r>
            <a:r>
              <a:rPr lang="cs-CZ" sz="2300" dirty="0" smtClean="0">
                <a:solidFill>
                  <a:srgbClr val="000000"/>
                </a:solidFill>
              </a:rPr>
              <a:t>uskutečňovat </a:t>
            </a:r>
            <a:r>
              <a:rPr lang="cs-CZ" sz="2300" dirty="0">
                <a:solidFill>
                  <a:srgbClr val="000000"/>
                </a:solidFill>
              </a:rPr>
              <a:t>pomocí všech dostupných ICT ale i dalších neelektronických komunikačních kanálů.  </a:t>
            </a:r>
          </a:p>
          <a:p>
            <a:pPr lvl="2" algn="just"/>
            <a:endParaRPr lang="cs-CZ" sz="1700" dirty="0">
              <a:solidFill>
                <a:srgbClr val="000000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07503" y="1851669"/>
            <a:ext cx="1148013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5938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Efektivita</a:t>
            </a:r>
            <a:r>
              <a:rPr lang="en-GB" b="1" dirty="0">
                <a:solidFill>
                  <a:srgbClr val="000000"/>
                </a:solidFill>
              </a:rPr>
              <a:t> e</a:t>
            </a:r>
            <a:r>
              <a:rPr lang="cs-CZ" b="1" dirty="0">
                <a:solidFill>
                  <a:srgbClr val="000000"/>
                </a:solidFill>
              </a:rPr>
              <a:t>-</a:t>
            </a:r>
            <a:r>
              <a:rPr lang="en-GB" b="1" dirty="0">
                <a:solidFill>
                  <a:srgbClr val="000000"/>
                </a:solidFill>
              </a:rPr>
              <a:t>business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11</a:t>
            </a:fld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07503" y="1851669"/>
            <a:ext cx="1148013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 flipV="1">
            <a:off x="4421509" y="-1215801"/>
            <a:ext cx="6098450" cy="51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0849726"/>
              </p:ext>
            </p:extLst>
          </p:nvPr>
        </p:nvGraphicFramePr>
        <p:xfrm>
          <a:off x="1619672" y="724770"/>
          <a:ext cx="3240360" cy="40072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Visio" r:id="rId4" imgW="4424507" imgH="5467485" progId="Visio.Drawing.11">
                  <p:embed/>
                </p:oleObj>
              </mc:Choice>
              <mc:Fallback>
                <p:oleObj name="Visio" r:id="rId4" imgW="4424507" imgH="5467485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724770"/>
                        <a:ext cx="3240360" cy="40072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9906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Efektivita</a:t>
            </a:r>
            <a:r>
              <a:rPr lang="en-GB" b="1" dirty="0">
                <a:solidFill>
                  <a:srgbClr val="000000"/>
                </a:solidFill>
              </a:rPr>
              <a:t> e</a:t>
            </a:r>
            <a:r>
              <a:rPr lang="cs-CZ" b="1" dirty="0">
                <a:solidFill>
                  <a:srgbClr val="000000"/>
                </a:solidFill>
              </a:rPr>
              <a:t>-</a:t>
            </a:r>
            <a:r>
              <a:rPr lang="en-GB" b="1" dirty="0">
                <a:solidFill>
                  <a:srgbClr val="000000"/>
                </a:solidFill>
              </a:rPr>
              <a:t>business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12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699542"/>
            <a:ext cx="8424936" cy="5040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>
                <a:solidFill>
                  <a:srgbClr val="000000"/>
                </a:solidFill>
              </a:rPr>
              <a:t>Pro účinný systém řízení je nutné: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stanovit </a:t>
            </a:r>
            <a:r>
              <a:rPr lang="cs-CZ" sz="1900" dirty="0">
                <a:solidFill>
                  <a:srgbClr val="000000"/>
                </a:solidFill>
              </a:rPr>
              <a:t>cíle, kterých má být dosaženo;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využít </a:t>
            </a:r>
            <a:r>
              <a:rPr lang="cs-CZ" sz="1900" dirty="0">
                <a:solidFill>
                  <a:srgbClr val="000000"/>
                </a:solidFill>
              </a:rPr>
              <a:t>obecné principy řízení a konkretizovat je pro dosažení specifických cílů;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sestavit </a:t>
            </a:r>
            <a:r>
              <a:rPr lang="cs-CZ" sz="1900" dirty="0">
                <a:solidFill>
                  <a:srgbClr val="000000"/>
                </a:solidFill>
              </a:rPr>
              <a:t>model systému řízení;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určit </a:t>
            </a:r>
            <a:r>
              <a:rPr lang="cs-CZ" sz="1900" dirty="0">
                <a:solidFill>
                  <a:srgbClr val="000000"/>
                </a:solidFill>
              </a:rPr>
              <a:t>parametry, pomocí kterých lze úspěšnost řízení měřit;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zvolit </a:t>
            </a:r>
            <a:r>
              <a:rPr lang="cs-CZ" sz="1900" dirty="0">
                <a:solidFill>
                  <a:srgbClr val="000000"/>
                </a:solidFill>
              </a:rPr>
              <a:t>a optimalizovat adekvátní systém monitorování;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určit </a:t>
            </a:r>
            <a:r>
              <a:rPr lang="cs-CZ" sz="1900" dirty="0">
                <a:solidFill>
                  <a:srgbClr val="000000"/>
                </a:solidFill>
              </a:rPr>
              <a:t>možné poruchy systému, které mohou mít negativní vliv na výkon a stabilitu systému;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využít </a:t>
            </a:r>
            <a:r>
              <a:rPr lang="cs-CZ" sz="1900" dirty="0">
                <a:solidFill>
                  <a:srgbClr val="000000"/>
                </a:solidFill>
              </a:rPr>
              <a:t>všechny moderní přístupy a technologie, které mohou podpořit efektivní rozhodování a minimalizovat nebo v ideálním případě zcela eliminovat chybná </a:t>
            </a:r>
            <a:r>
              <a:rPr lang="cs-CZ" sz="1900" dirty="0" smtClean="0">
                <a:solidFill>
                  <a:srgbClr val="000000"/>
                </a:solidFill>
              </a:rPr>
              <a:t>rozhodnutí </a:t>
            </a:r>
            <a:r>
              <a:rPr lang="cs-CZ" sz="1900" dirty="0">
                <a:solidFill>
                  <a:srgbClr val="000000"/>
                </a:solidFill>
              </a:rPr>
              <a:t>(možnost realizace simulací</a:t>
            </a:r>
            <a:r>
              <a:rPr lang="cs-CZ" sz="1900" dirty="0" smtClean="0">
                <a:solidFill>
                  <a:srgbClr val="000000"/>
                </a:solidFill>
              </a:rPr>
              <a:t>).</a:t>
            </a:r>
            <a:r>
              <a:rPr lang="cs-CZ" sz="2300" dirty="0" smtClean="0">
                <a:solidFill>
                  <a:srgbClr val="000000"/>
                </a:solidFill>
              </a:rPr>
              <a:t> </a:t>
            </a:r>
            <a:endParaRPr lang="cs-CZ" sz="2300" dirty="0">
              <a:solidFill>
                <a:srgbClr val="000000"/>
              </a:solidFill>
            </a:endParaRPr>
          </a:p>
          <a:p>
            <a:pPr lvl="2" algn="just"/>
            <a:endParaRPr lang="cs-CZ" sz="1700" dirty="0">
              <a:solidFill>
                <a:srgbClr val="000000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07503" y="1851669"/>
            <a:ext cx="1148013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6600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Efektivita</a:t>
            </a:r>
            <a:r>
              <a:rPr lang="en-GB" b="1" dirty="0">
                <a:solidFill>
                  <a:srgbClr val="000000"/>
                </a:solidFill>
              </a:rPr>
              <a:t> e</a:t>
            </a:r>
            <a:r>
              <a:rPr lang="cs-CZ" b="1" dirty="0">
                <a:solidFill>
                  <a:srgbClr val="000000"/>
                </a:solidFill>
              </a:rPr>
              <a:t>-</a:t>
            </a:r>
            <a:r>
              <a:rPr lang="en-GB" b="1" dirty="0">
                <a:solidFill>
                  <a:srgbClr val="000000"/>
                </a:solidFill>
              </a:rPr>
              <a:t>business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13</a:t>
            </a:fld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07503" y="1851669"/>
            <a:ext cx="1148013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8" name="Obrázek 7" descr="regulace_ecomm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2588" y="728290"/>
            <a:ext cx="4671620" cy="40036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7651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Efektivita</a:t>
            </a:r>
            <a:r>
              <a:rPr lang="en-GB" b="1" dirty="0">
                <a:solidFill>
                  <a:srgbClr val="000000"/>
                </a:solidFill>
              </a:rPr>
              <a:t> e</a:t>
            </a:r>
            <a:r>
              <a:rPr lang="cs-CZ" b="1" dirty="0">
                <a:solidFill>
                  <a:srgbClr val="000000"/>
                </a:solidFill>
              </a:rPr>
              <a:t>-</a:t>
            </a:r>
            <a:r>
              <a:rPr lang="en-GB" b="1" dirty="0">
                <a:solidFill>
                  <a:srgbClr val="000000"/>
                </a:solidFill>
              </a:rPr>
              <a:t>business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14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771550"/>
            <a:ext cx="8424936" cy="5040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>
                <a:solidFill>
                  <a:srgbClr val="000000"/>
                </a:solidFill>
              </a:rPr>
              <a:t>Řídicí </a:t>
            </a:r>
            <a:r>
              <a:rPr lang="cs-CZ" sz="2300" dirty="0" smtClean="0">
                <a:solidFill>
                  <a:srgbClr val="000000"/>
                </a:solidFill>
              </a:rPr>
              <a:t>člen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podnikový </a:t>
            </a:r>
            <a:r>
              <a:rPr lang="cs-CZ" sz="1900" dirty="0">
                <a:solidFill>
                  <a:srgbClr val="000000"/>
                </a:solidFill>
              </a:rPr>
              <a:t>řídicí a informační </a:t>
            </a:r>
            <a:r>
              <a:rPr lang="cs-CZ" sz="1900" dirty="0" smtClean="0">
                <a:solidFill>
                  <a:srgbClr val="000000"/>
                </a:solidFill>
              </a:rPr>
              <a:t>systém.</a:t>
            </a:r>
          </a:p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Výstup </a:t>
            </a:r>
            <a:r>
              <a:rPr lang="cs-CZ" sz="2300" dirty="0">
                <a:solidFill>
                  <a:srgbClr val="000000"/>
                </a:solidFill>
              </a:rPr>
              <a:t>ze </a:t>
            </a:r>
            <a:r>
              <a:rPr lang="cs-CZ" sz="2300" dirty="0" smtClean="0">
                <a:solidFill>
                  <a:srgbClr val="000000"/>
                </a:solidFill>
              </a:rPr>
              <a:t>systému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soustava </a:t>
            </a:r>
            <a:r>
              <a:rPr lang="cs-CZ" sz="1900" dirty="0">
                <a:solidFill>
                  <a:srgbClr val="000000"/>
                </a:solidFill>
              </a:rPr>
              <a:t>ekonomických ukazatelů podniku </a:t>
            </a:r>
            <a:r>
              <a:rPr lang="cs-CZ" sz="1900" dirty="0" smtClean="0">
                <a:solidFill>
                  <a:srgbClr val="000000"/>
                </a:solidFill>
              </a:rPr>
              <a:t>(obrat</a:t>
            </a:r>
            <a:r>
              <a:rPr lang="cs-CZ" sz="1900" dirty="0">
                <a:solidFill>
                  <a:srgbClr val="000000"/>
                </a:solidFill>
              </a:rPr>
              <a:t>, zisk, velikost obchodní základny daná počtem zákazníků používajících e-commerce a množina charakteristik e-commerce systému popisujících jeho aktuální stav v daném okamžiku a v daných časových </a:t>
            </a:r>
            <a:r>
              <a:rPr lang="cs-CZ" sz="1900" dirty="0" smtClean="0">
                <a:solidFill>
                  <a:srgbClr val="000000"/>
                </a:solidFill>
              </a:rPr>
              <a:t>intervalech).</a:t>
            </a:r>
          </a:p>
          <a:p>
            <a:pPr algn="just"/>
            <a:r>
              <a:rPr lang="cs-CZ" sz="2300" dirty="0">
                <a:solidFill>
                  <a:srgbClr val="000000"/>
                </a:solidFill>
              </a:rPr>
              <a:t>Hodnoty těchto ukazatelů se pomocí měřicího a diferenčního členu srovnávají se zadáním – plánovanými veličinami na taktické a operativní úrovni.</a:t>
            </a:r>
            <a:endParaRPr lang="cs-CZ" sz="2300" dirty="0" smtClean="0">
              <a:solidFill>
                <a:srgbClr val="000000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07503" y="1851669"/>
            <a:ext cx="1148013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475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Efektivita</a:t>
            </a:r>
            <a:r>
              <a:rPr lang="en-GB" b="1" dirty="0">
                <a:solidFill>
                  <a:srgbClr val="000000"/>
                </a:solidFill>
              </a:rPr>
              <a:t> e</a:t>
            </a:r>
            <a:r>
              <a:rPr lang="cs-CZ" b="1" dirty="0">
                <a:solidFill>
                  <a:srgbClr val="000000"/>
                </a:solidFill>
              </a:rPr>
              <a:t>-</a:t>
            </a:r>
            <a:r>
              <a:rPr lang="en-GB" b="1" dirty="0">
                <a:solidFill>
                  <a:srgbClr val="000000"/>
                </a:solidFill>
              </a:rPr>
              <a:t>business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15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24936" cy="5040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>
                <a:solidFill>
                  <a:srgbClr val="000000"/>
                </a:solidFill>
              </a:rPr>
              <a:t>Základním principem je stanovení základních metod monitorování poruch a řízení rizik, která z nich </a:t>
            </a:r>
            <a:r>
              <a:rPr lang="cs-CZ" sz="2300" dirty="0" smtClean="0">
                <a:solidFill>
                  <a:srgbClr val="000000"/>
                </a:solidFill>
              </a:rPr>
              <a:t>vyplývají.</a:t>
            </a:r>
          </a:p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Z </a:t>
            </a:r>
            <a:r>
              <a:rPr lang="cs-CZ" sz="2300" dirty="0">
                <a:solidFill>
                  <a:srgbClr val="000000"/>
                </a:solidFill>
              </a:rPr>
              <a:t>hlediska monitorování poruch a jejich důsledků máme dvě možnosti, jak můžeme poruchy identifikovat: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Identifikujeme </a:t>
            </a:r>
            <a:r>
              <a:rPr lang="cs-CZ" sz="1900" dirty="0">
                <a:solidFill>
                  <a:srgbClr val="000000"/>
                </a:solidFill>
              </a:rPr>
              <a:t>poruchy, které jsou v daný okamžik reálné, identifikovatelné a vzhledem ke stávajícímu stavu vnitřního a vnějšího prostředí systému očekávatelné.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Poruchu </a:t>
            </a:r>
            <a:r>
              <a:rPr lang="cs-CZ" sz="1900" dirty="0">
                <a:solidFill>
                  <a:srgbClr val="000000"/>
                </a:solidFill>
              </a:rPr>
              <a:t>identifikujeme jako příčinu již vzniklého nerovnovážného stavu systému.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07503" y="1851669"/>
            <a:ext cx="1148013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8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Efektivita</a:t>
            </a:r>
            <a:r>
              <a:rPr lang="en-GB" b="1" dirty="0">
                <a:solidFill>
                  <a:srgbClr val="000000"/>
                </a:solidFill>
              </a:rPr>
              <a:t> e</a:t>
            </a:r>
            <a:r>
              <a:rPr lang="cs-CZ" b="1" dirty="0">
                <a:solidFill>
                  <a:srgbClr val="000000"/>
                </a:solidFill>
              </a:rPr>
              <a:t>-</a:t>
            </a:r>
            <a:r>
              <a:rPr lang="en-GB" b="1" dirty="0">
                <a:solidFill>
                  <a:srgbClr val="000000"/>
                </a:solidFill>
              </a:rPr>
              <a:t>business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16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771550"/>
            <a:ext cx="8424936" cy="5040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>
                <a:solidFill>
                  <a:srgbClr val="000000"/>
                </a:solidFill>
              </a:rPr>
              <a:t>U webového serveru můžeme uvažovat poruchy:</a:t>
            </a:r>
          </a:p>
          <a:p>
            <a:pPr lvl="1" algn="just"/>
            <a:r>
              <a:rPr lang="cs-CZ" sz="1750" dirty="0" smtClean="0">
                <a:solidFill>
                  <a:srgbClr val="000000"/>
                </a:solidFill>
              </a:rPr>
              <a:t>Hardwarové </a:t>
            </a:r>
            <a:r>
              <a:rPr lang="cs-CZ" sz="1750" dirty="0">
                <a:solidFill>
                  <a:srgbClr val="000000"/>
                </a:solidFill>
              </a:rPr>
              <a:t>- poškození harddisku, porucha RAM, porucha zálohování, výpadek sítě, nedostatečná kapacita serveru, apod.</a:t>
            </a:r>
          </a:p>
          <a:p>
            <a:pPr lvl="1" algn="just"/>
            <a:r>
              <a:rPr lang="cs-CZ" sz="1750" dirty="0" smtClean="0">
                <a:solidFill>
                  <a:srgbClr val="000000"/>
                </a:solidFill>
              </a:rPr>
              <a:t>Softwarové </a:t>
            </a:r>
            <a:r>
              <a:rPr lang="cs-CZ" sz="1750" dirty="0">
                <a:solidFill>
                  <a:srgbClr val="000000"/>
                </a:solidFill>
              </a:rPr>
              <a:t>- nesprávné naprogramování, využití zastaralých verzí programovacích jazyků, počítačové viry, apod.</a:t>
            </a:r>
          </a:p>
          <a:p>
            <a:pPr lvl="1" algn="just"/>
            <a:r>
              <a:rPr lang="cs-CZ" sz="1750" dirty="0" smtClean="0">
                <a:solidFill>
                  <a:srgbClr val="000000"/>
                </a:solidFill>
              </a:rPr>
              <a:t>Funkcionální </a:t>
            </a:r>
            <a:r>
              <a:rPr lang="cs-CZ" sz="1750" dirty="0">
                <a:solidFill>
                  <a:srgbClr val="000000"/>
                </a:solidFill>
              </a:rPr>
              <a:t>- nestandardní funkcionality webových aplikací, nevhodně nadefinované rozhraní pro komunikaci s CRM/ERP, nevhodná nebo nedostatečně aktualizovaná SEO (</a:t>
            </a:r>
            <a:r>
              <a:rPr lang="cs-CZ" sz="1750" dirty="0" err="1">
                <a:solidFill>
                  <a:srgbClr val="000000"/>
                </a:solidFill>
              </a:rPr>
              <a:t>Search</a:t>
            </a:r>
            <a:r>
              <a:rPr lang="cs-CZ" sz="1750" dirty="0">
                <a:solidFill>
                  <a:srgbClr val="000000"/>
                </a:solidFill>
              </a:rPr>
              <a:t> </a:t>
            </a:r>
            <a:r>
              <a:rPr lang="cs-CZ" sz="1750" dirty="0" err="1">
                <a:solidFill>
                  <a:srgbClr val="000000"/>
                </a:solidFill>
              </a:rPr>
              <a:t>Engine</a:t>
            </a:r>
            <a:r>
              <a:rPr lang="cs-CZ" sz="1750" dirty="0">
                <a:solidFill>
                  <a:srgbClr val="000000"/>
                </a:solidFill>
              </a:rPr>
              <a:t> </a:t>
            </a:r>
            <a:r>
              <a:rPr lang="cs-CZ" sz="1750" dirty="0" err="1">
                <a:solidFill>
                  <a:srgbClr val="000000"/>
                </a:solidFill>
              </a:rPr>
              <a:t>Optimization</a:t>
            </a:r>
            <a:r>
              <a:rPr lang="cs-CZ" sz="1750" dirty="0">
                <a:solidFill>
                  <a:srgbClr val="000000"/>
                </a:solidFill>
              </a:rPr>
              <a:t>), apod.</a:t>
            </a:r>
          </a:p>
          <a:p>
            <a:pPr lvl="1" algn="just"/>
            <a:r>
              <a:rPr lang="cs-CZ" sz="1750" dirty="0" smtClean="0">
                <a:solidFill>
                  <a:srgbClr val="000000"/>
                </a:solidFill>
              </a:rPr>
              <a:t>Obsahové </a:t>
            </a:r>
            <a:r>
              <a:rPr lang="cs-CZ" sz="1750" dirty="0">
                <a:solidFill>
                  <a:srgbClr val="000000"/>
                </a:solidFill>
              </a:rPr>
              <a:t>- nevhodný obsah webového portálu internetového obchodu v kontextu se zaměřením systému elektronického obchodu na jistý segment trhu a cílovou skupinu.</a:t>
            </a:r>
          </a:p>
          <a:p>
            <a:pPr lvl="1" algn="just"/>
            <a:r>
              <a:rPr lang="cs-CZ" sz="1750" dirty="0" smtClean="0">
                <a:solidFill>
                  <a:srgbClr val="000000"/>
                </a:solidFill>
              </a:rPr>
              <a:t>Bezpečnostní </a:t>
            </a:r>
            <a:r>
              <a:rPr lang="cs-CZ" sz="1750" dirty="0">
                <a:solidFill>
                  <a:srgbClr val="000000"/>
                </a:solidFill>
              </a:rPr>
              <a:t>- aktivní útok na webový server – například přepsání obsahu, pasivní útok – například čtení osobních údajů při zadávání objednávek zákazníky, apod.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07503" y="1851669"/>
            <a:ext cx="1148013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8028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Efektivita</a:t>
            </a:r>
            <a:r>
              <a:rPr lang="en-GB" b="1" dirty="0">
                <a:solidFill>
                  <a:srgbClr val="000000"/>
                </a:solidFill>
              </a:rPr>
              <a:t> e</a:t>
            </a:r>
            <a:r>
              <a:rPr lang="cs-CZ" b="1" dirty="0">
                <a:solidFill>
                  <a:srgbClr val="000000"/>
                </a:solidFill>
              </a:rPr>
              <a:t>-</a:t>
            </a:r>
            <a:r>
              <a:rPr lang="en-GB" b="1" dirty="0">
                <a:solidFill>
                  <a:srgbClr val="000000"/>
                </a:solidFill>
              </a:rPr>
              <a:t>business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17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24936" cy="5040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>
                <a:solidFill>
                  <a:srgbClr val="000000"/>
                </a:solidFill>
              </a:rPr>
              <a:t>Pro účely detailního popisu je nezbytné uvažovat možné poruchy působící na propojení webového serveru a CRM/ERP. Může se jednat o poruchy: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Hardwarové </a:t>
            </a:r>
            <a:r>
              <a:rPr lang="cs-CZ" sz="1900" dirty="0">
                <a:solidFill>
                  <a:srgbClr val="000000"/>
                </a:solidFill>
              </a:rPr>
              <a:t>- technická závada propojení, nedostatečná přenosová kapacita.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Softwarové </a:t>
            </a:r>
            <a:r>
              <a:rPr lang="cs-CZ" sz="1900" dirty="0">
                <a:solidFill>
                  <a:srgbClr val="000000"/>
                </a:solidFill>
              </a:rPr>
              <a:t>- nevhodně naprogramovaná komunikace, nevyužívání vhodných standardů.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Bezpečnostní </a:t>
            </a:r>
            <a:r>
              <a:rPr lang="cs-CZ" sz="1900" dirty="0">
                <a:solidFill>
                  <a:srgbClr val="000000"/>
                </a:solidFill>
              </a:rPr>
              <a:t>- monitorování sítě přenosu hackerem, přepsání přenášených dat hackerem, apod. (vzhledem k tomu, že CRM/ERP patří obvykle do vnitřní struktury systému podniku, musí se bezpečnostní problematika pojímat obecněji a do úvahy se musí brát i například možné útoky z vnitřního prostředí podniku – ze strany interních zaměstnanců).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07503" y="1851669"/>
            <a:ext cx="1148013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889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Efektivita</a:t>
            </a:r>
            <a:r>
              <a:rPr lang="en-GB" b="1" dirty="0">
                <a:solidFill>
                  <a:srgbClr val="000000"/>
                </a:solidFill>
              </a:rPr>
              <a:t> e</a:t>
            </a:r>
            <a:r>
              <a:rPr lang="cs-CZ" b="1" dirty="0">
                <a:solidFill>
                  <a:srgbClr val="000000"/>
                </a:solidFill>
              </a:rPr>
              <a:t>-</a:t>
            </a:r>
            <a:r>
              <a:rPr lang="en-GB" b="1" dirty="0">
                <a:solidFill>
                  <a:srgbClr val="000000"/>
                </a:solidFill>
              </a:rPr>
              <a:t>business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18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24936" cy="5040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>
                <a:solidFill>
                  <a:srgbClr val="000000"/>
                </a:solidFill>
              </a:rPr>
              <a:t>U CRM/ERP můžeme uvažovat poruchy: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Hardwarové </a:t>
            </a:r>
            <a:r>
              <a:rPr lang="cs-CZ" sz="1900" dirty="0">
                <a:solidFill>
                  <a:srgbClr val="000000"/>
                </a:solidFill>
              </a:rPr>
              <a:t>- výpadek serverů, porucha přenosu v rámci LAN, porucha pracovních stanic, nedostatečná kapacita některých komponent v rámci LAN, nevhodná technická a logická architektura LAN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Softwarové </a:t>
            </a:r>
            <a:r>
              <a:rPr lang="cs-CZ" sz="1900" dirty="0">
                <a:solidFill>
                  <a:srgbClr val="000000"/>
                </a:solidFill>
              </a:rPr>
              <a:t>- nevhodně vybrané moduly, nevhodná </a:t>
            </a:r>
            <a:r>
              <a:rPr lang="cs-CZ" sz="1900" dirty="0" err="1">
                <a:solidFill>
                  <a:srgbClr val="000000"/>
                </a:solidFill>
              </a:rPr>
              <a:t>customizace</a:t>
            </a:r>
            <a:r>
              <a:rPr lang="cs-CZ" sz="1900" dirty="0">
                <a:solidFill>
                  <a:srgbClr val="000000"/>
                </a:solidFill>
              </a:rPr>
              <a:t> modulů, nevhodně nadefinované přenosové formáty dat, nevhodná struktura databáze, apod.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Bezpečnostní </a:t>
            </a:r>
            <a:r>
              <a:rPr lang="cs-CZ" sz="1900" dirty="0">
                <a:solidFill>
                  <a:srgbClr val="000000"/>
                </a:solidFill>
              </a:rPr>
              <a:t>- nevhodně nadefinovaná bezpečnostní politika podniku ve vztahu k IS/ICT, nedostatečná antivirová ochrana, nedostatečně nebo nevhodně nastavená práva uživatelů při práci v rámci LAN a systému elektronického obchodu, nedostatečně zajištěný monitoring systému, nevhodně nebo nedostatečně chráněné servery.</a:t>
            </a:r>
          </a:p>
          <a:p>
            <a:pPr lvl="1" algn="just"/>
            <a:endParaRPr lang="cs-CZ" sz="1900" dirty="0">
              <a:solidFill>
                <a:srgbClr val="000000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07503" y="1851669"/>
            <a:ext cx="1148013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0910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Efektivita</a:t>
            </a:r>
            <a:r>
              <a:rPr lang="en-GB" b="1" dirty="0">
                <a:solidFill>
                  <a:srgbClr val="000000"/>
                </a:solidFill>
              </a:rPr>
              <a:t> e</a:t>
            </a:r>
            <a:r>
              <a:rPr lang="cs-CZ" b="1" dirty="0">
                <a:solidFill>
                  <a:srgbClr val="000000"/>
                </a:solidFill>
              </a:rPr>
              <a:t>-</a:t>
            </a:r>
            <a:r>
              <a:rPr lang="en-GB" b="1" dirty="0">
                <a:solidFill>
                  <a:srgbClr val="000000"/>
                </a:solidFill>
              </a:rPr>
              <a:t>business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19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24936" cy="5040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>
                <a:solidFill>
                  <a:srgbClr val="000000"/>
                </a:solidFill>
              </a:rPr>
              <a:t>U CRM/ERP můžeme uvažovat poruchy: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Funkcionální </a:t>
            </a:r>
            <a:r>
              <a:rPr lang="cs-CZ" sz="1900" dirty="0">
                <a:solidFill>
                  <a:srgbClr val="000000"/>
                </a:solidFill>
              </a:rPr>
              <a:t>- nesprávně nadefinované procesy, nesprávně nadefinované toky dat, nesprávná filtrace a analýza dat pro jednotlivé úrovně řízení, nevhodný nebo nedostatečný systém řízení báze dat v databázích, omezení funkcionality systému v důsledku přetížení částí LAN, apod.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Personální </a:t>
            </a:r>
            <a:r>
              <a:rPr lang="cs-CZ" sz="1900" dirty="0">
                <a:solidFill>
                  <a:srgbClr val="000000"/>
                </a:solidFill>
              </a:rPr>
              <a:t>- nesprávná činnost zaměstnanců se systémem, nedovolená činnost zaměstnanců, zcizení dat zaměstnanci, nedostatečná motivace a loajalita zaměstnanců.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Legislativní </a:t>
            </a:r>
            <a:r>
              <a:rPr lang="cs-CZ" sz="1900" dirty="0">
                <a:solidFill>
                  <a:srgbClr val="000000"/>
                </a:solidFill>
              </a:rPr>
              <a:t>- nevhodně nebo nedostatečně stanovené zásady pro práci se systémem elektronického obchodu, nevhodně nastavené procesy a výstupy systému například pro účely zpracování na ekonomickém oddělení, nedostatečně zajištěná archivace účetních dat</a:t>
            </a:r>
            <a:r>
              <a:rPr lang="cs-CZ" sz="1900" dirty="0" smtClean="0">
                <a:solidFill>
                  <a:srgbClr val="000000"/>
                </a:solidFill>
              </a:rPr>
              <a:t>.</a:t>
            </a:r>
            <a:endParaRPr lang="cs-CZ" sz="1900" dirty="0">
              <a:solidFill>
                <a:srgbClr val="000000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07503" y="1851669"/>
            <a:ext cx="1148013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957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904656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Podnikání na </a:t>
            </a: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nternetu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Přednáška 11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doc. Mgr. Petr Suchánek,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Efektivita</a:t>
            </a:r>
            <a:r>
              <a:rPr lang="en-GB" b="1" dirty="0">
                <a:solidFill>
                  <a:srgbClr val="000000"/>
                </a:solidFill>
              </a:rPr>
              <a:t> e</a:t>
            </a:r>
            <a:r>
              <a:rPr lang="cs-CZ" b="1" dirty="0">
                <a:solidFill>
                  <a:srgbClr val="000000"/>
                </a:solidFill>
              </a:rPr>
              <a:t>-</a:t>
            </a:r>
            <a:r>
              <a:rPr lang="en-GB" b="1" dirty="0">
                <a:solidFill>
                  <a:srgbClr val="000000"/>
                </a:solidFill>
              </a:rPr>
              <a:t>business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20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24936" cy="5040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>
                <a:solidFill>
                  <a:srgbClr val="000000"/>
                </a:solidFill>
              </a:rPr>
              <a:t>U CRM/ERP můžeme uvažovat poruchy: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Účelové </a:t>
            </a:r>
            <a:r>
              <a:rPr lang="cs-CZ" sz="1900" dirty="0">
                <a:solidFill>
                  <a:srgbClr val="000000"/>
                </a:solidFill>
              </a:rPr>
              <a:t>- nevhodně navržený systém elektronického obchodu nebo CRM/ERP systém v souvislosti s jeho zaměřením, nevhodný výběr analytických programů, nedostatečné marketingové výzkumy a nesprávná interpretace jejich výsledků, nevhodná definice vstupních (žádaných) hodnot systému řízení, nevhodně nastavená komunikace s dodavateli a odběrateli, nevhodný výběr dodavatelů, apod.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07503" y="1851669"/>
            <a:ext cx="1148013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3149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21</a:t>
            </a:fld>
            <a:endParaRPr lang="cs-CZ" dirty="0"/>
          </a:p>
        </p:txBody>
      </p:sp>
      <p:sp>
        <p:nvSpPr>
          <p:cNvPr id="8" name="TextovéPole 1"/>
          <p:cNvSpPr txBox="1"/>
          <p:nvPr/>
        </p:nvSpPr>
        <p:spPr>
          <a:xfrm>
            <a:off x="2915816" y="1879253"/>
            <a:ext cx="33123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Děkuji za pozornost</a:t>
            </a:r>
          </a:p>
          <a:p>
            <a:pPr algn="ctr"/>
            <a:endParaRPr lang="cs-CZ" sz="2800" b="1" dirty="0">
              <a:solidFill>
                <a:srgbClr val="000000"/>
              </a:solidFill>
            </a:endParaRPr>
          </a:p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Otázky?</a:t>
            </a:r>
            <a:endParaRPr lang="cs-CZ" sz="2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83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Efektivita</a:t>
            </a:r>
            <a:r>
              <a:rPr lang="en-GB" b="1" dirty="0" smtClean="0">
                <a:solidFill>
                  <a:srgbClr val="000000"/>
                </a:solidFill>
              </a:rPr>
              <a:t> e</a:t>
            </a:r>
            <a:r>
              <a:rPr lang="cs-CZ" b="1" dirty="0" smtClean="0">
                <a:solidFill>
                  <a:srgbClr val="000000"/>
                </a:solidFill>
              </a:rPr>
              <a:t>-</a:t>
            </a:r>
            <a:r>
              <a:rPr lang="en-GB" b="1" dirty="0" smtClean="0">
                <a:solidFill>
                  <a:srgbClr val="000000"/>
                </a:solidFill>
              </a:rPr>
              <a:t>business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>
                <a:solidFill>
                  <a:srgbClr val="000000"/>
                </a:solidFill>
              </a:rPr>
              <a:t>Systém řízení organizace </a:t>
            </a:r>
            <a:r>
              <a:rPr lang="cs-CZ" sz="2300" dirty="0" smtClean="0">
                <a:solidFill>
                  <a:srgbClr val="000000"/>
                </a:solidFill>
              </a:rPr>
              <a:t>zahrnuje: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nastavení </a:t>
            </a:r>
            <a:r>
              <a:rPr lang="cs-CZ" sz="1900" dirty="0">
                <a:solidFill>
                  <a:srgbClr val="000000"/>
                </a:solidFill>
              </a:rPr>
              <a:t>celého systému </a:t>
            </a:r>
            <a:r>
              <a:rPr lang="cs-CZ" sz="1900" dirty="0" smtClean="0">
                <a:solidFill>
                  <a:srgbClr val="000000"/>
                </a:solidFill>
              </a:rPr>
              <a:t>řízení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hodnot </a:t>
            </a:r>
            <a:r>
              <a:rPr lang="cs-CZ" sz="1900" dirty="0">
                <a:solidFill>
                  <a:srgbClr val="000000"/>
                </a:solidFill>
              </a:rPr>
              <a:t>a </a:t>
            </a:r>
            <a:r>
              <a:rPr lang="cs-CZ" sz="1900" dirty="0" smtClean="0">
                <a:solidFill>
                  <a:srgbClr val="000000"/>
                </a:solidFill>
              </a:rPr>
              <a:t>pravidel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nastavení </a:t>
            </a:r>
            <a:r>
              <a:rPr lang="cs-CZ" sz="1900" dirty="0">
                <a:solidFill>
                  <a:srgbClr val="000000"/>
                </a:solidFill>
              </a:rPr>
              <a:t>organizační </a:t>
            </a:r>
            <a:r>
              <a:rPr lang="cs-CZ" sz="1900" dirty="0" smtClean="0">
                <a:solidFill>
                  <a:srgbClr val="000000"/>
                </a:solidFill>
              </a:rPr>
              <a:t>struktury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řízení zdrojů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řízení procesů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řízení výkonnosti.</a:t>
            </a:r>
          </a:p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Je </a:t>
            </a:r>
            <a:r>
              <a:rPr lang="cs-CZ" sz="2300" dirty="0">
                <a:solidFill>
                  <a:srgbClr val="000000"/>
                </a:solidFill>
              </a:rPr>
              <a:t>to </a:t>
            </a:r>
            <a:r>
              <a:rPr lang="cs-CZ" sz="2300" dirty="0" smtClean="0">
                <a:solidFill>
                  <a:srgbClr val="000000"/>
                </a:solidFill>
              </a:rPr>
              <a:t>oblast </a:t>
            </a:r>
            <a:r>
              <a:rPr lang="cs-CZ" sz="2300" dirty="0">
                <a:solidFill>
                  <a:srgbClr val="000000"/>
                </a:solidFill>
              </a:rPr>
              <a:t>průřezová, používají se v ní metody strategického řízení, metody z oblasti kvality, řízení efektivnosti a další.</a:t>
            </a:r>
            <a:endParaRPr lang="cs-CZ" sz="2300" dirty="0" smtClean="0">
              <a:solidFill>
                <a:srgbClr val="000000"/>
              </a:solidFill>
            </a:endParaRPr>
          </a:p>
          <a:p>
            <a:pPr algn="just"/>
            <a:endParaRPr lang="cs-CZ" sz="23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75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Efektivita</a:t>
            </a:r>
            <a:r>
              <a:rPr lang="en-GB" b="1" dirty="0">
                <a:solidFill>
                  <a:srgbClr val="000000"/>
                </a:solidFill>
              </a:rPr>
              <a:t> e</a:t>
            </a:r>
            <a:r>
              <a:rPr lang="cs-CZ" b="1" dirty="0">
                <a:solidFill>
                  <a:srgbClr val="000000"/>
                </a:solidFill>
              </a:rPr>
              <a:t>-</a:t>
            </a:r>
            <a:r>
              <a:rPr lang="en-GB" b="1" dirty="0">
                <a:solidFill>
                  <a:srgbClr val="000000"/>
                </a:solidFill>
              </a:rPr>
              <a:t>business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4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>
                <a:solidFill>
                  <a:srgbClr val="000000"/>
                </a:solidFill>
              </a:rPr>
              <a:t>Chceme-li něco řídit, musíme mít definované: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cíle</a:t>
            </a:r>
            <a:r>
              <a:rPr lang="cs-CZ" sz="1900" dirty="0">
                <a:solidFill>
                  <a:srgbClr val="000000"/>
                </a:solidFill>
              </a:rPr>
              <a:t>, kterých chceme dosáhnout;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řídicí </a:t>
            </a:r>
            <a:r>
              <a:rPr lang="cs-CZ" sz="1900" dirty="0">
                <a:solidFill>
                  <a:srgbClr val="000000"/>
                </a:solidFill>
              </a:rPr>
              <a:t>prvek (v podniku management);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řízený </a:t>
            </a:r>
            <a:r>
              <a:rPr lang="cs-CZ" sz="1900" dirty="0">
                <a:solidFill>
                  <a:srgbClr val="000000"/>
                </a:solidFill>
              </a:rPr>
              <a:t>prvek (mohou to být jednotlivé procesy v podniku, personál, finance, apod.);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nástroje</a:t>
            </a:r>
            <a:r>
              <a:rPr lang="cs-CZ" sz="1900" dirty="0">
                <a:solidFill>
                  <a:srgbClr val="000000"/>
                </a:solidFill>
              </a:rPr>
              <a:t>, metody, zařízení apod. pro monitorování chování systému resp. </a:t>
            </a:r>
            <a:r>
              <a:rPr lang="cs-CZ" sz="1900" dirty="0" smtClean="0">
                <a:solidFill>
                  <a:srgbClr val="000000"/>
                </a:solidFill>
              </a:rPr>
              <a:t>naplňování </a:t>
            </a:r>
            <a:r>
              <a:rPr lang="cs-CZ" sz="1900" dirty="0">
                <a:solidFill>
                  <a:srgbClr val="000000"/>
                </a:solidFill>
              </a:rPr>
              <a:t>vytčených cílů.</a:t>
            </a:r>
          </a:p>
          <a:p>
            <a:pPr algn="just"/>
            <a:endParaRPr lang="cs-CZ" sz="23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344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Efektivita</a:t>
            </a:r>
            <a:r>
              <a:rPr lang="en-GB" b="1" dirty="0">
                <a:solidFill>
                  <a:srgbClr val="000000"/>
                </a:solidFill>
              </a:rPr>
              <a:t> e</a:t>
            </a:r>
            <a:r>
              <a:rPr lang="cs-CZ" b="1" dirty="0">
                <a:solidFill>
                  <a:srgbClr val="000000"/>
                </a:solidFill>
              </a:rPr>
              <a:t>-</a:t>
            </a:r>
            <a:r>
              <a:rPr lang="en-GB" b="1" dirty="0">
                <a:solidFill>
                  <a:srgbClr val="000000"/>
                </a:solidFill>
              </a:rPr>
              <a:t>business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5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24936" cy="5040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Obecné schéma systému řízení</a:t>
            </a:r>
            <a:endParaRPr lang="cs-CZ" sz="2300" dirty="0">
              <a:solidFill>
                <a:srgbClr val="000000"/>
              </a:solidFill>
            </a:endParaRPr>
          </a:p>
          <a:p>
            <a:pPr algn="just"/>
            <a:endParaRPr lang="cs-CZ" sz="2300" dirty="0">
              <a:solidFill>
                <a:srgbClr val="000000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07503" y="1851669"/>
            <a:ext cx="1148013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8372223"/>
              </p:ext>
            </p:extLst>
          </p:nvPr>
        </p:nvGraphicFramePr>
        <p:xfrm>
          <a:off x="107504" y="1851670"/>
          <a:ext cx="8504720" cy="20198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Visio" r:id="rId4" imgW="3206049" imgH="754592" progId="Visio.Drawing.15">
                  <p:embed/>
                </p:oleObj>
              </mc:Choice>
              <mc:Fallback>
                <p:oleObj name="Visio" r:id="rId4" imgW="3206049" imgH="754592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04" y="1851670"/>
                        <a:ext cx="8504720" cy="201987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56432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Efektivita</a:t>
            </a:r>
            <a:r>
              <a:rPr lang="en-GB" b="1" dirty="0">
                <a:solidFill>
                  <a:srgbClr val="000000"/>
                </a:solidFill>
              </a:rPr>
              <a:t> e</a:t>
            </a:r>
            <a:r>
              <a:rPr lang="cs-CZ" b="1" dirty="0">
                <a:solidFill>
                  <a:srgbClr val="000000"/>
                </a:solidFill>
              </a:rPr>
              <a:t>-</a:t>
            </a:r>
            <a:r>
              <a:rPr lang="en-GB" b="1" dirty="0">
                <a:solidFill>
                  <a:srgbClr val="000000"/>
                </a:solidFill>
              </a:rPr>
              <a:t>business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6</a:t>
            </a:fld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07503" y="1851669"/>
            <a:ext cx="1148013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475656" y="120359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325038"/>
              </p:ext>
            </p:extLst>
          </p:nvPr>
        </p:nvGraphicFramePr>
        <p:xfrm>
          <a:off x="1101656" y="703189"/>
          <a:ext cx="5339847" cy="24911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Visio" r:id="rId4" imgW="4265669" imgH="2002547" progId="Visio.Drawing.11">
                  <p:embed/>
                </p:oleObj>
              </mc:Choice>
              <mc:Fallback>
                <p:oleObj name="Visio" r:id="rId4" imgW="4265669" imgH="2002547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1656" y="703189"/>
                        <a:ext cx="5339847" cy="24911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Zástupný symbol pro obsah 2"/>
          <p:cNvSpPr txBox="1">
            <a:spLocks/>
          </p:cNvSpPr>
          <p:nvPr/>
        </p:nvSpPr>
        <p:spPr>
          <a:xfrm>
            <a:off x="422242" y="3314689"/>
            <a:ext cx="8424936" cy="5040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400" dirty="0">
                <a:solidFill>
                  <a:srgbClr val="000000"/>
                </a:solidFill>
              </a:rPr>
              <a:t>w(t) – žádaná hodnota výstupní veličiny</a:t>
            </a:r>
          </a:p>
          <a:p>
            <a:pPr algn="just"/>
            <a:r>
              <a:rPr lang="cs-CZ" sz="1400" dirty="0">
                <a:solidFill>
                  <a:srgbClr val="000000"/>
                </a:solidFill>
              </a:rPr>
              <a:t>y(t) – výstupní veličina</a:t>
            </a:r>
          </a:p>
          <a:p>
            <a:pPr algn="just"/>
            <a:r>
              <a:rPr lang="cs-CZ" sz="1400" dirty="0">
                <a:solidFill>
                  <a:srgbClr val="000000"/>
                </a:solidFill>
              </a:rPr>
              <a:t>u(t) – akční veličina</a:t>
            </a:r>
          </a:p>
          <a:p>
            <a:pPr algn="just"/>
            <a:r>
              <a:rPr lang="cs-CZ" sz="1400" dirty="0">
                <a:solidFill>
                  <a:srgbClr val="000000"/>
                </a:solidFill>
              </a:rPr>
              <a:t>v(t) – poruchová veličina</a:t>
            </a:r>
          </a:p>
          <a:p>
            <a:pPr algn="just"/>
            <a:r>
              <a:rPr lang="cs-CZ" sz="1400" dirty="0">
                <a:solidFill>
                  <a:srgbClr val="000000"/>
                </a:solidFill>
              </a:rPr>
              <a:t>e(t) – odchylka řízení</a:t>
            </a:r>
          </a:p>
          <a:p>
            <a:pPr algn="just"/>
            <a:endParaRPr lang="cs-CZ" sz="23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6359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Efektivita</a:t>
            </a:r>
            <a:r>
              <a:rPr lang="en-GB" b="1" dirty="0">
                <a:solidFill>
                  <a:srgbClr val="000000"/>
                </a:solidFill>
              </a:rPr>
              <a:t> e</a:t>
            </a:r>
            <a:r>
              <a:rPr lang="cs-CZ" b="1" dirty="0">
                <a:solidFill>
                  <a:srgbClr val="000000"/>
                </a:solidFill>
              </a:rPr>
              <a:t>-</a:t>
            </a:r>
            <a:r>
              <a:rPr lang="en-GB" b="1" dirty="0">
                <a:solidFill>
                  <a:srgbClr val="000000"/>
                </a:solidFill>
              </a:rPr>
              <a:t>business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7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24936" cy="5040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Úspěšný podnik je schopný </a:t>
            </a:r>
            <a:r>
              <a:rPr lang="cs-CZ" sz="2300" dirty="0">
                <a:solidFill>
                  <a:srgbClr val="000000"/>
                </a:solidFill>
              </a:rPr>
              <a:t>dynamicky reagovat na požadavky plynoucí z vnějšího prostředí. Vnější prostředí tvoří: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zákazníci</a:t>
            </a:r>
            <a:r>
              <a:rPr lang="cs-CZ" sz="19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odběratelé</a:t>
            </a:r>
            <a:r>
              <a:rPr lang="cs-CZ" sz="19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dodavatelé</a:t>
            </a:r>
            <a:r>
              <a:rPr lang="cs-CZ" sz="19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finanční </a:t>
            </a:r>
            <a:r>
              <a:rPr lang="cs-CZ" sz="1900" dirty="0">
                <a:solidFill>
                  <a:srgbClr val="000000"/>
                </a:solidFill>
              </a:rPr>
              <a:t>instituce;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instituce </a:t>
            </a:r>
            <a:r>
              <a:rPr lang="cs-CZ" sz="1900" dirty="0">
                <a:solidFill>
                  <a:srgbClr val="000000"/>
                </a:solidFill>
              </a:rPr>
              <a:t>státní správy;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dopravci</a:t>
            </a:r>
            <a:r>
              <a:rPr lang="cs-CZ" sz="1900" dirty="0">
                <a:solidFill>
                  <a:srgbClr val="000000"/>
                </a:solidFill>
              </a:rPr>
              <a:t>, apod.</a:t>
            </a:r>
          </a:p>
          <a:p>
            <a:pPr algn="just"/>
            <a:r>
              <a:rPr lang="cs-CZ" sz="2300" dirty="0">
                <a:solidFill>
                  <a:srgbClr val="000000"/>
                </a:solidFill>
              </a:rPr>
              <a:t>Tyto subjekty se nacházejí vždy ve specifickém prostředí, které je ovlivňováno mnoha faktory.</a:t>
            </a:r>
          </a:p>
          <a:p>
            <a:pPr algn="just"/>
            <a:endParaRPr lang="cs-CZ" sz="2300" dirty="0">
              <a:solidFill>
                <a:srgbClr val="000000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07503" y="1851669"/>
            <a:ext cx="1148013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359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Efektivita</a:t>
            </a:r>
            <a:r>
              <a:rPr lang="en-GB" b="1" dirty="0">
                <a:solidFill>
                  <a:srgbClr val="000000"/>
                </a:solidFill>
              </a:rPr>
              <a:t> e</a:t>
            </a:r>
            <a:r>
              <a:rPr lang="cs-CZ" b="1" dirty="0">
                <a:solidFill>
                  <a:srgbClr val="000000"/>
                </a:solidFill>
              </a:rPr>
              <a:t>-</a:t>
            </a:r>
            <a:r>
              <a:rPr lang="en-GB" b="1" dirty="0">
                <a:solidFill>
                  <a:srgbClr val="000000"/>
                </a:solidFill>
              </a:rPr>
              <a:t>business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8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24936" cy="5040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>
                <a:solidFill>
                  <a:srgbClr val="000000"/>
                </a:solidFill>
              </a:rPr>
              <a:t>Klíčovým úkolem systému řízení </a:t>
            </a:r>
            <a:r>
              <a:rPr lang="cs-CZ" sz="2300" dirty="0" smtClean="0">
                <a:solidFill>
                  <a:srgbClr val="000000"/>
                </a:solidFill>
              </a:rPr>
              <a:t>je: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prostředí monitorovat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popsat </a:t>
            </a:r>
            <a:r>
              <a:rPr lang="cs-CZ" sz="2000" dirty="0">
                <a:solidFill>
                  <a:srgbClr val="000000"/>
                </a:solidFill>
              </a:rPr>
              <a:t>odpovídajícími </a:t>
            </a:r>
            <a:r>
              <a:rPr lang="cs-CZ" sz="2000" dirty="0" smtClean="0">
                <a:solidFill>
                  <a:srgbClr val="000000"/>
                </a:solidFill>
              </a:rPr>
              <a:t>kvalitativními </a:t>
            </a:r>
            <a:r>
              <a:rPr lang="cs-CZ" sz="2000" dirty="0">
                <a:solidFill>
                  <a:srgbClr val="000000"/>
                </a:solidFill>
              </a:rPr>
              <a:t>a kvantitativními </a:t>
            </a:r>
            <a:r>
              <a:rPr lang="cs-CZ" sz="2000" dirty="0" smtClean="0">
                <a:solidFill>
                  <a:srgbClr val="000000"/>
                </a:solidFill>
              </a:rPr>
              <a:t>parametry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parametry analyzovat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na </a:t>
            </a:r>
            <a:r>
              <a:rPr lang="cs-CZ" sz="2000" dirty="0">
                <a:solidFill>
                  <a:srgbClr val="000000"/>
                </a:solidFill>
              </a:rPr>
              <a:t>základě výsledků provádět příslušná rozhodnutí, která vedou k ovlivnění vnitřního, ale i vnějšího prostředí.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07503" y="1851669"/>
            <a:ext cx="1148013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4242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Efektivita</a:t>
            </a:r>
            <a:r>
              <a:rPr lang="en-GB" b="1" dirty="0">
                <a:solidFill>
                  <a:srgbClr val="000000"/>
                </a:solidFill>
              </a:rPr>
              <a:t> e</a:t>
            </a:r>
            <a:r>
              <a:rPr lang="cs-CZ" b="1" dirty="0">
                <a:solidFill>
                  <a:srgbClr val="000000"/>
                </a:solidFill>
              </a:rPr>
              <a:t>-</a:t>
            </a:r>
            <a:r>
              <a:rPr lang="en-GB" b="1" dirty="0">
                <a:solidFill>
                  <a:srgbClr val="000000"/>
                </a:solidFill>
              </a:rPr>
              <a:t>business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9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24936" cy="5040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>
                <a:solidFill>
                  <a:srgbClr val="000000"/>
                </a:solidFill>
              </a:rPr>
              <a:t>Vnější prostředí podniku lze kategorizovat na: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domácí</a:t>
            </a:r>
            <a:endParaRPr lang="cs-CZ" sz="2000" dirty="0">
              <a:solidFill>
                <a:srgbClr val="000000"/>
              </a:solidFill>
            </a:endParaRPr>
          </a:p>
          <a:p>
            <a:pPr lvl="2" algn="just"/>
            <a:r>
              <a:rPr lang="cs-CZ" sz="1700" dirty="0" smtClean="0">
                <a:solidFill>
                  <a:srgbClr val="000000"/>
                </a:solidFill>
              </a:rPr>
              <a:t>obvykle </a:t>
            </a:r>
            <a:r>
              <a:rPr lang="cs-CZ" sz="1700" dirty="0">
                <a:solidFill>
                  <a:srgbClr val="000000"/>
                </a:solidFill>
              </a:rPr>
              <a:t>známé;</a:t>
            </a:r>
          </a:p>
          <a:p>
            <a:pPr lvl="2" algn="just"/>
            <a:r>
              <a:rPr lang="cs-CZ" sz="1700" dirty="0" smtClean="0">
                <a:solidFill>
                  <a:srgbClr val="000000"/>
                </a:solidFill>
              </a:rPr>
              <a:t>snadněji </a:t>
            </a:r>
            <a:r>
              <a:rPr lang="cs-CZ" sz="1700" dirty="0">
                <a:solidFill>
                  <a:srgbClr val="000000"/>
                </a:solidFill>
              </a:rPr>
              <a:t>monitorovatelné;</a:t>
            </a:r>
          </a:p>
          <a:p>
            <a:pPr lvl="2" algn="just"/>
            <a:r>
              <a:rPr lang="cs-CZ" sz="1700" dirty="0" smtClean="0">
                <a:solidFill>
                  <a:srgbClr val="000000"/>
                </a:solidFill>
              </a:rPr>
              <a:t>vykazuje </a:t>
            </a:r>
            <a:r>
              <a:rPr lang="cs-CZ" sz="1700" dirty="0">
                <a:solidFill>
                  <a:srgbClr val="000000"/>
                </a:solidFill>
              </a:rPr>
              <a:t>podobnost subjektů (zvyklosti, kultura, legislativa apod.).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zahraniční</a:t>
            </a:r>
            <a:endParaRPr lang="cs-CZ" sz="2000" dirty="0">
              <a:solidFill>
                <a:srgbClr val="000000"/>
              </a:solidFill>
            </a:endParaRPr>
          </a:p>
          <a:p>
            <a:pPr lvl="2" algn="just"/>
            <a:r>
              <a:rPr lang="cs-CZ" sz="1700" dirty="0" smtClean="0">
                <a:solidFill>
                  <a:srgbClr val="000000"/>
                </a:solidFill>
              </a:rPr>
              <a:t>méně </a:t>
            </a:r>
            <a:r>
              <a:rPr lang="cs-CZ" sz="1700" dirty="0">
                <a:solidFill>
                  <a:srgbClr val="000000"/>
                </a:solidFill>
              </a:rPr>
              <a:t>známé;</a:t>
            </a:r>
          </a:p>
          <a:p>
            <a:pPr lvl="2" algn="just"/>
            <a:r>
              <a:rPr lang="cs-CZ" sz="1700" dirty="0" smtClean="0">
                <a:solidFill>
                  <a:srgbClr val="000000"/>
                </a:solidFill>
              </a:rPr>
              <a:t>obtížněji </a:t>
            </a:r>
            <a:r>
              <a:rPr lang="cs-CZ" sz="1700" dirty="0">
                <a:solidFill>
                  <a:srgbClr val="000000"/>
                </a:solidFill>
              </a:rPr>
              <a:t>monitorovatelné;</a:t>
            </a:r>
          </a:p>
          <a:p>
            <a:pPr lvl="2" algn="just"/>
            <a:r>
              <a:rPr lang="cs-CZ" sz="1700" dirty="0" smtClean="0">
                <a:solidFill>
                  <a:srgbClr val="000000"/>
                </a:solidFill>
              </a:rPr>
              <a:t>podobnost </a:t>
            </a:r>
            <a:r>
              <a:rPr lang="cs-CZ" sz="1700" dirty="0">
                <a:solidFill>
                  <a:srgbClr val="000000"/>
                </a:solidFill>
              </a:rPr>
              <a:t>v jednotlivých zemích.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07503" y="1851669"/>
            <a:ext cx="1148013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894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3396</TotalTime>
  <Words>1203</Words>
  <Application>Microsoft Office PowerPoint</Application>
  <PresentationFormat>Předvádění na obrazovce (16:9)</PresentationFormat>
  <Paragraphs>176</Paragraphs>
  <Slides>21</Slides>
  <Notes>19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7" baseType="lpstr">
      <vt:lpstr>Arial</vt:lpstr>
      <vt:lpstr>Calibri</vt:lpstr>
      <vt:lpstr>Enriqueta</vt:lpstr>
      <vt:lpstr>Times New Roman</vt:lpstr>
      <vt:lpstr>SLU</vt:lpstr>
      <vt:lpstr>Visio</vt:lpstr>
      <vt:lpstr>Název prezentace</vt:lpstr>
      <vt:lpstr>Podnikání na Internetu</vt:lpstr>
      <vt:lpstr>Efektivita e-business</vt:lpstr>
      <vt:lpstr>Efektivita e-business</vt:lpstr>
      <vt:lpstr>Efektivita e-business</vt:lpstr>
      <vt:lpstr>Efektivita e-business</vt:lpstr>
      <vt:lpstr>Efektivita e-business</vt:lpstr>
      <vt:lpstr>Efektivita e-business</vt:lpstr>
      <vt:lpstr>Efektivita e-business</vt:lpstr>
      <vt:lpstr>Efektivita e-business</vt:lpstr>
      <vt:lpstr>Efektivita e-business</vt:lpstr>
      <vt:lpstr>Efektivita e-business</vt:lpstr>
      <vt:lpstr>Efektivita e-business</vt:lpstr>
      <vt:lpstr>Efektivita e-business</vt:lpstr>
      <vt:lpstr>Efektivita e-business</vt:lpstr>
      <vt:lpstr>Efektivita e-business</vt:lpstr>
      <vt:lpstr>Efektivita e-business</vt:lpstr>
      <vt:lpstr>Efektivita e-business</vt:lpstr>
      <vt:lpstr>Efektivita e-business</vt:lpstr>
      <vt:lpstr>Efektivita e-business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suchanek</cp:lastModifiedBy>
  <cp:revision>285</cp:revision>
  <dcterms:created xsi:type="dcterms:W3CDTF">2016-07-06T15:42:34Z</dcterms:created>
  <dcterms:modified xsi:type="dcterms:W3CDTF">2019-04-29T19:53:58Z</dcterms:modified>
</cp:coreProperties>
</file>