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94" r:id="rId2"/>
    <p:sldId id="256" r:id="rId3"/>
    <p:sldId id="295" r:id="rId4"/>
    <p:sldId id="263" r:id="rId5"/>
    <p:sldId id="296" r:id="rId6"/>
    <p:sldId id="308" r:id="rId7"/>
    <p:sldId id="297" r:id="rId8"/>
    <p:sldId id="298" r:id="rId9"/>
    <p:sldId id="309" r:id="rId10"/>
    <p:sldId id="310" r:id="rId11"/>
    <p:sldId id="299" r:id="rId12"/>
    <p:sldId id="300" r:id="rId13"/>
    <p:sldId id="301" r:id="rId14"/>
    <p:sldId id="302" r:id="rId15"/>
    <p:sldId id="303" r:id="rId16"/>
    <p:sldId id="304" r:id="rId17"/>
    <p:sldId id="306" r:id="rId18"/>
    <p:sldId id="307" r:id="rId19"/>
    <p:sldId id="293" r:id="rId20"/>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07871"/>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2" autoAdjust="0"/>
    <p:restoredTop sz="94660"/>
  </p:normalViewPr>
  <p:slideViewPr>
    <p:cSldViewPr>
      <p:cViewPr varScale="1">
        <p:scale>
          <a:sx n="147" d="100"/>
          <a:sy n="147" d="100"/>
        </p:scale>
        <p:origin x="462" y="10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29.04.2019</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a:t>
            </a:fld>
            <a:endParaRPr lang="cs-CZ"/>
          </a:p>
        </p:txBody>
      </p:sp>
    </p:spTree>
    <p:extLst>
      <p:ext uri="{BB962C8B-B14F-4D97-AF65-F5344CB8AC3E}">
        <p14:creationId xmlns:p14="http://schemas.microsoft.com/office/powerpoint/2010/main" val="3073383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a:t>
            </a:fld>
            <a:endParaRPr lang="cs-CZ"/>
          </a:p>
        </p:txBody>
      </p:sp>
    </p:spTree>
    <p:extLst>
      <p:ext uri="{BB962C8B-B14F-4D97-AF65-F5344CB8AC3E}">
        <p14:creationId xmlns:p14="http://schemas.microsoft.com/office/powerpoint/2010/main" val="3708640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a:t>
            </a:fld>
            <a:endParaRPr lang="cs-CZ"/>
          </a:p>
        </p:txBody>
      </p:sp>
    </p:spTree>
    <p:extLst>
      <p:ext uri="{BB962C8B-B14F-4D97-AF65-F5344CB8AC3E}">
        <p14:creationId xmlns:p14="http://schemas.microsoft.com/office/powerpoint/2010/main" val="2229076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a:t>
            </a:fld>
            <a:endParaRPr lang="cs-CZ"/>
          </a:p>
        </p:txBody>
      </p:sp>
    </p:spTree>
    <p:extLst>
      <p:ext uri="{BB962C8B-B14F-4D97-AF65-F5344CB8AC3E}">
        <p14:creationId xmlns:p14="http://schemas.microsoft.com/office/powerpoint/2010/main" val="1980605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a:t>
            </a:fld>
            <a:endParaRPr lang="cs-CZ"/>
          </a:p>
        </p:txBody>
      </p:sp>
    </p:spTree>
    <p:extLst>
      <p:ext uri="{BB962C8B-B14F-4D97-AF65-F5344CB8AC3E}">
        <p14:creationId xmlns:p14="http://schemas.microsoft.com/office/powerpoint/2010/main" val="2379832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a:t>
            </a:fld>
            <a:endParaRPr lang="cs-CZ"/>
          </a:p>
        </p:txBody>
      </p:sp>
    </p:spTree>
    <p:extLst>
      <p:ext uri="{BB962C8B-B14F-4D97-AF65-F5344CB8AC3E}">
        <p14:creationId xmlns:p14="http://schemas.microsoft.com/office/powerpoint/2010/main" val="20552189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17</a:t>
            </a:fld>
            <a:endParaRPr lang="cs-CZ"/>
          </a:p>
        </p:txBody>
      </p:sp>
    </p:spTree>
    <p:extLst>
      <p:ext uri="{BB962C8B-B14F-4D97-AF65-F5344CB8AC3E}">
        <p14:creationId xmlns:p14="http://schemas.microsoft.com/office/powerpoint/2010/main" val="19896878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18</a:t>
            </a:fld>
            <a:endParaRPr lang="cs-CZ"/>
          </a:p>
        </p:txBody>
      </p:sp>
    </p:spTree>
    <p:extLst>
      <p:ext uri="{BB962C8B-B14F-4D97-AF65-F5344CB8AC3E}">
        <p14:creationId xmlns:p14="http://schemas.microsoft.com/office/powerpoint/2010/main" val="38421226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19</a:t>
            </a:fld>
            <a:endParaRPr lang="cs-CZ"/>
          </a:p>
        </p:txBody>
      </p:sp>
    </p:spTree>
    <p:extLst>
      <p:ext uri="{BB962C8B-B14F-4D97-AF65-F5344CB8AC3E}">
        <p14:creationId xmlns:p14="http://schemas.microsoft.com/office/powerpoint/2010/main" val="2736300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a:t>
            </a:fld>
            <a:endParaRPr lang="cs-CZ"/>
          </a:p>
        </p:txBody>
      </p:sp>
    </p:spTree>
    <p:extLst>
      <p:ext uri="{BB962C8B-B14F-4D97-AF65-F5344CB8AC3E}">
        <p14:creationId xmlns:p14="http://schemas.microsoft.com/office/powerpoint/2010/main" val="1494356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a:t>
            </a:fld>
            <a:endParaRPr lang="cs-CZ"/>
          </a:p>
        </p:txBody>
      </p:sp>
    </p:spTree>
    <p:extLst>
      <p:ext uri="{BB962C8B-B14F-4D97-AF65-F5344CB8AC3E}">
        <p14:creationId xmlns:p14="http://schemas.microsoft.com/office/powerpoint/2010/main" val="2860504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a:t>
            </a:fld>
            <a:endParaRPr lang="cs-CZ"/>
          </a:p>
        </p:txBody>
      </p:sp>
    </p:spTree>
    <p:extLst>
      <p:ext uri="{BB962C8B-B14F-4D97-AF65-F5344CB8AC3E}">
        <p14:creationId xmlns:p14="http://schemas.microsoft.com/office/powerpoint/2010/main" val="939147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a:t>
            </a:fld>
            <a:endParaRPr lang="cs-CZ"/>
          </a:p>
        </p:txBody>
      </p:sp>
    </p:spTree>
    <p:extLst>
      <p:ext uri="{BB962C8B-B14F-4D97-AF65-F5344CB8AC3E}">
        <p14:creationId xmlns:p14="http://schemas.microsoft.com/office/powerpoint/2010/main" val="2528744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a:t>
            </a:fld>
            <a:endParaRPr lang="cs-CZ"/>
          </a:p>
        </p:txBody>
      </p:sp>
    </p:spTree>
    <p:extLst>
      <p:ext uri="{BB962C8B-B14F-4D97-AF65-F5344CB8AC3E}">
        <p14:creationId xmlns:p14="http://schemas.microsoft.com/office/powerpoint/2010/main" val="3303172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a:t>
            </a:fld>
            <a:endParaRPr lang="cs-CZ"/>
          </a:p>
        </p:txBody>
      </p:sp>
    </p:spTree>
    <p:extLst>
      <p:ext uri="{BB962C8B-B14F-4D97-AF65-F5344CB8AC3E}">
        <p14:creationId xmlns:p14="http://schemas.microsoft.com/office/powerpoint/2010/main" val="3339932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a:t>
            </a:fld>
            <a:endParaRPr lang="cs-CZ"/>
          </a:p>
        </p:txBody>
      </p:sp>
    </p:spTree>
    <p:extLst>
      <p:ext uri="{BB962C8B-B14F-4D97-AF65-F5344CB8AC3E}">
        <p14:creationId xmlns:p14="http://schemas.microsoft.com/office/powerpoint/2010/main" val="3651412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a:t>
            </a:fld>
            <a:endParaRPr lang="cs-CZ"/>
          </a:p>
        </p:txBody>
      </p:sp>
    </p:spTree>
    <p:extLst>
      <p:ext uri="{BB962C8B-B14F-4D97-AF65-F5344CB8AC3E}">
        <p14:creationId xmlns:p14="http://schemas.microsoft.com/office/powerpoint/2010/main" val="2288118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smtClean="0">
                <a:solidFill>
                  <a:srgbClr val="981E3A"/>
                </a:solidFill>
                <a:latin typeface="Times New Roman" panose="02020603050405020304" pitchFamily="18" charset="0"/>
                <a:cs typeface="Times New Roman" panose="02020603050405020304" pitchFamily="18" charset="0"/>
              </a:rPr>
              <a:t>Název listu</a:t>
            </a:r>
            <a:endParaRPr lang="cs-CZ" sz="2400" dirty="0">
              <a:solidFill>
                <a:srgbClr val="981E3A"/>
              </a:solidFill>
              <a:latin typeface="Times New Roman" panose="02020603050405020304" pitchFamily="18" charset="0"/>
              <a:cs typeface="Times New Roman" panose="02020603050405020304" pitchFamily="18" charset="0"/>
            </a:endParaRP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smtClean="0">
                <a:cs typeface="Times New Roman" panose="02020603050405020304" pitchFamily="18" charset="0"/>
              </a:rPr>
              <a:t>Prostor pro doplňující informace, poznámky</a:t>
            </a:r>
            <a:endParaRPr lang="cs-CZ" altLang="cs-CZ" dirty="0" smtClean="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3939902"/>
            <a:ext cx="936104" cy="730162"/>
          </a:xfrm>
          <a:prstGeom prst="rect">
            <a:avLst/>
          </a:prstGeom>
        </p:spPr>
      </p:pic>
      <p:sp>
        <p:nvSpPr>
          <p:cNvPr id="7" name="Obdélník 6"/>
          <p:cNvSpPr/>
          <p:nvPr/>
        </p:nvSpPr>
        <p:spPr>
          <a:xfrm>
            <a:off x="395536" y="2365808"/>
            <a:ext cx="6704527" cy="2304256"/>
          </a:xfrm>
          <a:prstGeom prst="rect">
            <a:avLst/>
          </a:prstGeom>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cs-CZ" dirty="0" smtClean="0">
                <a:ln w="0"/>
                <a:solidFill>
                  <a:schemeClr val="bg1"/>
                </a:solidFill>
                <a:effectLst>
                  <a:outerShdw blurRad="38100" dist="19050" dir="2700000" algn="tl" rotWithShape="0">
                    <a:schemeClr val="dk1">
                      <a:alpha val="40000"/>
                    </a:schemeClr>
                  </a:outerShdw>
                </a:effectLst>
              </a:rPr>
              <a:t>Prezentace předmětu:</a:t>
            </a:r>
          </a:p>
          <a:p>
            <a:pPr algn="ctr"/>
            <a:r>
              <a:rPr lang="cs-CZ" b="1" dirty="0" smtClean="0">
                <a:ln w="0"/>
                <a:solidFill>
                  <a:schemeClr val="bg1"/>
                </a:solidFill>
                <a:effectLst>
                  <a:outerShdw blurRad="38100" dist="19050" dir="2700000" algn="tl" rotWithShape="0">
                    <a:schemeClr val="dk1">
                      <a:alpha val="40000"/>
                    </a:schemeClr>
                  </a:outerShdw>
                </a:effectLst>
              </a:rPr>
              <a:t>Podnikání </a:t>
            </a:r>
            <a:r>
              <a:rPr lang="cs-CZ" b="1" smtClean="0">
                <a:ln w="0"/>
                <a:solidFill>
                  <a:schemeClr val="bg1"/>
                </a:solidFill>
                <a:effectLst>
                  <a:outerShdw blurRad="38100" dist="19050" dir="2700000" algn="tl" rotWithShape="0">
                    <a:schemeClr val="dk1">
                      <a:alpha val="40000"/>
                    </a:schemeClr>
                  </a:outerShdw>
                </a:effectLst>
              </a:rPr>
              <a:t>na Internetu</a:t>
            </a:r>
            <a:endParaRPr lang="cs-CZ" b="1" dirty="0" smtClean="0">
              <a:ln w="0"/>
              <a:solidFill>
                <a:schemeClr val="bg1"/>
              </a:solidFill>
              <a:effectLst>
                <a:outerShdw blurRad="38100" dist="19050" dir="2700000" algn="tl" rotWithShape="0">
                  <a:schemeClr val="dk1">
                    <a:alpha val="40000"/>
                  </a:schemeClr>
                </a:outerShdw>
              </a:effectLst>
            </a:endParaRPr>
          </a:p>
          <a:p>
            <a:pPr algn="ctr"/>
            <a:endParaRPr lang="cs-CZ" dirty="0">
              <a:ln w="0"/>
              <a:solidFill>
                <a:schemeClr val="bg1"/>
              </a:solidFill>
              <a:effectLst>
                <a:outerShdw blurRad="38100" dist="19050" dir="2700000" algn="tl" rotWithShape="0">
                  <a:schemeClr val="dk1">
                    <a:alpha val="40000"/>
                  </a:schemeClr>
                </a:outerShdw>
              </a:effectLst>
            </a:endParaRPr>
          </a:p>
          <a:p>
            <a:pPr algn="ctr"/>
            <a:r>
              <a:rPr lang="cs-CZ" dirty="0" smtClean="0">
                <a:ln w="0"/>
                <a:solidFill>
                  <a:schemeClr val="bg1"/>
                </a:solidFill>
                <a:effectLst>
                  <a:outerShdw blurRad="38100" dist="19050" dir="2700000" algn="tl" rotWithShape="0">
                    <a:schemeClr val="dk1">
                      <a:alpha val="40000"/>
                    </a:schemeClr>
                  </a:outerShdw>
                </a:effectLst>
              </a:rPr>
              <a:t>Vyučující:</a:t>
            </a:r>
          </a:p>
          <a:p>
            <a:pPr algn="ctr"/>
            <a:r>
              <a:rPr lang="cs-CZ" b="1" dirty="0" smtClean="0">
                <a:ln w="0"/>
                <a:solidFill>
                  <a:schemeClr val="bg1"/>
                </a:solidFill>
                <a:effectLst>
                  <a:outerShdw blurRad="38100" dist="19050" dir="2700000" algn="tl" rotWithShape="0">
                    <a:schemeClr val="dk1">
                      <a:alpha val="40000"/>
                    </a:schemeClr>
                  </a:outerShdw>
                </a:effectLst>
              </a:rPr>
              <a:t>doc. Mgr. Petr Suchánek, Ph.D.</a:t>
            </a:r>
          </a:p>
        </p:txBody>
      </p:sp>
      <p:sp>
        <p:nvSpPr>
          <p:cNvPr id="2" name="Nadpis 1"/>
          <p:cNvSpPr>
            <a:spLocks noGrp="1"/>
          </p:cNvSpPr>
          <p:nvPr>
            <p:ph type="ctrTitle" idx="4294967295"/>
          </p:nvPr>
        </p:nvSpPr>
        <p:spPr>
          <a:xfrm>
            <a:off x="0" y="700088"/>
            <a:ext cx="5111750" cy="2159000"/>
          </a:xfrm>
          <a:prstGeom prst="rect">
            <a:avLst/>
          </a:prstGeom>
        </p:spPr>
        <p:txBody>
          <a:bodyPr anchor="t">
            <a:normAutofit/>
          </a:bodyPr>
          <a:lstStyle/>
          <a:p>
            <a:pPr algn="l"/>
            <a:r>
              <a:rPr lang="cs-CZ" sz="4000" b="1" dirty="0" smtClean="0">
                <a:solidFill>
                  <a:schemeClr val="bg1"/>
                </a:solidFill>
                <a:latin typeface="Times New Roman" panose="02020603050405020304" pitchFamily="18" charset="0"/>
                <a:cs typeface="Times New Roman" panose="02020603050405020304" pitchFamily="18" charset="0"/>
              </a:rPr>
              <a:t>Název</a:t>
            </a:r>
            <a:br>
              <a:rPr lang="cs-CZ" sz="4000" b="1" dirty="0" smtClean="0">
                <a:solidFill>
                  <a:schemeClr val="bg1"/>
                </a:solidFill>
                <a:latin typeface="Times New Roman" panose="02020603050405020304" pitchFamily="18" charset="0"/>
                <a:cs typeface="Times New Roman" panose="02020603050405020304" pitchFamily="18" charset="0"/>
              </a:rPr>
            </a:br>
            <a:r>
              <a:rPr lang="cs-CZ" sz="4000" b="1" dirty="0" smtClean="0">
                <a:solidFill>
                  <a:schemeClr val="bg1"/>
                </a:solidFill>
                <a:latin typeface="Times New Roman" panose="02020603050405020304" pitchFamily="18" charset="0"/>
                <a:cs typeface="Times New Roman" panose="02020603050405020304" pitchFamily="18" charset="0"/>
              </a:rPr>
              <a:t>prezentace</a:t>
            </a:r>
            <a:endParaRPr lang="cs-CZ" sz="40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4" name="Tabulka 3"/>
          <p:cNvGraphicFramePr>
            <a:graphicFrameLocks noGrp="1"/>
          </p:cNvGraphicFramePr>
          <p:nvPr>
            <p:extLst>
              <p:ext uri="{D42A27DB-BD31-4B8C-83A1-F6EECF244321}">
                <p14:modId xmlns:p14="http://schemas.microsoft.com/office/powerpoint/2010/main" val="3107471726"/>
              </p:ext>
            </p:extLst>
          </p:nvPr>
        </p:nvGraphicFramePr>
        <p:xfrm>
          <a:off x="539552" y="1563901"/>
          <a:ext cx="6480720" cy="435610"/>
        </p:xfrm>
        <a:graphic>
          <a:graphicData uri="http://schemas.openxmlformats.org/drawingml/2006/table">
            <a:tbl>
              <a:tblPr firstRow="1" firstCol="1" bandRow="1">
                <a:tableStyleId>{5C22544A-7EE6-4342-B048-85BDC9FD1C3A}</a:tableStyleId>
              </a:tblPr>
              <a:tblGrid>
                <a:gridCol w="2266916">
                  <a:extLst>
                    <a:ext uri="{9D8B030D-6E8A-4147-A177-3AD203B41FA5}">
                      <a16:colId xmlns:a16="http://schemas.microsoft.com/office/drawing/2014/main" val="3755197986"/>
                    </a:ext>
                  </a:extLst>
                </a:gridCol>
                <a:gridCol w="4213804">
                  <a:extLst>
                    <a:ext uri="{9D8B030D-6E8A-4147-A177-3AD203B41FA5}">
                      <a16:colId xmlns:a16="http://schemas.microsoft.com/office/drawing/2014/main" val="4011610095"/>
                    </a:ext>
                  </a:extLst>
                </a:gridCol>
              </a:tblGrid>
              <a:tr h="217805">
                <a:tc>
                  <a:txBody>
                    <a:bodyPr/>
                    <a:lstStyle/>
                    <a:p>
                      <a:pPr indent="180340" algn="l">
                        <a:lnSpc>
                          <a:spcPct val="115000"/>
                        </a:lnSpc>
                        <a:spcBef>
                          <a:spcPts val="425"/>
                        </a:spcBef>
                        <a:spcAft>
                          <a:spcPts val="0"/>
                        </a:spcAft>
                      </a:pPr>
                      <a:r>
                        <a:rPr lang="cs-CZ" sz="1200" dirty="0">
                          <a:effectLst/>
                        </a:rPr>
                        <a:t>Název projektu</a:t>
                      </a:r>
                      <a:endParaRPr lang="cs-CZ"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solidFill>
                      <a:schemeClr val="tx1"/>
                    </a:solidFill>
                  </a:tcPr>
                </a:tc>
                <a:tc>
                  <a:txBody>
                    <a:bodyPr/>
                    <a:lstStyle/>
                    <a:p>
                      <a:pPr indent="180340" algn="just">
                        <a:lnSpc>
                          <a:spcPct val="115000"/>
                        </a:lnSpc>
                        <a:spcBef>
                          <a:spcPts val="425"/>
                        </a:spcBef>
                        <a:spcAft>
                          <a:spcPts val="0"/>
                        </a:spcAft>
                      </a:pPr>
                      <a:r>
                        <a:rPr lang="cs-CZ" sz="1200" dirty="0">
                          <a:effectLst/>
                        </a:rPr>
                        <a:t>Rozvoj vzdělávání na Slezské univerzitě v Opavě</a:t>
                      </a:r>
                      <a:endParaRPr lang="cs-CZ"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solidFill>
                      <a:srgbClr val="307871"/>
                    </a:solidFill>
                  </a:tcPr>
                </a:tc>
                <a:extLst>
                  <a:ext uri="{0D108BD9-81ED-4DB2-BD59-A6C34878D82A}">
                    <a16:rowId xmlns:a16="http://schemas.microsoft.com/office/drawing/2014/main" val="2306872320"/>
                  </a:ext>
                </a:extLst>
              </a:tr>
              <a:tr h="217805">
                <a:tc>
                  <a:txBody>
                    <a:bodyPr/>
                    <a:lstStyle/>
                    <a:p>
                      <a:pPr indent="180340" algn="just">
                        <a:lnSpc>
                          <a:spcPct val="115000"/>
                        </a:lnSpc>
                        <a:spcBef>
                          <a:spcPts val="425"/>
                        </a:spcBef>
                        <a:spcAft>
                          <a:spcPts val="0"/>
                        </a:spcAft>
                      </a:pPr>
                      <a:r>
                        <a:rPr lang="cs-CZ" sz="1200" dirty="0">
                          <a:effectLst/>
                        </a:rPr>
                        <a:t>Registrační číslo projektu</a:t>
                      </a:r>
                      <a:endParaRPr lang="cs-CZ"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solidFill>
                      <a:srgbClr val="307871"/>
                    </a:solidFill>
                  </a:tcPr>
                </a:tc>
                <a:tc>
                  <a:txBody>
                    <a:bodyPr/>
                    <a:lstStyle/>
                    <a:p>
                      <a:pPr indent="180340" algn="just">
                        <a:lnSpc>
                          <a:spcPct val="115000"/>
                        </a:lnSpc>
                        <a:spcBef>
                          <a:spcPts val="425"/>
                        </a:spcBef>
                        <a:spcAft>
                          <a:spcPts val="0"/>
                        </a:spcAft>
                      </a:pPr>
                      <a:r>
                        <a:rPr lang="cs-CZ" sz="1200" b="1" dirty="0">
                          <a:solidFill>
                            <a:schemeClr val="bg1"/>
                          </a:solidFill>
                          <a:effectLst/>
                        </a:rPr>
                        <a:t>CZ.02.2.69/0.0./0.0/16_015/0002400</a:t>
                      </a:r>
                      <a:endParaRPr lang="cs-CZ"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solidFill>
                      <a:srgbClr val="307871"/>
                    </a:solidFill>
                  </a:tcPr>
                </a:tc>
                <a:extLst>
                  <a:ext uri="{0D108BD9-81ED-4DB2-BD59-A6C34878D82A}">
                    <a16:rowId xmlns:a16="http://schemas.microsoft.com/office/drawing/2014/main" val="3822484205"/>
                  </a:ext>
                </a:extLst>
              </a:tr>
            </a:tbl>
          </a:graphicData>
        </a:graphic>
      </p:graphicFrame>
      <p:sp>
        <p:nvSpPr>
          <p:cNvPr id="5" name="Rectangle 2"/>
          <p:cNvSpPr>
            <a:spLocks noChangeArrowheads="1"/>
          </p:cNvSpPr>
          <p:nvPr/>
        </p:nvSpPr>
        <p:spPr bwMode="auto">
          <a:xfrm>
            <a:off x="1878013" y="27828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pic>
        <p:nvPicPr>
          <p:cNvPr id="1025" name="Obrázek 8" descr="Logolink_OP_VVV_hor_barva_c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074" y="250328"/>
            <a:ext cx="5505450" cy="12192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1878013" y="45132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spTree>
    <p:extLst>
      <p:ext uri="{BB962C8B-B14F-4D97-AF65-F5344CB8AC3E}">
        <p14:creationId xmlns:p14="http://schemas.microsoft.com/office/powerpoint/2010/main" val="28887036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95536" y="195486"/>
            <a:ext cx="6120680" cy="507703"/>
          </a:xfrm>
        </p:spPr>
        <p:txBody>
          <a:bodyPr/>
          <a:lstStyle/>
          <a:p>
            <a:r>
              <a:rPr lang="cs-CZ" b="1" dirty="0" smtClean="0">
                <a:solidFill>
                  <a:srgbClr val="000000"/>
                </a:solidFill>
              </a:rPr>
              <a:t>Trendy e-business</a:t>
            </a:r>
            <a:endParaRPr lang="cs-CZ" b="1" dirty="0">
              <a:solidFill>
                <a:srgbClr val="000000"/>
              </a:solidFill>
            </a:endParaRP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
        <p:nvSpPr>
          <p:cNvPr id="4" name="Zástupný symbol pro číslo snímku 3"/>
          <p:cNvSpPr>
            <a:spLocks noGrp="1"/>
          </p:cNvSpPr>
          <p:nvPr>
            <p:ph type="sldNum" sz="quarter" idx="12"/>
          </p:nvPr>
        </p:nvSpPr>
        <p:spPr/>
        <p:txBody>
          <a:bodyPr/>
          <a:lstStyle/>
          <a:p>
            <a:fld id="{560808B9-4D1F-4069-9EB9-CD8802008F4E}" type="slidenum">
              <a:rPr lang="cs-CZ" smtClean="0"/>
              <a:pPr/>
              <a:t>10</a:t>
            </a:fld>
            <a:endParaRPr lang="cs-CZ" dirty="0"/>
          </a:p>
        </p:txBody>
      </p:sp>
      <p:sp>
        <p:nvSpPr>
          <p:cNvPr id="7" name="Zástupný symbol pro obsah 2"/>
          <p:cNvSpPr txBox="1">
            <a:spLocks/>
          </p:cNvSpPr>
          <p:nvPr/>
        </p:nvSpPr>
        <p:spPr>
          <a:xfrm>
            <a:off x="401304" y="915566"/>
            <a:ext cx="8064896" cy="388843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en-US" sz="2200" dirty="0" smtClean="0">
                <a:solidFill>
                  <a:srgbClr val="000000"/>
                </a:solidFill>
              </a:rPr>
              <a:t>CI</a:t>
            </a:r>
          </a:p>
          <a:p>
            <a:pPr lvl="1" algn="just"/>
            <a:r>
              <a:rPr lang="cs-CZ" sz="2000" dirty="0" smtClean="0">
                <a:solidFill>
                  <a:srgbClr val="000000"/>
                </a:solidFill>
              </a:rPr>
              <a:t>etická, legální činnost</a:t>
            </a:r>
            <a:r>
              <a:rPr lang="en-US" sz="2000" dirty="0" smtClean="0">
                <a:solidFill>
                  <a:srgbClr val="000000"/>
                </a:solidFill>
              </a:rPr>
              <a:t>;</a:t>
            </a:r>
            <a:endParaRPr lang="cs-CZ" sz="2000" dirty="0" smtClean="0">
              <a:solidFill>
                <a:srgbClr val="000000"/>
              </a:solidFill>
            </a:endParaRPr>
          </a:p>
          <a:p>
            <a:pPr lvl="1" algn="just"/>
            <a:r>
              <a:rPr lang="cs-CZ" sz="2000" dirty="0" smtClean="0">
                <a:solidFill>
                  <a:srgbClr val="000000"/>
                </a:solidFill>
              </a:rPr>
              <a:t>nejedná se o špionáž</a:t>
            </a:r>
            <a:r>
              <a:rPr lang="en-US" sz="2000" dirty="0" smtClean="0">
                <a:solidFill>
                  <a:srgbClr val="000000"/>
                </a:solidFill>
              </a:rPr>
              <a:t>;</a:t>
            </a:r>
          </a:p>
          <a:p>
            <a:pPr lvl="1" algn="just"/>
            <a:r>
              <a:rPr lang="cs-CZ" sz="2000" dirty="0" smtClean="0">
                <a:solidFill>
                  <a:srgbClr val="000000"/>
                </a:solidFill>
              </a:rPr>
              <a:t>monitorování lokálního i globálního okolí;</a:t>
            </a:r>
          </a:p>
          <a:p>
            <a:pPr lvl="1" algn="just"/>
            <a:r>
              <a:rPr lang="cs-CZ" sz="2000" dirty="0" smtClean="0">
                <a:solidFill>
                  <a:srgbClr val="000000"/>
                </a:solidFill>
              </a:rPr>
              <a:t>vytváření znalostí;</a:t>
            </a:r>
          </a:p>
          <a:p>
            <a:pPr lvl="1" algn="just"/>
            <a:r>
              <a:rPr lang="cs-CZ" sz="2000" dirty="0" smtClean="0">
                <a:solidFill>
                  <a:srgbClr val="000000"/>
                </a:solidFill>
              </a:rPr>
              <a:t>propojení těch, co znají s těmi, kteří řídí a rozhodují</a:t>
            </a:r>
            <a:r>
              <a:rPr lang="en-US" sz="2000" dirty="0" smtClean="0">
                <a:solidFill>
                  <a:srgbClr val="000000"/>
                </a:solidFill>
              </a:rPr>
              <a:t>.</a:t>
            </a:r>
          </a:p>
          <a:p>
            <a:pPr algn="just"/>
            <a:r>
              <a:rPr lang="cs-CZ" sz="2200" dirty="0" smtClean="0">
                <a:solidFill>
                  <a:srgbClr val="000000"/>
                </a:solidFill>
              </a:rPr>
              <a:t>CI není ani špionáž, ani vynález 20 století, ani vyhledávání v databázích , ani to nejsou fámy nalezené na Internetu, ani to není záležitostí jednoho člověka.</a:t>
            </a:r>
          </a:p>
          <a:p>
            <a:pPr lvl="1" algn="just"/>
            <a:endParaRPr lang="cs-CZ" sz="2000" dirty="0" smtClean="0">
              <a:solidFill>
                <a:srgbClr val="000000"/>
              </a:solidFill>
            </a:endParaRPr>
          </a:p>
        </p:txBody>
      </p:sp>
    </p:spTree>
    <p:extLst>
      <p:ext uri="{BB962C8B-B14F-4D97-AF65-F5344CB8AC3E}">
        <p14:creationId xmlns:p14="http://schemas.microsoft.com/office/powerpoint/2010/main" val="19184721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95536" y="195486"/>
            <a:ext cx="6120680" cy="507703"/>
          </a:xfrm>
        </p:spPr>
        <p:txBody>
          <a:bodyPr/>
          <a:lstStyle/>
          <a:p>
            <a:r>
              <a:rPr lang="cs-CZ" b="1" dirty="0" smtClean="0">
                <a:solidFill>
                  <a:srgbClr val="000000"/>
                </a:solidFill>
              </a:rPr>
              <a:t>Trendy e-business</a:t>
            </a:r>
            <a:endParaRPr lang="cs-CZ" b="1" dirty="0">
              <a:solidFill>
                <a:srgbClr val="000000"/>
              </a:solidFill>
            </a:endParaRP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
        <p:nvSpPr>
          <p:cNvPr id="4" name="Zástupný symbol pro číslo snímku 3"/>
          <p:cNvSpPr>
            <a:spLocks noGrp="1"/>
          </p:cNvSpPr>
          <p:nvPr>
            <p:ph type="sldNum" sz="quarter" idx="12"/>
          </p:nvPr>
        </p:nvSpPr>
        <p:spPr/>
        <p:txBody>
          <a:bodyPr/>
          <a:lstStyle/>
          <a:p>
            <a:fld id="{560808B9-4D1F-4069-9EB9-CD8802008F4E}" type="slidenum">
              <a:rPr lang="cs-CZ" smtClean="0"/>
              <a:pPr/>
              <a:t>11</a:t>
            </a:fld>
            <a:endParaRPr lang="cs-CZ" dirty="0"/>
          </a:p>
        </p:txBody>
      </p:sp>
      <p:sp>
        <p:nvSpPr>
          <p:cNvPr id="7" name="Zástupný symbol pro obsah 2"/>
          <p:cNvSpPr txBox="1">
            <a:spLocks/>
          </p:cNvSpPr>
          <p:nvPr/>
        </p:nvSpPr>
        <p:spPr>
          <a:xfrm>
            <a:off x="331912" y="915566"/>
            <a:ext cx="8424936" cy="388843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300" dirty="0" smtClean="0">
                <a:solidFill>
                  <a:srgbClr val="000000"/>
                </a:solidFill>
              </a:rPr>
              <a:t>Zobrazení zboží</a:t>
            </a:r>
          </a:p>
          <a:p>
            <a:pPr lvl="1" algn="just"/>
            <a:r>
              <a:rPr lang="cs-CZ" sz="1900" dirty="0" smtClean="0">
                <a:solidFill>
                  <a:srgbClr val="000000"/>
                </a:solidFill>
              </a:rPr>
              <a:t>kvalitní fotografie (3D?)</a:t>
            </a:r>
            <a:r>
              <a:rPr lang="en-GB" sz="1900" dirty="0" smtClean="0">
                <a:solidFill>
                  <a:srgbClr val="000000"/>
                </a:solidFill>
              </a:rPr>
              <a:t>;</a:t>
            </a:r>
            <a:endParaRPr lang="cs-CZ" sz="1900" dirty="0" smtClean="0">
              <a:solidFill>
                <a:srgbClr val="000000"/>
              </a:solidFill>
            </a:endParaRPr>
          </a:p>
          <a:p>
            <a:pPr lvl="1" algn="just"/>
            <a:r>
              <a:rPr lang="cs-CZ" sz="1900" dirty="0" smtClean="0">
                <a:solidFill>
                  <a:srgbClr val="000000"/>
                </a:solidFill>
              </a:rPr>
              <a:t>videa</a:t>
            </a:r>
            <a:r>
              <a:rPr lang="en-GB" sz="1900" dirty="0" smtClean="0">
                <a:solidFill>
                  <a:srgbClr val="000000"/>
                </a:solidFill>
              </a:rPr>
              <a:t>;</a:t>
            </a:r>
            <a:endParaRPr lang="cs-CZ" sz="1900" dirty="0" smtClean="0">
              <a:solidFill>
                <a:srgbClr val="000000"/>
              </a:solidFill>
            </a:endParaRPr>
          </a:p>
          <a:p>
            <a:pPr lvl="1" algn="just"/>
            <a:r>
              <a:rPr lang="cs-CZ" sz="1900" dirty="0" smtClean="0">
                <a:solidFill>
                  <a:srgbClr val="000000"/>
                </a:solidFill>
              </a:rPr>
              <a:t>animace</a:t>
            </a:r>
            <a:r>
              <a:rPr lang="en-GB" sz="1900" dirty="0" smtClean="0">
                <a:solidFill>
                  <a:srgbClr val="000000"/>
                </a:solidFill>
              </a:rPr>
              <a:t>;</a:t>
            </a:r>
            <a:endParaRPr lang="cs-CZ" sz="1900" dirty="0" smtClean="0">
              <a:solidFill>
                <a:srgbClr val="000000"/>
              </a:solidFill>
            </a:endParaRPr>
          </a:p>
          <a:p>
            <a:pPr lvl="1" algn="just"/>
            <a:r>
              <a:rPr lang="cs-CZ" sz="1900" dirty="0" smtClean="0">
                <a:solidFill>
                  <a:srgbClr val="000000"/>
                </a:solidFill>
              </a:rPr>
              <a:t>zobrazení </a:t>
            </a:r>
            <a:r>
              <a:rPr lang="cs-CZ" sz="1900" dirty="0">
                <a:solidFill>
                  <a:srgbClr val="000000"/>
                </a:solidFill>
              </a:rPr>
              <a:t>zboží v reálných </a:t>
            </a:r>
            <a:r>
              <a:rPr lang="cs-CZ" sz="1900" dirty="0" smtClean="0">
                <a:solidFill>
                  <a:srgbClr val="000000"/>
                </a:solidFill>
              </a:rPr>
              <a:t>situacích</a:t>
            </a:r>
            <a:r>
              <a:rPr lang="en-GB" sz="1900" dirty="0" smtClean="0">
                <a:solidFill>
                  <a:srgbClr val="000000"/>
                </a:solidFill>
              </a:rPr>
              <a:t>;</a:t>
            </a:r>
          </a:p>
          <a:p>
            <a:pPr lvl="1" algn="just"/>
            <a:r>
              <a:rPr lang="en-GB" sz="1900" dirty="0" smtClean="0">
                <a:solidFill>
                  <a:srgbClr val="000000"/>
                </a:solidFill>
              </a:rPr>
              <a:t>360</a:t>
            </a:r>
            <a:r>
              <a:rPr lang="en-GB" sz="1900" dirty="0" smtClean="0">
                <a:solidFill>
                  <a:srgbClr val="000000"/>
                </a:solidFill>
                <a:latin typeface="Times New Roman" panose="02020603050405020304" pitchFamily="18" charset="0"/>
                <a:cs typeface="Times New Roman" panose="02020603050405020304" pitchFamily="18" charset="0"/>
              </a:rPr>
              <a:t>° </a:t>
            </a:r>
            <a:r>
              <a:rPr lang="cs-CZ" sz="1900" dirty="0" smtClean="0">
                <a:solidFill>
                  <a:srgbClr val="000000"/>
                </a:solidFill>
                <a:latin typeface="Times New Roman" panose="02020603050405020304" pitchFamily="18" charset="0"/>
                <a:cs typeface="Times New Roman" panose="02020603050405020304" pitchFamily="18" charset="0"/>
              </a:rPr>
              <a:t>fotografie (pohled ze všech úhlů);</a:t>
            </a:r>
          </a:p>
          <a:p>
            <a:pPr lvl="1" algn="just"/>
            <a:r>
              <a:rPr lang="cs-CZ" sz="1900" dirty="0" smtClean="0">
                <a:solidFill>
                  <a:srgbClr val="000000"/>
                </a:solidFill>
                <a:latin typeface="Times New Roman" panose="02020603050405020304" pitchFamily="18" charset="0"/>
                <a:cs typeface="Times New Roman" panose="02020603050405020304" pitchFamily="18" charset="0"/>
              </a:rPr>
              <a:t>kvalitní zobrazení umožňuje zobrazit detail</a:t>
            </a:r>
            <a:r>
              <a:rPr lang="en-GB" sz="1900" dirty="0" smtClean="0">
                <a:solidFill>
                  <a:srgbClr val="000000"/>
                </a:solidFill>
                <a:latin typeface="Times New Roman" panose="02020603050405020304" pitchFamily="18" charset="0"/>
                <a:cs typeface="Times New Roman" panose="02020603050405020304" pitchFamily="18" charset="0"/>
              </a:rPr>
              <a:t>;</a:t>
            </a:r>
            <a:endParaRPr lang="cs-CZ" sz="1900" dirty="0" smtClean="0">
              <a:solidFill>
                <a:srgbClr val="000000"/>
              </a:solidFill>
              <a:latin typeface="Times New Roman" panose="02020603050405020304" pitchFamily="18" charset="0"/>
              <a:cs typeface="Times New Roman" panose="02020603050405020304" pitchFamily="18" charset="0"/>
            </a:endParaRPr>
          </a:p>
          <a:p>
            <a:pPr lvl="1" algn="just"/>
            <a:r>
              <a:rPr lang="cs-CZ" sz="1900" dirty="0" smtClean="0">
                <a:solidFill>
                  <a:srgbClr val="000000"/>
                </a:solidFill>
                <a:latin typeface="Times New Roman" panose="02020603050405020304" pitchFamily="18" charset="0"/>
                <a:cs typeface="Times New Roman" panose="02020603050405020304" pitchFamily="18" charset="0"/>
              </a:rPr>
              <a:t>virtuální realita</a:t>
            </a:r>
            <a:r>
              <a:rPr lang="en-GB" sz="1900" dirty="0" smtClean="0">
                <a:solidFill>
                  <a:srgbClr val="000000"/>
                </a:solidFill>
                <a:latin typeface="Times New Roman" panose="02020603050405020304" pitchFamily="18" charset="0"/>
                <a:cs typeface="Times New Roman" panose="02020603050405020304" pitchFamily="18" charset="0"/>
              </a:rPr>
              <a:t>.</a:t>
            </a:r>
          </a:p>
          <a:p>
            <a:pPr lvl="1" algn="just"/>
            <a:endParaRPr lang="cs-CZ" sz="1900" dirty="0" smtClean="0">
              <a:solidFill>
                <a:srgbClr val="000000"/>
              </a:solidFill>
            </a:endParaRPr>
          </a:p>
        </p:txBody>
      </p:sp>
    </p:spTree>
    <p:extLst>
      <p:ext uri="{BB962C8B-B14F-4D97-AF65-F5344CB8AC3E}">
        <p14:creationId xmlns:p14="http://schemas.microsoft.com/office/powerpoint/2010/main" val="39384463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95536" y="195486"/>
            <a:ext cx="6120680" cy="507703"/>
          </a:xfrm>
        </p:spPr>
        <p:txBody>
          <a:bodyPr/>
          <a:lstStyle/>
          <a:p>
            <a:r>
              <a:rPr lang="cs-CZ" b="1" dirty="0" smtClean="0">
                <a:solidFill>
                  <a:srgbClr val="000000"/>
                </a:solidFill>
              </a:rPr>
              <a:t>Trendy e-business</a:t>
            </a:r>
            <a:endParaRPr lang="cs-CZ" b="1" dirty="0">
              <a:solidFill>
                <a:srgbClr val="000000"/>
              </a:solidFill>
            </a:endParaRP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
        <p:nvSpPr>
          <p:cNvPr id="4" name="Zástupný symbol pro číslo snímku 3"/>
          <p:cNvSpPr>
            <a:spLocks noGrp="1"/>
          </p:cNvSpPr>
          <p:nvPr>
            <p:ph type="sldNum" sz="quarter" idx="12"/>
          </p:nvPr>
        </p:nvSpPr>
        <p:spPr/>
        <p:txBody>
          <a:bodyPr/>
          <a:lstStyle/>
          <a:p>
            <a:fld id="{560808B9-4D1F-4069-9EB9-CD8802008F4E}" type="slidenum">
              <a:rPr lang="cs-CZ" smtClean="0"/>
              <a:pPr/>
              <a:t>12</a:t>
            </a:fld>
            <a:endParaRPr lang="cs-CZ" dirty="0"/>
          </a:p>
        </p:txBody>
      </p:sp>
      <p:sp>
        <p:nvSpPr>
          <p:cNvPr id="7" name="Zástupný symbol pro obsah 2"/>
          <p:cNvSpPr txBox="1">
            <a:spLocks/>
          </p:cNvSpPr>
          <p:nvPr/>
        </p:nvSpPr>
        <p:spPr>
          <a:xfrm>
            <a:off x="331912" y="915566"/>
            <a:ext cx="8424936" cy="388843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300" dirty="0" smtClean="0">
                <a:solidFill>
                  <a:srgbClr val="000000"/>
                </a:solidFill>
              </a:rPr>
              <a:t>Propojení kamenného a internetového obchodu</a:t>
            </a:r>
          </a:p>
          <a:p>
            <a:pPr lvl="1" algn="just"/>
            <a:r>
              <a:rPr lang="cs-CZ" sz="1900" dirty="0" smtClean="0">
                <a:solidFill>
                  <a:srgbClr val="000000"/>
                </a:solidFill>
              </a:rPr>
              <a:t>kamenná prodejna může být výdejna zboží (nemusí se platit za distribuci zboží)</a:t>
            </a:r>
            <a:r>
              <a:rPr lang="en-GB" sz="1900" dirty="0" smtClean="0">
                <a:solidFill>
                  <a:srgbClr val="000000"/>
                </a:solidFill>
              </a:rPr>
              <a:t>;</a:t>
            </a:r>
            <a:endParaRPr lang="cs-CZ" sz="1900" dirty="0" smtClean="0">
              <a:solidFill>
                <a:srgbClr val="000000"/>
              </a:solidFill>
            </a:endParaRPr>
          </a:p>
          <a:p>
            <a:pPr lvl="1" algn="just"/>
            <a:r>
              <a:rPr lang="cs-CZ" sz="1900" dirty="0" smtClean="0">
                <a:solidFill>
                  <a:srgbClr val="000000"/>
                </a:solidFill>
              </a:rPr>
              <a:t>odpadá nutnost komunikace a přizpůsobení se dopravci ve vazbě na čas dodání zboží</a:t>
            </a:r>
            <a:r>
              <a:rPr lang="en-GB" sz="1900" dirty="0" smtClean="0">
                <a:solidFill>
                  <a:srgbClr val="000000"/>
                </a:solidFill>
              </a:rPr>
              <a:t>;</a:t>
            </a:r>
            <a:endParaRPr lang="cs-CZ" sz="1900" dirty="0" smtClean="0">
              <a:solidFill>
                <a:srgbClr val="000000"/>
              </a:solidFill>
            </a:endParaRPr>
          </a:p>
          <a:p>
            <a:pPr lvl="1" algn="just"/>
            <a:r>
              <a:rPr lang="en-US" sz="1900" dirty="0">
                <a:solidFill>
                  <a:srgbClr val="000000"/>
                </a:solidFill>
              </a:rPr>
              <a:t>ROTO – Research online, purchase offline – </a:t>
            </a:r>
            <a:r>
              <a:rPr lang="en-GB" sz="1900" dirty="0" smtClean="0">
                <a:solidFill>
                  <a:srgbClr val="000000"/>
                </a:solidFill>
              </a:rPr>
              <a:t>tedy najdi online, kup offline;</a:t>
            </a:r>
          </a:p>
          <a:p>
            <a:pPr lvl="1" algn="just"/>
            <a:r>
              <a:rPr lang="cs-CZ" sz="1900" dirty="0" smtClean="0">
                <a:solidFill>
                  <a:srgbClr val="000000"/>
                </a:solidFill>
              </a:rPr>
              <a:t>v kamenné prodejně je bližší kontakt se zákazníkem</a:t>
            </a:r>
            <a:r>
              <a:rPr lang="en-GB" sz="1900" dirty="0" smtClean="0">
                <a:solidFill>
                  <a:srgbClr val="000000"/>
                </a:solidFill>
              </a:rPr>
              <a:t>;</a:t>
            </a:r>
            <a:endParaRPr lang="cs-CZ" sz="1900" dirty="0" smtClean="0">
              <a:solidFill>
                <a:srgbClr val="000000"/>
              </a:solidFill>
            </a:endParaRPr>
          </a:p>
          <a:p>
            <a:pPr lvl="1" algn="just"/>
            <a:r>
              <a:rPr lang="cs-CZ" sz="1900" dirty="0" smtClean="0">
                <a:solidFill>
                  <a:srgbClr val="000000"/>
                </a:solidFill>
              </a:rPr>
              <a:t>v e-</a:t>
            </a:r>
            <a:r>
              <a:rPr lang="cs-CZ" sz="1900" dirty="0" err="1" smtClean="0">
                <a:solidFill>
                  <a:srgbClr val="000000"/>
                </a:solidFill>
              </a:rPr>
              <a:t>shopu</a:t>
            </a:r>
            <a:r>
              <a:rPr lang="cs-CZ" sz="1900" dirty="0" smtClean="0">
                <a:solidFill>
                  <a:srgbClr val="000000"/>
                </a:solidFill>
              </a:rPr>
              <a:t> mohou být prezentovány nebo prostřednictvím elektronické komunikace šířeny informace o </a:t>
            </a:r>
            <a:r>
              <a:rPr lang="cs-CZ" sz="1900" dirty="0" err="1" smtClean="0">
                <a:solidFill>
                  <a:srgbClr val="000000"/>
                </a:solidFill>
              </a:rPr>
              <a:t>eventech</a:t>
            </a:r>
            <a:r>
              <a:rPr lang="cs-CZ" sz="1900" dirty="0" smtClean="0">
                <a:solidFill>
                  <a:srgbClr val="000000"/>
                </a:solidFill>
              </a:rPr>
              <a:t> organizovaných a kamenných prodejnách.</a:t>
            </a:r>
          </a:p>
        </p:txBody>
      </p:sp>
    </p:spTree>
    <p:extLst>
      <p:ext uri="{BB962C8B-B14F-4D97-AF65-F5344CB8AC3E}">
        <p14:creationId xmlns:p14="http://schemas.microsoft.com/office/powerpoint/2010/main" val="36842929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95536" y="195486"/>
            <a:ext cx="6120680" cy="507703"/>
          </a:xfrm>
        </p:spPr>
        <p:txBody>
          <a:bodyPr/>
          <a:lstStyle/>
          <a:p>
            <a:r>
              <a:rPr lang="cs-CZ" b="1" dirty="0" smtClean="0">
                <a:solidFill>
                  <a:srgbClr val="000000"/>
                </a:solidFill>
              </a:rPr>
              <a:t>Trendy e-business</a:t>
            </a:r>
            <a:endParaRPr lang="cs-CZ" b="1" dirty="0">
              <a:solidFill>
                <a:srgbClr val="000000"/>
              </a:solidFill>
            </a:endParaRP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
        <p:nvSpPr>
          <p:cNvPr id="4" name="Zástupný symbol pro číslo snímku 3"/>
          <p:cNvSpPr>
            <a:spLocks noGrp="1"/>
          </p:cNvSpPr>
          <p:nvPr>
            <p:ph type="sldNum" sz="quarter" idx="12"/>
          </p:nvPr>
        </p:nvSpPr>
        <p:spPr/>
        <p:txBody>
          <a:bodyPr/>
          <a:lstStyle/>
          <a:p>
            <a:fld id="{560808B9-4D1F-4069-9EB9-CD8802008F4E}" type="slidenum">
              <a:rPr lang="cs-CZ" smtClean="0"/>
              <a:pPr/>
              <a:t>13</a:t>
            </a:fld>
            <a:endParaRPr lang="cs-CZ" dirty="0"/>
          </a:p>
        </p:txBody>
      </p:sp>
      <p:sp>
        <p:nvSpPr>
          <p:cNvPr id="7" name="Zástupný symbol pro obsah 2"/>
          <p:cNvSpPr txBox="1">
            <a:spLocks/>
          </p:cNvSpPr>
          <p:nvPr/>
        </p:nvSpPr>
        <p:spPr>
          <a:xfrm>
            <a:off x="331912" y="915566"/>
            <a:ext cx="8424936" cy="388843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300" dirty="0" smtClean="0">
                <a:solidFill>
                  <a:srgbClr val="000000"/>
                </a:solidFill>
              </a:rPr>
              <a:t>Mobilní commerce</a:t>
            </a:r>
          </a:p>
          <a:p>
            <a:pPr lvl="1" algn="just"/>
            <a:r>
              <a:rPr lang="cs-CZ" sz="1900" dirty="0" smtClean="0">
                <a:solidFill>
                  <a:srgbClr val="000000"/>
                </a:solidFill>
              </a:rPr>
              <a:t>produkt lze prohlédnout na PC nebo v kamenné prodejně, ale nákup již lze realizovat s využitím mobilního komunikačního zařízení</a:t>
            </a:r>
            <a:r>
              <a:rPr lang="en-GB" sz="1900" dirty="0" smtClean="0">
                <a:solidFill>
                  <a:srgbClr val="000000"/>
                </a:solidFill>
              </a:rPr>
              <a:t>;</a:t>
            </a:r>
            <a:endParaRPr lang="cs-CZ" sz="1900" dirty="0" smtClean="0">
              <a:solidFill>
                <a:srgbClr val="000000"/>
              </a:solidFill>
            </a:endParaRPr>
          </a:p>
          <a:p>
            <a:pPr lvl="1" algn="just"/>
            <a:r>
              <a:rPr lang="cs-CZ" sz="1900" dirty="0" smtClean="0">
                <a:solidFill>
                  <a:srgbClr val="000000"/>
                </a:solidFill>
              </a:rPr>
              <a:t>standardními se stávají mobilní platby</a:t>
            </a:r>
            <a:r>
              <a:rPr lang="en-GB" sz="1900" dirty="0" smtClean="0">
                <a:solidFill>
                  <a:srgbClr val="000000"/>
                </a:solidFill>
              </a:rPr>
              <a:t>;</a:t>
            </a:r>
            <a:endParaRPr lang="cs-CZ" sz="1900" dirty="0" smtClean="0">
              <a:solidFill>
                <a:srgbClr val="000000"/>
              </a:solidFill>
            </a:endParaRPr>
          </a:p>
          <a:p>
            <a:pPr lvl="1" algn="just"/>
            <a:r>
              <a:rPr lang="cs-CZ" sz="1900" dirty="0" smtClean="0">
                <a:solidFill>
                  <a:srgbClr val="000000"/>
                </a:solidFill>
              </a:rPr>
              <a:t>podmínkou úspěchu je responzivní web</a:t>
            </a:r>
          </a:p>
          <a:p>
            <a:pPr lvl="2" algn="just"/>
            <a:r>
              <a:rPr lang="cs-CZ" sz="1600" dirty="0">
                <a:solidFill>
                  <a:srgbClr val="000000"/>
                </a:solidFill>
              </a:rPr>
              <a:t>přizpůsobí </a:t>
            </a:r>
            <a:r>
              <a:rPr lang="cs-CZ" sz="1600" dirty="0" smtClean="0">
                <a:solidFill>
                  <a:srgbClr val="000000"/>
                </a:solidFill>
              </a:rPr>
              <a:t>se každému displeji.</a:t>
            </a:r>
            <a:endParaRPr lang="cs-CZ" sz="2000" dirty="0">
              <a:solidFill>
                <a:srgbClr val="000000"/>
              </a:solidFill>
            </a:endParaRPr>
          </a:p>
          <a:p>
            <a:pPr marL="914400" lvl="2" indent="0" algn="just">
              <a:buNone/>
            </a:pPr>
            <a:endParaRPr lang="cs-CZ" sz="1600" dirty="0" smtClean="0">
              <a:solidFill>
                <a:srgbClr val="000000"/>
              </a:solidFill>
            </a:endParaRPr>
          </a:p>
        </p:txBody>
      </p:sp>
      <p:pic>
        <p:nvPicPr>
          <p:cNvPr id="2" name="Obrázek 1"/>
          <p:cNvPicPr>
            <a:picLocks noChangeAspect="1"/>
          </p:cNvPicPr>
          <p:nvPr/>
        </p:nvPicPr>
        <p:blipFill>
          <a:blip r:embed="rId3"/>
          <a:stretch>
            <a:fillRect/>
          </a:stretch>
        </p:blipFill>
        <p:spPr>
          <a:xfrm>
            <a:off x="5052761" y="2535440"/>
            <a:ext cx="3845793" cy="2163769"/>
          </a:xfrm>
          <a:prstGeom prst="rect">
            <a:avLst/>
          </a:prstGeom>
        </p:spPr>
      </p:pic>
    </p:spTree>
    <p:extLst>
      <p:ext uri="{BB962C8B-B14F-4D97-AF65-F5344CB8AC3E}">
        <p14:creationId xmlns:p14="http://schemas.microsoft.com/office/powerpoint/2010/main" val="16794227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95536" y="195486"/>
            <a:ext cx="6120680" cy="507703"/>
          </a:xfrm>
        </p:spPr>
        <p:txBody>
          <a:bodyPr/>
          <a:lstStyle/>
          <a:p>
            <a:r>
              <a:rPr lang="cs-CZ" b="1" dirty="0" smtClean="0">
                <a:solidFill>
                  <a:srgbClr val="000000"/>
                </a:solidFill>
              </a:rPr>
              <a:t>Trendy e-business</a:t>
            </a:r>
            <a:endParaRPr lang="cs-CZ" b="1" dirty="0">
              <a:solidFill>
                <a:srgbClr val="000000"/>
              </a:solidFill>
            </a:endParaRP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
        <p:nvSpPr>
          <p:cNvPr id="4" name="Zástupný symbol pro číslo snímku 3"/>
          <p:cNvSpPr>
            <a:spLocks noGrp="1"/>
          </p:cNvSpPr>
          <p:nvPr>
            <p:ph type="sldNum" sz="quarter" idx="12"/>
          </p:nvPr>
        </p:nvSpPr>
        <p:spPr/>
        <p:txBody>
          <a:bodyPr/>
          <a:lstStyle/>
          <a:p>
            <a:fld id="{560808B9-4D1F-4069-9EB9-CD8802008F4E}" type="slidenum">
              <a:rPr lang="cs-CZ" smtClean="0"/>
              <a:pPr/>
              <a:t>14</a:t>
            </a:fld>
            <a:endParaRPr lang="cs-CZ" dirty="0"/>
          </a:p>
        </p:txBody>
      </p:sp>
      <p:sp>
        <p:nvSpPr>
          <p:cNvPr id="7" name="Zástupný symbol pro obsah 2"/>
          <p:cNvSpPr txBox="1">
            <a:spLocks/>
          </p:cNvSpPr>
          <p:nvPr/>
        </p:nvSpPr>
        <p:spPr>
          <a:xfrm>
            <a:off x="331912" y="915566"/>
            <a:ext cx="8424936" cy="388843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300" dirty="0" smtClean="0">
                <a:solidFill>
                  <a:srgbClr val="000000"/>
                </a:solidFill>
              </a:rPr>
              <a:t>Personalizovaná reklama</a:t>
            </a:r>
          </a:p>
          <a:p>
            <a:pPr lvl="1" algn="just"/>
            <a:r>
              <a:rPr lang="cs-CZ" sz="1900" dirty="0" smtClean="0">
                <a:solidFill>
                  <a:srgbClr val="000000"/>
                </a:solidFill>
              </a:rPr>
              <a:t>velká konkurence e-</a:t>
            </a:r>
            <a:r>
              <a:rPr lang="cs-CZ" sz="1900" dirty="0" err="1" smtClean="0">
                <a:solidFill>
                  <a:srgbClr val="000000"/>
                </a:solidFill>
              </a:rPr>
              <a:t>shopů</a:t>
            </a:r>
            <a:r>
              <a:rPr lang="en-GB" sz="1900" dirty="0" smtClean="0">
                <a:solidFill>
                  <a:srgbClr val="000000"/>
                </a:solidFill>
              </a:rPr>
              <a:t>;</a:t>
            </a:r>
            <a:endParaRPr lang="cs-CZ" sz="1900" dirty="0" smtClean="0">
              <a:solidFill>
                <a:srgbClr val="000000"/>
              </a:solidFill>
            </a:endParaRPr>
          </a:p>
          <a:p>
            <a:pPr lvl="1" algn="just"/>
            <a:r>
              <a:rPr lang="cs-CZ" sz="1900" dirty="0" smtClean="0">
                <a:solidFill>
                  <a:srgbClr val="000000"/>
                </a:solidFill>
              </a:rPr>
              <a:t>zákazníci mají různé potřeby a požadavky</a:t>
            </a:r>
            <a:r>
              <a:rPr lang="en-GB" sz="1900" dirty="0" smtClean="0">
                <a:solidFill>
                  <a:srgbClr val="000000"/>
                </a:solidFill>
              </a:rPr>
              <a:t>;</a:t>
            </a:r>
            <a:endParaRPr lang="cs-CZ" sz="1900" dirty="0" smtClean="0">
              <a:solidFill>
                <a:srgbClr val="000000"/>
              </a:solidFill>
            </a:endParaRPr>
          </a:p>
          <a:p>
            <a:pPr lvl="1" algn="just"/>
            <a:r>
              <a:rPr lang="cs-CZ" sz="1900" dirty="0" smtClean="0">
                <a:solidFill>
                  <a:srgbClr val="000000"/>
                </a:solidFill>
              </a:rPr>
              <a:t>zákazníci jsou nároční a vyžadují osobitý přístup</a:t>
            </a:r>
            <a:r>
              <a:rPr lang="en-GB" sz="1900" dirty="0" smtClean="0">
                <a:solidFill>
                  <a:srgbClr val="000000"/>
                </a:solidFill>
              </a:rPr>
              <a:t>;</a:t>
            </a:r>
            <a:endParaRPr lang="cs-CZ" sz="1900" dirty="0" smtClean="0">
              <a:solidFill>
                <a:srgbClr val="000000"/>
              </a:solidFill>
            </a:endParaRPr>
          </a:p>
          <a:p>
            <a:pPr lvl="1" algn="just"/>
            <a:r>
              <a:rPr lang="cs-CZ" sz="1900" dirty="0" smtClean="0">
                <a:solidFill>
                  <a:srgbClr val="000000"/>
                </a:solidFill>
              </a:rPr>
              <a:t>personalizovaná reklama</a:t>
            </a:r>
          </a:p>
          <a:p>
            <a:pPr lvl="2" algn="just"/>
            <a:r>
              <a:rPr lang="cs-CZ" sz="1600" dirty="0" smtClean="0">
                <a:solidFill>
                  <a:srgbClr val="000000"/>
                </a:solidFill>
              </a:rPr>
              <a:t>umožní </a:t>
            </a:r>
            <a:r>
              <a:rPr lang="cs-CZ" sz="1600" dirty="0">
                <a:solidFill>
                  <a:srgbClr val="000000"/>
                </a:solidFill>
              </a:rPr>
              <a:t>cílit na relevantní zákazníky a zobrazení pro ně relevantních informací</a:t>
            </a:r>
            <a:r>
              <a:rPr lang="cs-CZ" sz="1600" dirty="0" smtClean="0">
                <a:solidFill>
                  <a:srgbClr val="000000"/>
                </a:solidFill>
              </a:rPr>
              <a:t>.</a:t>
            </a:r>
          </a:p>
          <a:p>
            <a:pPr lvl="1" algn="just"/>
            <a:r>
              <a:rPr lang="cs-CZ" sz="2000" dirty="0" smtClean="0">
                <a:solidFill>
                  <a:srgbClr val="000000"/>
                </a:solidFill>
              </a:rPr>
              <a:t>možnost využít například</a:t>
            </a:r>
          </a:p>
          <a:p>
            <a:pPr lvl="2" algn="just"/>
            <a:r>
              <a:rPr lang="cs-CZ" sz="1600" dirty="0">
                <a:solidFill>
                  <a:srgbClr val="000000"/>
                </a:solidFill>
              </a:rPr>
              <a:t>Google </a:t>
            </a:r>
            <a:r>
              <a:rPr lang="cs-CZ" sz="1600" dirty="0" err="1" smtClean="0">
                <a:solidFill>
                  <a:srgbClr val="000000"/>
                </a:solidFill>
              </a:rPr>
              <a:t>AdWords</a:t>
            </a:r>
            <a:r>
              <a:rPr lang="en-GB" sz="1600" dirty="0" smtClean="0">
                <a:solidFill>
                  <a:srgbClr val="000000"/>
                </a:solidFill>
              </a:rPr>
              <a:t>;</a:t>
            </a:r>
          </a:p>
          <a:p>
            <a:pPr lvl="2" algn="just"/>
            <a:r>
              <a:rPr lang="cs-CZ" sz="1600" dirty="0" smtClean="0">
                <a:solidFill>
                  <a:srgbClr val="000000"/>
                </a:solidFill>
              </a:rPr>
              <a:t>Seznam </a:t>
            </a:r>
            <a:r>
              <a:rPr lang="cs-CZ" sz="1600" dirty="0" err="1" smtClean="0">
                <a:solidFill>
                  <a:srgbClr val="000000"/>
                </a:solidFill>
              </a:rPr>
              <a:t>Sklik</a:t>
            </a:r>
            <a:r>
              <a:rPr lang="en-GB" sz="1600" dirty="0" smtClean="0">
                <a:solidFill>
                  <a:srgbClr val="000000"/>
                </a:solidFill>
              </a:rPr>
              <a:t>;</a:t>
            </a:r>
          </a:p>
          <a:p>
            <a:pPr lvl="1" algn="just"/>
            <a:r>
              <a:rPr lang="en-GB" sz="2000" dirty="0" smtClean="0">
                <a:solidFill>
                  <a:srgbClr val="000000"/>
                </a:solidFill>
              </a:rPr>
              <a:t>v</a:t>
            </a:r>
            <a:r>
              <a:rPr lang="cs-CZ" sz="2000" dirty="0" err="1" smtClean="0">
                <a:solidFill>
                  <a:srgbClr val="000000"/>
                </a:solidFill>
              </a:rPr>
              <a:t>yužití</a:t>
            </a:r>
            <a:r>
              <a:rPr lang="cs-CZ" sz="2000" dirty="0" smtClean="0">
                <a:solidFill>
                  <a:srgbClr val="000000"/>
                </a:solidFill>
              </a:rPr>
              <a:t> PPC (</a:t>
            </a:r>
            <a:r>
              <a:rPr lang="cs-CZ" sz="2000" dirty="0" err="1" smtClean="0">
                <a:solidFill>
                  <a:srgbClr val="000000"/>
                </a:solidFill>
              </a:rPr>
              <a:t>Pay</a:t>
            </a:r>
            <a:r>
              <a:rPr lang="cs-CZ" sz="2000" dirty="0" smtClean="0">
                <a:solidFill>
                  <a:srgbClr val="000000"/>
                </a:solidFill>
              </a:rPr>
              <a:t> per </a:t>
            </a:r>
            <a:r>
              <a:rPr lang="cs-CZ" sz="2000" dirty="0" err="1" smtClean="0">
                <a:solidFill>
                  <a:srgbClr val="000000"/>
                </a:solidFill>
              </a:rPr>
              <a:t>Click</a:t>
            </a:r>
            <a:r>
              <a:rPr lang="cs-CZ" sz="2000" dirty="0" smtClean="0">
                <a:solidFill>
                  <a:srgbClr val="000000"/>
                </a:solidFill>
              </a:rPr>
              <a:t>)</a:t>
            </a:r>
            <a:r>
              <a:rPr lang="en-GB" sz="2000" dirty="0" smtClean="0">
                <a:solidFill>
                  <a:srgbClr val="000000"/>
                </a:solidFill>
              </a:rPr>
              <a:t>;</a:t>
            </a:r>
          </a:p>
          <a:p>
            <a:pPr lvl="1" algn="just"/>
            <a:r>
              <a:rPr lang="cs-CZ" sz="2000" dirty="0" smtClean="0">
                <a:solidFill>
                  <a:srgbClr val="000000"/>
                </a:solidFill>
              </a:rPr>
              <a:t>využití sociálních sítí.</a:t>
            </a:r>
            <a:endParaRPr lang="cs-CZ" sz="2000" dirty="0">
              <a:solidFill>
                <a:srgbClr val="000000"/>
              </a:solidFill>
            </a:endParaRPr>
          </a:p>
          <a:p>
            <a:pPr lvl="1" algn="just"/>
            <a:endParaRPr lang="cs-CZ" sz="2000" dirty="0" smtClean="0">
              <a:solidFill>
                <a:srgbClr val="000000"/>
              </a:solidFill>
            </a:endParaRPr>
          </a:p>
          <a:p>
            <a:pPr marL="914400" lvl="2" indent="0" algn="just">
              <a:buNone/>
            </a:pPr>
            <a:endParaRPr lang="cs-CZ" sz="1600" dirty="0" smtClean="0">
              <a:solidFill>
                <a:srgbClr val="000000"/>
              </a:solidFill>
            </a:endParaRPr>
          </a:p>
        </p:txBody>
      </p:sp>
    </p:spTree>
    <p:extLst>
      <p:ext uri="{BB962C8B-B14F-4D97-AF65-F5344CB8AC3E}">
        <p14:creationId xmlns:p14="http://schemas.microsoft.com/office/powerpoint/2010/main" val="41595945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95536" y="195486"/>
            <a:ext cx="6120680" cy="507703"/>
          </a:xfrm>
        </p:spPr>
        <p:txBody>
          <a:bodyPr/>
          <a:lstStyle/>
          <a:p>
            <a:r>
              <a:rPr lang="cs-CZ" b="1" dirty="0" smtClean="0">
                <a:solidFill>
                  <a:srgbClr val="000000"/>
                </a:solidFill>
              </a:rPr>
              <a:t>Trendy e-business</a:t>
            </a:r>
            <a:endParaRPr lang="cs-CZ" b="1" dirty="0">
              <a:solidFill>
                <a:srgbClr val="000000"/>
              </a:solidFill>
            </a:endParaRP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
        <p:nvSpPr>
          <p:cNvPr id="4" name="Zástupný symbol pro číslo snímku 3"/>
          <p:cNvSpPr>
            <a:spLocks noGrp="1"/>
          </p:cNvSpPr>
          <p:nvPr>
            <p:ph type="sldNum" sz="quarter" idx="12"/>
          </p:nvPr>
        </p:nvSpPr>
        <p:spPr/>
        <p:txBody>
          <a:bodyPr/>
          <a:lstStyle/>
          <a:p>
            <a:fld id="{560808B9-4D1F-4069-9EB9-CD8802008F4E}" type="slidenum">
              <a:rPr lang="cs-CZ" smtClean="0"/>
              <a:pPr/>
              <a:t>15</a:t>
            </a:fld>
            <a:endParaRPr lang="cs-CZ" dirty="0"/>
          </a:p>
        </p:txBody>
      </p:sp>
      <p:sp>
        <p:nvSpPr>
          <p:cNvPr id="7" name="Zástupný symbol pro obsah 2"/>
          <p:cNvSpPr txBox="1">
            <a:spLocks/>
          </p:cNvSpPr>
          <p:nvPr/>
        </p:nvSpPr>
        <p:spPr>
          <a:xfrm>
            <a:off x="331912" y="915566"/>
            <a:ext cx="8424936" cy="388843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300" dirty="0" smtClean="0">
                <a:solidFill>
                  <a:srgbClr val="000000"/>
                </a:solidFill>
              </a:rPr>
              <a:t>Internetové tržiště</a:t>
            </a:r>
          </a:p>
          <a:p>
            <a:pPr lvl="1" algn="just"/>
            <a:r>
              <a:rPr lang="pt-BR" sz="1900" dirty="0">
                <a:solidFill>
                  <a:srgbClr val="000000"/>
                </a:solidFill>
              </a:rPr>
              <a:t>tržiště, kde lidé mohou inzerovat zboží na </a:t>
            </a:r>
            <a:r>
              <a:rPr lang="pt-BR" sz="1900" dirty="0" smtClean="0">
                <a:solidFill>
                  <a:srgbClr val="000000"/>
                </a:solidFill>
              </a:rPr>
              <a:t>prodej</a:t>
            </a:r>
            <a:r>
              <a:rPr lang="en-GB" sz="1900" dirty="0" smtClean="0">
                <a:solidFill>
                  <a:srgbClr val="000000"/>
                </a:solidFill>
              </a:rPr>
              <a:t>;</a:t>
            </a:r>
          </a:p>
          <a:p>
            <a:pPr lvl="1" algn="just"/>
            <a:r>
              <a:rPr lang="pl-PL" sz="1900" dirty="0">
                <a:solidFill>
                  <a:srgbClr val="000000"/>
                </a:solidFill>
              </a:rPr>
              <a:t>uživateli se zobrazuje zboží, které jsou na prodej v jeho </a:t>
            </a:r>
            <a:r>
              <a:rPr lang="pl-PL" sz="1900" dirty="0" smtClean="0">
                <a:solidFill>
                  <a:srgbClr val="000000"/>
                </a:solidFill>
              </a:rPr>
              <a:t>okolí</a:t>
            </a:r>
            <a:r>
              <a:rPr lang="en-GB" sz="1900" dirty="0" smtClean="0">
                <a:solidFill>
                  <a:srgbClr val="000000"/>
                </a:solidFill>
              </a:rPr>
              <a:t>;</a:t>
            </a:r>
          </a:p>
          <a:p>
            <a:pPr lvl="1" algn="just"/>
            <a:r>
              <a:rPr lang="cs-CZ" sz="1900" dirty="0" smtClean="0">
                <a:solidFill>
                  <a:srgbClr val="000000"/>
                </a:solidFill>
              </a:rPr>
              <a:t>uživatel může </a:t>
            </a:r>
            <a:r>
              <a:rPr lang="cs-CZ" sz="1900" dirty="0">
                <a:solidFill>
                  <a:srgbClr val="000000"/>
                </a:solidFill>
              </a:rPr>
              <a:t>v Marketplace také libovolně </a:t>
            </a:r>
            <a:r>
              <a:rPr lang="cs-CZ" sz="1900" dirty="0" smtClean="0">
                <a:solidFill>
                  <a:srgbClr val="000000"/>
                </a:solidFill>
              </a:rPr>
              <a:t>vyhledávat</a:t>
            </a:r>
            <a:r>
              <a:rPr lang="en-GB" sz="1900" dirty="0" smtClean="0">
                <a:solidFill>
                  <a:srgbClr val="000000"/>
                </a:solidFill>
              </a:rPr>
              <a:t>;</a:t>
            </a:r>
            <a:endParaRPr lang="cs-CZ" sz="1900" dirty="0" smtClean="0">
              <a:solidFill>
                <a:srgbClr val="000000"/>
              </a:solidFill>
            </a:endParaRPr>
          </a:p>
          <a:p>
            <a:pPr lvl="1" algn="just"/>
            <a:r>
              <a:rPr lang="cs-CZ" sz="1900" dirty="0" smtClean="0">
                <a:solidFill>
                  <a:srgbClr val="000000"/>
                </a:solidFill>
              </a:rPr>
              <a:t>možný postup</a:t>
            </a:r>
          </a:p>
          <a:p>
            <a:pPr lvl="2" algn="just"/>
            <a:r>
              <a:rPr lang="cs-CZ" sz="1600" dirty="0" smtClean="0">
                <a:solidFill>
                  <a:srgbClr val="000000"/>
                </a:solidFill>
              </a:rPr>
              <a:t>uživatel klikne </a:t>
            </a:r>
            <a:r>
              <a:rPr lang="cs-CZ" sz="1600" dirty="0">
                <a:solidFill>
                  <a:srgbClr val="000000"/>
                </a:solidFill>
              </a:rPr>
              <a:t>na fotku a dostane se tak na detail </a:t>
            </a:r>
            <a:r>
              <a:rPr lang="cs-CZ" sz="1600" dirty="0" smtClean="0">
                <a:solidFill>
                  <a:srgbClr val="000000"/>
                </a:solidFill>
              </a:rPr>
              <a:t>produktu</a:t>
            </a:r>
            <a:r>
              <a:rPr lang="en-GB" sz="1600" dirty="0" smtClean="0">
                <a:solidFill>
                  <a:srgbClr val="000000"/>
                </a:solidFill>
              </a:rPr>
              <a:t>;</a:t>
            </a:r>
          </a:p>
          <a:p>
            <a:pPr lvl="2" algn="just"/>
            <a:r>
              <a:rPr lang="cs-CZ" sz="1600" dirty="0" smtClean="0">
                <a:solidFill>
                  <a:srgbClr val="000000"/>
                </a:solidFill>
              </a:rPr>
              <a:t>poté může </a:t>
            </a:r>
            <a:r>
              <a:rPr lang="cs-CZ" sz="1600" dirty="0">
                <a:solidFill>
                  <a:srgbClr val="000000"/>
                </a:solidFill>
              </a:rPr>
              <a:t>kontaktovat prodejce přes zprávu na </a:t>
            </a:r>
            <a:r>
              <a:rPr lang="cs-CZ" sz="1600" dirty="0" smtClean="0">
                <a:solidFill>
                  <a:srgbClr val="000000"/>
                </a:solidFill>
              </a:rPr>
              <a:t>messenger</a:t>
            </a:r>
            <a:r>
              <a:rPr lang="en-GB" sz="1600" dirty="0" smtClean="0">
                <a:solidFill>
                  <a:srgbClr val="000000"/>
                </a:solidFill>
              </a:rPr>
              <a:t>;</a:t>
            </a:r>
          </a:p>
          <a:p>
            <a:pPr lvl="2" algn="just"/>
            <a:r>
              <a:rPr lang="cs-CZ" sz="1600" dirty="0" smtClean="0">
                <a:solidFill>
                  <a:srgbClr val="000000"/>
                </a:solidFill>
              </a:rPr>
              <a:t>způsob </a:t>
            </a:r>
            <a:r>
              <a:rPr lang="cs-CZ" sz="1600" dirty="0">
                <a:solidFill>
                  <a:srgbClr val="000000"/>
                </a:solidFill>
              </a:rPr>
              <a:t>platby i dodání si obě strany domlouvají po svém.</a:t>
            </a:r>
            <a:endParaRPr lang="cs-CZ" sz="1600" dirty="0" smtClean="0">
              <a:solidFill>
                <a:srgbClr val="000000"/>
              </a:solidFill>
            </a:endParaRPr>
          </a:p>
          <a:p>
            <a:pPr lvl="1" algn="just"/>
            <a:r>
              <a:rPr lang="cs-CZ" sz="1900" dirty="0" smtClean="0">
                <a:solidFill>
                  <a:srgbClr val="000000"/>
                </a:solidFill>
              </a:rPr>
              <a:t>nelze prodávat vše, pouze produkty neodporující zákonům a nepoškozující obě strany transakce.</a:t>
            </a:r>
          </a:p>
          <a:p>
            <a:pPr marL="914400" lvl="2" indent="0" algn="just">
              <a:buNone/>
            </a:pPr>
            <a:endParaRPr lang="cs-CZ" sz="1600" dirty="0" smtClean="0">
              <a:solidFill>
                <a:srgbClr val="000000"/>
              </a:solidFill>
            </a:endParaRPr>
          </a:p>
        </p:txBody>
      </p:sp>
    </p:spTree>
    <p:extLst>
      <p:ext uri="{BB962C8B-B14F-4D97-AF65-F5344CB8AC3E}">
        <p14:creationId xmlns:p14="http://schemas.microsoft.com/office/powerpoint/2010/main" val="12973569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95536" y="195486"/>
            <a:ext cx="6120680" cy="507703"/>
          </a:xfrm>
        </p:spPr>
        <p:txBody>
          <a:bodyPr/>
          <a:lstStyle/>
          <a:p>
            <a:r>
              <a:rPr lang="cs-CZ" b="1" dirty="0" smtClean="0">
                <a:solidFill>
                  <a:srgbClr val="000000"/>
                </a:solidFill>
              </a:rPr>
              <a:t>Trendy e-business</a:t>
            </a:r>
            <a:endParaRPr lang="cs-CZ" b="1" dirty="0">
              <a:solidFill>
                <a:srgbClr val="000000"/>
              </a:solidFill>
            </a:endParaRP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
        <p:nvSpPr>
          <p:cNvPr id="4" name="Zástupný symbol pro číslo snímku 3"/>
          <p:cNvSpPr>
            <a:spLocks noGrp="1"/>
          </p:cNvSpPr>
          <p:nvPr>
            <p:ph type="sldNum" sz="quarter" idx="12"/>
          </p:nvPr>
        </p:nvSpPr>
        <p:spPr/>
        <p:txBody>
          <a:bodyPr/>
          <a:lstStyle/>
          <a:p>
            <a:fld id="{560808B9-4D1F-4069-9EB9-CD8802008F4E}" type="slidenum">
              <a:rPr lang="cs-CZ" smtClean="0"/>
              <a:pPr/>
              <a:t>16</a:t>
            </a:fld>
            <a:endParaRPr lang="cs-CZ" dirty="0"/>
          </a:p>
        </p:txBody>
      </p:sp>
      <p:sp>
        <p:nvSpPr>
          <p:cNvPr id="7" name="Zástupný symbol pro obsah 2"/>
          <p:cNvSpPr txBox="1">
            <a:spLocks/>
          </p:cNvSpPr>
          <p:nvPr/>
        </p:nvSpPr>
        <p:spPr>
          <a:xfrm>
            <a:off x="331912" y="915566"/>
            <a:ext cx="8424936" cy="388843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300" dirty="0" smtClean="0">
                <a:solidFill>
                  <a:srgbClr val="000000"/>
                </a:solidFill>
              </a:rPr>
              <a:t>Rychlejší doprava</a:t>
            </a:r>
          </a:p>
          <a:p>
            <a:pPr lvl="1" algn="just"/>
            <a:r>
              <a:rPr lang="cs-CZ" sz="1900" dirty="0" smtClean="0">
                <a:solidFill>
                  <a:srgbClr val="000000"/>
                </a:solidFill>
              </a:rPr>
              <a:t>například objednávky do 14:00 hodin (nebo dříve nebo později) jsou doručeny ještě tentýž den</a:t>
            </a:r>
            <a:r>
              <a:rPr lang="en-GB" sz="1900" dirty="0" smtClean="0">
                <a:solidFill>
                  <a:srgbClr val="000000"/>
                </a:solidFill>
              </a:rPr>
              <a:t>;</a:t>
            </a:r>
          </a:p>
          <a:p>
            <a:pPr lvl="1" algn="just"/>
            <a:r>
              <a:rPr lang="cs-CZ" sz="1900" dirty="0" smtClean="0">
                <a:solidFill>
                  <a:srgbClr val="000000"/>
                </a:solidFill>
              </a:rPr>
              <a:t>časem doručování drony?</a:t>
            </a:r>
          </a:p>
          <a:p>
            <a:pPr lvl="1" algn="just"/>
            <a:r>
              <a:rPr lang="cs-CZ" sz="1900" dirty="0" smtClean="0">
                <a:solidFill>
                  <a:srgbClr val="000000"/>
                </a:solidFill>
              </a:rPr>
              <a:t>pravidelné dodávky – například ráno čerstvé pečivo ke dveřím.</a:t>
            </a:r>
          </a:p>
          <a:p>
            <a:pPr algn="just"/>
            <a:r>
              <a:rPr lang="cs-CZ" sz="2300" dirty="0" smtClean="0">
                <a:solidFill>
                  <a:srgbClr val="000000"/>
                </a:solidFill>
              </a:rPr>
              <a:t>Jednodušší platby</a:t>
            </a:r>
          </a:p>
          <a:p>
            <a:pPr lvl="1" algn="just"/>
            <a:r>
              <a:rPr lang="cs-CZ" sz="1900" dirty="0" smtClean="0">
                <a:solidFill>
                  <a:srgbClr val="000000"/>
                </a:solidFill>
              </a:rPr>
              <a:t>platby jedním kliknutím</a:t>
            </a:r>
            <a:r>
              <a:rPr lang="en-GB" sz="1900" dirty="0" smtClean="0">
                <a:solidFill>
                  <a:srgbClr val="000000"/>
                </a:solidFill>
              </a:rPr>
              <a:t>;</a:t>
            </a:r>
            <a:endParaRPr lang="cs-CZ" sz="1900" dirty="0" smtClean="0">
              <a:solidFill>
                <a:srgbClr val="000000"/>
              </a:solidFill>
            </a:endParaRPr>
          </a:p>
          <a:p>
            <a:pPr lvl="1" algn="just"/>
            <a:r>
              <a:rPr lang="cs-CZ" sz="1900" dirty="0" smtClean="0">
                <a:solidFill>
                  <a:srgbClr val="000000"/>
                </a:solidFill>
              </a:rPr>
              <a:t>omezení počtu kliknutí nesmí omezit bezpečnost</a:t>
            </a:r>
            <a:r>
              <a:rPr lang="en-GB" sz="1900" dirty="0" smtClean="0">
                <a:solidFill>
                  <a:srgbClr val="000000"/>
                </a:solidFill>
              </a:rPr>
              <a:t>;</a:t>
            </a:r>
            <a:endParaRPr lang="cs-CZ" sz="1900" dirty="0" smtClean="0">
              <a:solidFill>
                <a:srgbClr val="000000"/>
              </a:solidFill>
            </a:endParaRPr>
          </a:p>
          <a:p>
            <a:pPr lvl="1" algn="just"/>
            <a:endParaRPr lang="cs-CZ" sz="1900" dirty="0" smtClean="0">
              <a:solidFill>
                <a:srgbClr val="000000"/>
              </a:solidFill>
            </a:endParaRPr>
          </a:p>
          <a:p>
            <a:pPr marL="914400" lvl="2" indent="0" algn="just">
              <a:buNone/>
            </a:pPr>
            <a:endParaRPr lang="cs-CZ" sz="1600" dirty="0" smtClean="0">
              <a:solidFill>
                <a:srgbClr val="000000"/>
              </a:solidFill>
            </a:endParaRPr>
          </a:p>
        </p:txBody>
      </p:sp>
    </p:spTree>
    <p:extLst>
      <p:ext uri="{BB962C8B-B14F-4D97-AF65-F5344CB8AC3E}">
        <p14:creationId xmlns:p14="http://schemas.microsoft.com/office/powerpoint/2010/main" val="19011702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95536" y="195486"/>
            <a:ext cx="6120680" cy="507703"/>
          </a:xfrm>
        </p:spPr>
        <p:txBody>
          <a:bodyPr/>
          <a:lstStyle/>
          <a:p>
            <a:r>
              <a:rPr lang="cs-CZ" b="1" dirty="0" smtClean="0">
                <a:solidFill>
                  <a:srgbClr val="000000"/>
                </a:solidFill>
              </a:rPr>
              <a:t>Trendy e-business</a:t>
            </a:r>
            <a:endParaRPr lang="cs-CZ" b="1" dirty="0">
              <a:solidFill>
                <a:srgbClr val="000000"/>
              </a:solidFill>
            </a:endParaRP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
        <p:nvSpPr>
          <p:cNvPr id="4" name="Zástupný symbol pro číslo snímku 3"/>
          <p:cNvSpPr>
            <a:spLocks noGrp="1"/>
          </p:cNvSpPr>
          <p:nvPr>
            <p:ph type="sldNum" sz="quarter" idx="12"/>
          </p:nvPr>
        </p:nvSpPr>
        <p:spPr/>
        <p:txBody>
          <a:bodyPr/>
          <a:lstStyle/>
          <a:p>
            <a:fld id="{560808B9-4D1F-4069-9EB9-CD8802008F4E}" type="slidenum">
              <a:rPr lang="cs-CZ" smtClean="0"/>
              <a:pPr/>
              <a:t>17</a:t>
            </a:fld>
            <a:endParaRPr lang="cs-CZ" dirty="0"/>
          </a:p>
        </p:txBody>
      </p:sp>
      <p:sp>
        <p:nvSpPr>
          <p:cNvPr id="7" name="Zástupný symbol pro obsah 2"/>
          <p:cNvSpPr txBox="1">
            <a:spLocks/>
          </p:cNvSpPr>
          <p:nvPr/>
        </p:nvSpPr>
        <p:spPr>
          <a:xfrm>
            <a:off x="331912" y="915566"/>
            <a:ext cx="8424936" cy="388843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300" dirty="0" smtClean="0">
                <a:solidFill>
                  <a:srgbClr val="000000"/>
                </a:solidFill>
              </a:rPr>
              <a:t>On-line poradci</a:t>
            </a:r>
          </a:p>
          <a:p>
            <a:pPr lvl="1" algn="just"/>
            <a:r>
              <a:rPr lang="cs-CZ" sz="1900" dirty="0" smtClean="0">
                <a:solidFill>
                  <a:srgbClr val="000000"/>
                </a:solidFill>
              </a:rPr>
              <a:t>potenciální zákazníci chtějí rychlou odezvu</a:t>
            </a:r>
            <a:r>
              <a:rPr lang="en-GB" sz="1900" dirty="0" smtClean="0">
                <a:solidFill>
                  <a:srgbClr val="000000"/>
                </a:solidFill>
              </a:rPr>
              <a:t>;</a:t>
            </a:r>
          </a:p>
          <a:p>
            <a:pPr lvl="1" algn="just"/>
            <a:r>
              <a:rPr lang="cs-CZ" sz="1900" dirty="0" smtClean="0">
                <a:solidFill>
                  <a:srgbClr val="000000"/>
                </a:solidFill>
              </a:rPr>
              <a:t>navázání on-line komunikace je podporou prodeje resp. přesvědčení zákazníka o nákupu</a:t>
            </a:r>
            <a:r>
              <a:rPr lang="en-GB" sz="1900" dirty="0" smtClean="0">
                <a:solidFill>
                  <a:srgbClr val="000000"/>
                </a:solidFill>
              </a:rPr>
              <a:t>;</a:t>
            </a:r>
            <a:endParaRPr lang="cs-CZ" sz="1900" dirty="0" smtClean="0">
              <a:solidFill>
                <a:srgbClr val="000000"/>
              </a:solidFill>
            </a:endParaRPr>
          </a:p>
          <a:p>
            <a:pPr algn="just"/>
            <a:r>
              <a:rPr lang="cs-CZ" sz="2300" dirty="0" smtClean="0">
                <a:solidFill>
                  <a:srgbClr val="000000"/>
                </a:solidFill>
              </a:rPr>
              <a:t>Konfigurátory</a:t>
            </a:r>
          </a:p>
          <a:p>
            <a:pPr lvl="1" algn="just"/>
            <a:r>
              <a:rPr lang="cs-CZ" sz="1900" dirty="0" smtClean="0">
                <a:solidFill>
                  <a:srgbClr val="000000"/>
                </a:solidFill>
              </a:rPr>
              <a:t>webové portály internetových obchodů nabídnou nové možnosti konfigurátor</a:t>
            </a:r>
            <a:r>
              <a:rPr lang="cs-CZ" sz="1900" dirty="0">
                <a:solidFill>
                  <a:srgbClr val="000000"/>
                </a:solidFill>
              </a:rPr>
              <a:t>ů</a:t>
            </a:r>
            <a:r>
              <a:rPr lang="cs-CZ" sz="1900" dirty="0" smtClean="0">
                <a:solidFill>
                  <a:srgbClr val="000000"/>
                </a:solidFill>
              </a:rPr>
              <a:t>, které pomohou sestavit produkty na míru</a:t>
            </a:r>
            <a:r>
              <a:rPr lang="en-GB" sz="1900" dirty="0" smtClean="0">
                <a:solidFill>
                  <a:srgbClr val="000000"/>
                </a:solidFill>
              </a:rPr>
              <a:t>;</a:t>
            </a:r>
          </a:p>
          <a:p>
            <a:pPr lvl="1" algn="just"/>
            <a:r>
              <a:rPr lang="cs-CZ" sz="1900" dirty="0" smtClean="0">
                <a:solidFill>
                  <a:srgbClr val="000000"/>
                </a:solidFill>
              </a:rPr>
              <a:t>toto vyžaduje nový přístup výrobců.</a:t>
            </a:r>
          </a:p>
          <a:p>
            <a:pPr algn="just"/>
            <a:endParaRPr lang="en-GB" sz="2300" dirty="0" smtClean="0">
              <a:solidFill>
                <a:srgbClr val="000000"/>
              </a:solidFill>
            </a:endParaRPr>
          </a:p>
          <a:p>
            <a:pPr lvl="1" algn="just"/>
            <a:endParaRPr lang="cs-CZ" sz="1900" dirty="0" smtClean="0">
              <a:solidFill>
                <a:srgbClr val="000000"/>
              </a:solidFill>
            </a:endParaRPr>
          </a:p>
          <a:p>
            <a:pPr marL="914400" lvl="2" indent="0" algn="just">
              <a:buNone/>
            </a:pPr>
            <a:endParaRPr lang="cs-CZ" sz="1600" dirty="0" smtClean="0">
              <a:solidFill>
                <a:srgbClr val="000000"/>
              </a:solidFill>
            </a:endParaRPr>
          </a:p>
        </p:txBody>
      </p:sp>
    </p:spTree>
    <p:extLst>
      <p:ext uri="{BB962C8B-B14F-4D97-AF65-F5344CB8AC3E}">
        <p14:creationId xmlns:p14="http://schemas.microsoft.com/office/powerpoint/2010/main" val="29401657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95536" y="195486"/>
            <a:ext cx="6120680" cy="507703"/>
          </a:xfrm>
        </p:spPr>
        <p:txBody>
          <a:bodyPr/>
          <a:lstStyle/>
          <a:p>
            <a:r>
              <a:rPr lang="cs-CZ" b="1" dirty="0" smtClean="0">
                <a:solidFill>
                  <a:srgbClr val="000000"/>
                </a:solidFill>
              </a:rPr>
              <a:t>Trendy e-business</a:t>
            </a:r>
            <a:endParaRPr lang="cs-CZ" b="1" dirty="0">
              <a:solidFill>
                <a:srgbClr val="000000"/>
              </a:solidFill>
            </a:endParaRP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
        <p:nvSpPr>
          <p:cNvPr id="4" name="Zástupný symbol pro číslo snímku 3"/>
          <p:cNvSpPr>
            <a:spLocks noGrp="1"/>
          </p:cNvSpPr>
          <p:nvPr>
            <p:ph type="sldNum" sz="quarter" idx="12"/>
          </p:nvPr>
        </p:nvSpPr>
        <p:spPr/>
        <p:txBody>
          <a:bodyPr/>
          <a:lstStyle/>
          <a:p>
            <a:fld id="{560808B9-4D1F-4069-9EB9-CD8802008F4E}" type="slidenum">
              <a:rPr lang="cs-CZ" smtClean="0"/>
              <a:pPr/>
              <a:t>18</a:t>
            </a:fld>
            <a:endParaRPr lang="cs-CZ" dirty="0"/>
          </a:p>
        </p:txBody>
      </p:sp>
      <p:sp>
        <p:nvSpPr>
          <p:cNvPr id="7" name="Zástupný symbol pro obsah 2"/>
          <p:cNvSpPr txBox="1">
            <a:spLocks/>
          </p:cNvSpPr>
          <p:nvPr/>
        </p:nvSpPr>
        <p:spPr>
          <a:xfrm>
            <a:off x="331912" y="915566"/>
            <a:ext cx="8128520" cy="388843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300" dirty="0" smtClean="0">
                <a:solidFill>
                  <a:srgbClr val="000000"/>
                </a:solidFill>
              </a:rPr>
              <a:t>Nový způsob prezentace produktů</a:t>
            </a:r>
          </a:p>
          <a:p>
            <a:pPr lvl="1" algn="just"/>
            <a:r>
              <a:rPr lang="cs-CZ" sz="1900" dirty="0" smtClean="0">
                <a:solidFill>
                  <a:srgbClr val="000000"/>
                </a:solidFill>
              </a:rPr>
              <a:t>v současném světě vysoce konkurenčního elektronického obchodování lze značku vyčlenit z davu pouze vyprávěním příběhu</a:t>
            </a:r>
            <a:r>
              <a:rPr lang="en-GB" sz="1900" dirty="0" smtClean="0">
                <a:solidFill>
                  <a:srgbClr val="000000"/>
                </a:solidFill>
              </a:rPr>
              <a:t>;</a:t>
            </a:r>
          </a:p>
          <a:p>
            <a:pPr lvl="1" algn="just"/>
            <a:r>
              <a:rPr lang="cs-CZ" sz="1900" dirty="0">
                <a:solidFill>
                  <a:srgbClr val="000000"/>
                </a:solidFill>
              </a:rPr>
              <a:t>k</a:t>
            </a:r>
            <a:r>
              <a:rPr lang="cs-CZ" sz="1900" dirty="0" smtClean="0">
                <a:solidFill>
                  <a:srgbClr val="000000"/>
                </a:solidFill>
              </a:rPr>
              <a:t>dyž bude obsah prezentován jedinečným a neodolatelným způsobem, lze vytvořit emoční spoj mezi značkou a zákazníkem a zároveň posílit loajalitu a zvýšit prodej</a:t>
            </a:r>
            <a:r>
              <a:rPr lang="en-GB" sz="1900" dirty="0" smtClean="0">
                <a:solidFill>
                  <a:srgbClr val="000000"/>
                </a:solidFill>
              </a:rPr>
              <a:t>;</a:t>
            </a:r>
            <a:endParaRPr lang="cs-CZ" sz="1900" dirty="0" smtClean="0">
              <a:solidFill>
                <a:srgbClr val="000000"/>
              </a:solidFill>
            </a:endParaRPr>
          </a:p>
          <a:p>
            <a:pPr lvl="1" algn="just"/>
            <a:endParaRPr lang="cs-CZ" sz="1900" dirty="0" smtClean="0">
              <a:solidFill>
                <a:srgbClr val="000000"/>
              </a:solidFill>
            </a:endParaRPr>
          </a:p>
          <a:p>
            <a:pPr lvl="1" algn="just"/>
            <a:endParaRPr lang="cs-CZ" sz="1900" dirty="0" smtClean="0">
              <a:solidFill>
                <a:srgbClr val="000000"/>
              </a:solidFill>
            </a:endParaRPr>
          </a:p>
          <a:p>
            <a:pPr marL="914400" lvl="2" indent="0" algn="just">
              <a:buNone/>
            </a:pPr>
            <a:endParaRPr lang="cs-CZ" sz="1600" dirty="0" smtClean="0">
              <a:solidFill>
                <a:srgbClr val="000000"/>
              </a:solidFill>
            </a:endParaRPr>
          </a:p>
        </p:txBody>
      </p:sp>
    </p:spTree>
    <p:extLst>
      <p:ext uri="{BB962C8B-B14F-4D97-AF65-F5344CB8AC3E}">
        <p14:creationId xmlns:p14="http://schemas.microsoft.com/office/powerpoint/2010/main" val="24449222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
        <p:nvSpPr>
          <p:cNvPr id="2" name="Zástupný symbol pro číslo snímku 1"/>
          <p:cNvSpPr>
            <a:spLocks noGrp="1"/>
          </p:cNvSpPr>
          <p:nvPr>
            <p:ph type="sldNum" sz="quarter" idx="12"/>
          </p:nvPr>
        </p:nvSpPr>
        <p:spPr/>
        <p:txBody>
          <a:bodyPr/>
          <a:lstStyle/>
          <a:p>
            <a:fld id="{560808B9-4D1F-4069-9EB9-CD8802008F4E}" type="slidenum">
              <a:rPr lang="cs-CZ" smtClean="0"/>
              <a:pPr/>
              <a:t>19</a:t>
            </a:fld>
            <a:endParaRPr lang="cs-CZ" dirty="0"/>
          </a:p>
        </p:txBody>
      </p:sp>
      <p:sp>
        <p:nvSpPr>
          <p:cNvPr id="8" name="TextovéPole 1"/>
          <p:cNvSpPr txBox="1"/>
          <p:nvPr/>
        </p:nvSpPr>
        <p:spPr>
          <a:xfrm>
            <a:off x="2915816" y="1879253"/>
            <a:ext cx="3312368" cy="1384995"/>
          </a:xfrm>
          <a:prstGeom prst="rect">
            <a:avLst/>
          </a:prstGeom>
          <a:noFill/>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cs-CZ" sz="2800" b="1" dirty="0" smtClean="0">
                <a:solidFill>
                  <a:srgbClr val="000000"/>
                </a:solidFill>
              </a:rPr>
              <a:t>Děkuji za pozornost</a:t>
            </a:r>
          </a:p>
          <a:p>
            <a:pPr algn="ctr"/>
            <a:endParaRPr lang="cs-CZ" sz="2800" b="1" dirty="0">
              <a:solidFill>
                <a:srgbClr val="000000"/>
              </a:solidFill>
            </a:endParaRPr>
          </a:p>
          <a:p>
            <a:pPr algn="ctr"/>
            <a:r>
              <a:rPr lang="cs-CZ" sz="2800" b="1" dirty="0" smtClean="0">
                <a:solidFill>
                  <a:srgbClr val="000000"/>
                </a:solidFill>
              </a:rPr>
              <a:t>Otázky?</a:t>
            </a:r>
            <a:endParaRPr lang="cs-CZ" sz="2800" b="1" dirty="0">
              <a:solidFill>
                <a:srgbClr val="000000"/>
              </a:solidFill>
            </a:endParaRPr>
          </a:p>
        </p:txBody>
      </p:sp>
    </p:spTree>
    <p:extLst>
      <p:ext uri="{BB962C8B-B14F-4D97-AF65-F5344CB8AC3E}">
        <p14:creationId xmlns:p14="http://schemas.microsoft.com/office/powerpoint/2010/main" val="9548375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251520" y="699542"/>
            <a:ext cx="5904656" cy="2160240"/>
          </a:xfrm>
          <a:prstGeom prst="rect">
            <a:avLst/>
          </a:prstGeom>
        </p:spPr>
        <p:txBody>
          <a:bodyPr anchor="t">
            <a:normAutofit/>
          </a:bodyPr>
          <a:lstStyle/>
          <a:p>
            <a:pPr algn="l"/>
            <a:r>
              <a:rPr lang="cs-CZ" sz="4000" b="1" dirty="0" smtClean="0">
                <a:solidFill>
                  <a:schemeClr val="bg1"/>
                </a:solidFill>
                <a:latin typeface="Times New Roman" panose="02020603050405020304" pitchFamily="18" charset="0"/>
                <a:cs typeface="Times New Roman" panose="02020603050405020304" pitchFamily="18" charset="0"/>
              </a:rPr>
              <a:t>Podnikání na </a:t>
            </a:r>
            <a:r>
              <a:rPr lang="cs-CZ" sz="4000" b="1" dirty="0">
                <a:solidFill>
                  <a:schemeClr val="bg1"/>
                </a:solidFill>
                <a:latin typeface="Times New Roman" panose="02020603050405020304" pitchFamily="18" charset="0"/>
                <a:cs typeface="Times New Roman" panose="02020603050405020304" pitchFamily="18" charset="0"/>
              </a:rPr>
              <a:t>I</a:t>
            </a:r>
            <a:r>
              <a:rPr lang="cs-CZ" sz="4000" b="1" dirty="0" smtClean="0">
                <a:solidFill>
                  <a:schemeClr val="bg1"/>
                </a:solidFill>
                <a:latin typeface="Times New Roman" panose="02020603050405020304" pitchFamily="18" charset="0"/>
                <a:cs typeface="Times New Roman" panose="02020603050405020304" pitchFamily="18" charset="0"/>
              </a:rPr>
              <a:t>nternetu</a:t>
            </a: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1400" dirty="0" smtClean="0">
                <a:solidFill>
                  <a:schemeClr val="bg1"/>
                </a:solidFill>
                <a:latin typeface="Times New Roman" panose="02020603050405020304" pitchFamily="18" charset="0"/>
                <a:cs typeface="Times New Roman" panose="02020603050405020304" pitchFamily="18" charset="0"/>
              </a:rPr>
              <a:t>Přednáška 12</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956047" y="3723878"/>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smtClean="0">
                <a:solidFill>
                  <a:srgbClr val="307871"/>
                </a:solidFill>
                <a:latin typeface="Times New Roman" panose="02020603050405020304" pitchFamily="18" charset="0"/>
                <a:cs typeface="Times New Roman" panose="02020603050405020304" pitchFamily="18" charset="0"/>
              </a:rPr>
              <a:t>doc. Mgr. Petr Suchánek, Ph.D.</a:t>
            </a:r>
            <a:endParaRPr lang="cs-CZ" altLang="cs-CZ" sz="9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6334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95536" y="195486"/>
            <a:ext cx="6120680" cy="507703"/>
          </a:xfrm>
        </p:spPr>
        <p:txBody>
          <a:bodyPr/>
          <a:lstStyle/>
          <a:p>
            <a:r>
              <a:rPr lang="cs-CZ" b="1" dirty="0" smtClean="0">
                <a:solidFill>
                  <a:srgbClr val="000000"/>
                </a:solidFill>
              </a:rPr>
              <a:t>Trendy e-business</a:t>
            </a:r>
            <a:endParaRPr lang="cs-CZ" b="1" dirty="0">
              <a:solidFill>
                <a:srgbClr val="000000"/>
              </a:solidFill>
            </a:endParaRP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
        <p:nvSpPr>
          <p:cNvPr id="4" name="Zástupný symbol pro číslo snímku 3"/>
          <p:cNvSpPr>
            <a:spLocks noGrp="1"/>
          </p:cNvSpPr>
          <p:nvPr>
            <p:ph type="sldNum" sz="quarter" idx="12"/>
          </p:nvPr>
        </p:nvSpPr>
        <p:spPr/>
        <p:txBody>
          <a:bodyPr/>
          <a:lstStyle/>
          <a:p>
            <a:fld id="{560808B9-4D1F-4069-9EB9-CD8802008F4E}" type="slidenum">
              <a:rPr lang="cs-CZ" smtClean="0"/>
              <a:pPr/>
              <a:t>3</a:t>
            </a:fld>
            <a:endParaRPr lang="cs-CZ" dirty="0"/>
          </a:p>
        </p:txBody>
      </p:sp>
      <p:sp>
        <p:nvSpPr>
          <p:cNvPr id="7" name="Zástupný symbol pro obsah 2"/>
          <p:cNvSpPr txBox="1">
            <a:spLocks/>
          </p:cNvSpPr>
          <p:nvPr/>
        </p:nvSpPr>
        <p:spPr>
          <a:xfrm>
            <a:off x="331912" y="627534"/>
            <a:ext cx="8424936" cy="388843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300" dirty="0" smtClean="0">
                <a:solidFill>
                  <a:srgbClr val="000000"/>
                </a:solidFill>
              </a:rPr>
              <a:t>E-business – velký počet souvisejících oblastí</a:t>
            </a:r>
          </a:p>
          <a:p>
            <a:pPr lvl="1" algn="just"/>
            <a:r>
              <a:rPr lang="cs-CZ" sz="1900" dirty="0" smtClean="0">
                <a:solidFill>
                  <a:srgbClr val="000000"/>
                </a:solidFill>
              </a:rPr>
              <a:t>získávání nových poznatků</a:t>
            </a:r>
            <a:r>
              <a:rPr lang="en-GB" sz="1900" dirty="0" smtClean="0">
                <a:solidFill>
                  <a:srgbClr val="000000"/>
                </a:solidFill>
              </a:rPr>
              <a:t>;</a:t>
            </a:r>
            <a:endParaRPr lang="cs-CZ" sz="1900" dirty="0" smtClean="0">
              <a:solidFill>
                <a:srgbClr val="000000"/>
              </a:solidFill>
            </a:endParaRPr>
          </a:p>
          <a:p>
            <a:pPr lvl="1" algn="just"/>
            <a:r>
              <a:rPr lang="cs-CZ" sz="1900" dirty="0" smtClean="0">
                <a:solidFill>
                  <a:srgbClr val="000000"/>
                </a:solidFill>
              </a:rPr>
              <a:t>vývoj</a:t>
            </a:r>
            <a:r>
              <a:rPr lang="en-GB" sz="1900" dirty="0" smtClean="0">
                <a:solidFill>
                  <a:srgbClr val="000000"/>
                </a:solidFill>
              </a:rPr>
              <a:t>;</a:t>
            </a:r>
            <a:endParaRPr lang="cs-CZ" sz="1900" dirty="0" smtClean="0">
              <a:solidFill>
                <a:srgbClr val="000000"/>
              </a:solidFill>
            </a:endParaRPr>
          </a:p>
          <a:p>
            <a:pPr lvl="1" algn="just"/>
            <a:r>
              <a:rPr lang="cs-CZ" sz="1900" dirty="0" smtClean="0">
                <a:solidFill>
                  <a:srgbClr val="000000"/>
                </a:solidFill>
              </a:rPr>
              <a:t>výroba</a:t>
            </a:r>
            <a:r>
              <a:rPr lang="en-GB" sz="1900" dirty="0" smtClean="0">
                <a:solidFill>
                  <a:srgbClr val="000000"/>
                </a:solidFill>
              </a:rPr>
              <a:t>;</a:t>
            </a:r>
            <a:endParaRPr lang="cs-CZ" sz="1900" dirty="0" smtClean="0">
              <a:solidFill>
                <a:srgbClr val="000000"/>
              </a:solidFill>
            </a:endParaRPr>
          </a:p>
          <a:p>
            <a:pPr lvl="1" algn="just"/>
            <a:r>
              <a:rPr lang="cs-CZ" sz="1900" dirty="0" smtClean="0">
                <a:solidFill>
                  <a:srgbClr val="000000"/>
                </a:solidFill>
              </a:rPr>
              <a:t>marketing</a:t>
            </a:r>
            <a:r>
              <a:rPr lang="en-GB" sz="1900" dirty="0" smtClean="0">
                <a:solidFill>
                  <a:srgbClr val="000000"/>
                </a:solidFill>
              </a:rPr>
              <a:t>;</a:t>
            </a:r>
            <a:endParaRPr lang="cs-CZ" sz="1900" dirty="0" smtClean="0">
              <a:solidFill>
                <a:srgbClr val="000000"/>
              </a:solidFill>
            </a:endParaRPr>
          </a:p>
          <a:p>
            <a:pPr lvl="1" algn="just"/>
            <a:r>
              <a:rPr lang="cs-CZ" sz="1900" dirty="0" smtClean="0">
                <a:solidFill>
                  <a:srgbClr val="000000"/>
                </a:solidFill>
              </a:rPr>
              <a:t>prodej</a:t>
            </a:r>
            <a:r>
              <a:rPr lang="en-GB" sz="1900" dirty="0" smtClean="0">
                <a:solidFill>
                  <a:srgbClr val="000000"/>
                </a:solidFill>
              </a:rPr>
              <a:t>;</a:t>
            </a:r>
          </a:p>
          <a:p>
            <a:pPr lvl="1" algn="just"/>
            <a:r>
              <a:rPr lang="en-GB" sz="1900" dirty="0" err="1" smtClean="0">
                <a:solidFill>
                  <a:srgbClr val="000000"/>
                </a:solidFill>
              </a:rPr>
              <a:t>platebn</a:t>
            </a:r>
            <a:r>
              <a:rPr lang="cs-CZ" sz="1900" dirty="0" smtClean="0">
                <a:solidFill>
                  <a:srgbClr val="000000"/>
                </a:solidFill>
              </a:rPr>
              <a:t>í systémy</a:t>
            </a:r>
            <a:r>
              <a:rPr lang="en-GB" sz="1900" dirty="0" smtClean="0">
                <a:solidFill>
                  <a:srgbClr val="000000"/>
                </a:solidFill>
              </a:rPr>
              <a:t>;</a:t>
            </a:r>
          </a:p>
          <a:p>
            <a:pPr lvl="1" algn="just"/>
            <a:r>
              <a:rPr lang="cs-CZ" sz="1900" dirty="0" smtClean="0">
                <a:solidFill>
                  <a:srgbClr val="000000"/>
                </a:solidFill>
              </a:rPr>
              <a:t>distribuce</a:t>
            </a:r>
            <a:r>
              <a:rPr lang="en-GB" sz="1900" dirty="0" smtClean="0">
                <a:solidFill>
                  <a:srgbClr val="000000"/>
                </a:solidFill>
              </a:rPr>
              <a:t>;</a:t>
            </a:r>
            <a:endParaRPr lang="cs-CZ" sz="1900" dirty="0" smtClean="0">
              <a:solidFill>
                <a:srgbClr val="000000"/>
              </a:solidFill>
            </a:endParaRPr>
          </a:p>
          <a:p>
            <a:pPr lvl="1" algn="just"/>
            <a:r>
              <a:rPr lang="cs-CZ" sz="1900" dirty="0" smtClean="0">
                <a:solidFill>
                  <a:srgbClr val="000000"/>
                </a:solidFill>
              </a:rPr>
              <a:t>technologie</a:t>
            </a:r>
            <a:r>
              <a:rPr lang="en-GB" sz="1900" dirty="0" smtClean="0">
                <a:solidFill>
                  <a:srgbClr val="000000"/>
                </a:solidFill>
              </a:rPr>
              <a:t>;</a:t>
            </a:r>
          </a:p>
          <a:p>
            <a:pPr lvl="1" algn="just"/>
            <a:r>
              <a:rPr lang="cs-CZ" sz="1900" dirty="0" smtClean="0">
                <a:solidFill>
                  <a:srgbClr val="000000"/>
                </a:solidFill>
              </a:rPr>
              <a:t>personalistika</a:t>
            </a:r>
          </a:p>
          <a:p>
            <a:pPr lvl="1" algn="just"/>
            <a:r>
              <a:rPr lang="cs-CZ" sz="1900" dirty="0" smtClean="0">
                <a:solidFill>
                  <a:srgbClr val="000000"/>
                </a:solidFill>
              </a:rPr>
              <a:t>další…</a:t>
            </a:r>
          </a:p>
          <a:p>
            <a:pPr algn="just"/>
            <a:endParaRPr lang="cs-CZ" sz="2300" dirty="0" smtClean="0">
              <a:solidFill>
                <a:srgbClr val="000000"/>
              </a:solidFill>
            </a:endParaRPr>
          </a:p>
          <a:p>
            <a:pPr algn="just"/>
            <a:endParaRPr lang="cs-CZ" sz="2300" dirty="0">
              <a:solidFill>
                <a:srgbClr val="000000"/>
              </a:solidFill>
            </a:endParaRPr>
          </a:p>
        </p:txBody>
      </p:sp>
    </p:spTree>
    <p:extLst>
      <p:ext uri="{BB962C8B-B14F-4D97-AF65-F5344CB8AC3E}">
        <p14:creationId xmlns:p14="http://schemas.microsoft.com/office/powerpoint/2010/main" val="16013602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95536" y="195486"/>
            <a:ext cx="6120680" cy="507703"/>
          </a:xfrm>
        </p:spPr>
        <p:txBody>
          <a:bodyPr/>
          <a:lstStyle/>
          <a:p>
            <a:r>
              <a:rPr lang="cs-CZ" b="1" dirty="0" smtClean="0">
                <a:solidFill>
                  <a:srgbClr val="000000"/>
                </a:solidFill>
              </a:rPr>
              <a:t>Trendy e-business</a:t>
            </a:r>
            <a:endParaRPr lang="cs-CZ" b="1" dirty="0">
              <a:solidFill>
                <a:srgbClr val="000000"/>
              </a:solidFill>
            </a:endParaRP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
        <p:nvSpPr>
          <p:cNvPr id="4" name="Zástupný symbol pro číslo snímku 3"/>
          <p:cNvSpPr>
            <a:spLocks noGrp="1"/>
          </p:cNvSpPr>
          <p:nvPr>
            <p:ph type="sldNum" sz="quarter" idx="12"/>
          </p:nvPr>
        </p:nvSpPr>
        <p:spPr/>
        <p:txBody>
          <a:bodyPr/>
          <a:lstStyle/>
          <a:p>
            <a:fld id="{560808B9-4D1F-4069-9EB9-CD8802008F4E}" type="slidenum">
              <a:rPr lang="cs-CZ" smtClean="0"/>
              <a:pPr/>
              <a:t>4</a:t>
            </a:fld>
            <a:endParaRPr lang="cs-CZ" dirty="0"/>
          </a:p>
        </p:txBody>
      </p:sp>
      <p:sp>
        <p:nvSpPr>
          <p:cNvPr id="7" name="Zástupný symbol pro obsah 2"/>
          <p:cNvSpPr txBox="1">
            <a:spLocks/>
          </p:cNvSpPr>
          <p:nvPr/>
        </p:nvSpPr>
        <p:spPr>
          <a:xfrm>
            <a:off x="331912" y="843558"/>
            <a:ext cx="8424936" cy="388843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300" dirty="0" smtClean="0">
                <a:solidFill>
                  <a:srgbClr val="000000"/>
                </a:solidFill>
              </a:rPr>
              <a:t>Nové poznatky</a:t>
            </a:r>
          </a:p>
          <a:p>
            <a:pPr lvl="1" algn="just"/>
            <a:r>
              <a:rPr lang="cs-CZ" sz="1900" dirty="0" smtClean="0">
                <a:solidFill>
                  <a:srgbClr val="000000"/>
                </a:solidFill>
              </a:rPr>
              <a:t>založené na zpracování dat</a:t>
            </a:r>
            <a:r>
              <a:rPr lang="en-GB" sz="1900" dirty="0" smtClean="0">
                <a:solidFill>
                  <a:srgbClr val="000000"/>
                </a:solidFill>
              </a:rPr>
              <a:t>;</a:t>
            </a:r>
          </a:p>
          <a:p>
            <a:pPr lvl="1" algn="just"/>
            <a:r>
              <a:rPr lang="cs-CZ" sz="1900" dirty="0" smtClean="0">
                <a:solidFill>
                  <a:srgbClr val="000000"/>
                </a:solidFill>
              </a:rPr>
              <a:t>monitorování vnitřního prostředí</a:t>
            </a:r>
            <a:r>
              <a:rPr lang="en-GB" sz="1900" dirty="0" smtClean="0">
                <a:solidFill>
                  <a:srgbClr val="000000"/>
                </a:solidFill>
              </a:rPr>
              <a:t>;</a:t>
            </a:r>
          </a:p>
          <a:p>
            <a:pPr lvl="1" algn="just"/>
            <a:r>
              <a:rPr lang="cs-CZ" sz="1900" dirty="0" smtClean="0">
                <a:solidFill>
                  <a:srgbClr val="000000"/>
                </a:solidFill>
              </a:rPr>
              <a:t>monitorování vnějšího prostředí.</a:t>
            </a:r>
          </a:p>
          <a:p>
            <a:pPr algn="just"/>
            <a:r>
              <a:rPr lang="cs-CZ" sz="2300" dirty="0" smtClean="0">
                <a:solidFill>
                  <a:srgbClr val="000000"/>
                </a:solidFill>
              </a:rPr>
              <a:t>E-business je rozsáhlým zdrojem dat.</a:t>
            </a:r>
          </a:p>
          <a:p>
            <a:pPr algn="just"/>
            <a:r>
              <a:rPr lang="cs-CZ" sz="2300" dirty="0" smtClean="0">
                <a:solidFill>
                  <a:srgbClr val="000000"/>
                </a:solidFill>
              </a:rPr>
              <a:t>Data jsou ukládána do datových skladů.</a:t>
            </a:r>
          </a:p>
          <a:p>
            <a:pPr algn="just"/>
            <a:r>
              <a:rPr lang="cs-CZ" sz="2300" dirty="0" smtClean="0">
                <a:solidFill>
                  <a:srgbClr val="000000"/>
                </a:solidFill>
              </a:rPr>
              <a:t>Nad datovými sklady pracují algoritmy jejichž cílem je získat z dat nové informace resp. poznatky.</a:t>
            </a:r>
          </a:p>
          <a:p>
            <a:pPr algn="just"/>
            <a:r>
              <a:rPr lang="cs-CZ" sz="2300" dirty="0" smtClean="0">
                <a:solidFill>
                  <a:srgbClr val="000000"/>
                </a:solidFill>
              </a:rPr>
              <a:t>V této souvislosti hovoříme o Business Intelligence.</a:t>
            </a:r>
          </a:p>
          <a:p>
            <a:pPr algn="just"/>
            <a:endParaRPr lang="cs-CZ" sz="2300" dirty="0" smtClean="0">
              <a:solidFill>
                <a:srgbClr val="000000"/>
              </a:solidFill>
            </a:endParaRPr>
          </a:p>
          <a:p>
            <a:pPr algn="just"/>
            <a:endParaRPr lang="cs-CZ" sz="2300" dirty="0">
              <a:solidFill>
                <a:srgbClr val="000000"/>
              </a:solidFill>
            </a:endParaRPr>
          </a:p>
        </p:txBody>
      </p:sp>
    </p:spTree>
    <p:extLst>
      <p:ext uri="{BB962C8B-B14F-4D97-AF65-F5344CB8AC3E}">
        <p14:creationId xmlns:p14="http://schemas.microsoft.com/office/powerpoint/2010/main" val="8987507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95536" y="195486"/>
            <a:ext cx="6120680" cy="507703"/>
          </a:xfrm>
        </p:spPr>
        <p:txBody>
          <a:bodyPr/>
          <a:lstStyle/>
          <a:p>
            <a:r>
              <a:rPr lang="cs-CZ" b="1" dirty="0" smtClean="0">
                <a:solidFill>
                  <a:srgbClr val="000000"/>
                </a:solidFill>
              </a:rPr>
              <a:t>Trendy e-business</a:t>
            </a:r>
            <a:endParaRPr lang="cs-CZ" b="1" dirty="0">
              <a:solidFill>
                <a:srgbClr val="000000"/>
              </a:solidFill>
            </a:endParaRP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
        <p:nvSpPr>
          <p:cNvPr id="4" name="Zástupný symbol pro číslo snímku 3"/>
          <p:cNvSpPr>
            <a:spLocks noGrp="1"/>
          </p:cNvSpPr>
          <p:nvPr>
            <p:ph type="sldNum" sz="quarter" idx="12"/>
          </p:nvPr>
        </p:nvSpPr>
        <p:spPr/>
        <p:txBody>
          <a:bodyPr/>
          <a:lstStyle/>
          <a:p>
            <a:fld id="{560808B9-4D1F-4069-9EB9-CD8802008F4E}" type="slidenum">
              <a:rPr lang="cs-CZ" smtClean="0"/>
              <a:pPr/>
              <a:t>5</a:t>
            </a:fld>
            <a:endParaRPr lang="cs-CZ" dirty="0"/>
          </a:p>
        </p:txBody>
      </p:sp>
      <p:sp>
        <p:nvSpPr>
          <p:cNvPr id="7" name="Zástupný symbol pro obsah 2"/>
          <p:cNvSpPr txBox="1">
            <a:spLocks/>
          </p:cNvSpPr>
          <p:nvPr/>
        </p:nvSpPr>
        <p:spPr>
          <a:xfrm>
            <a:off x="331912" y="843558"/>
            <a:ext cx="8424936" cy="388843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300" dirty="0">
                <a:solidFill>
                  <a:srgbClr val="000000"/>
                </a:solidFill>
              </a:rPr>
              <a:t>Business Intelligence (</a:t>
            </a:r>
            <a:r>
              <a:rPr lang="cs-CZ" sz="2300" dirty="0" smtClean="0">
                <a:solidFill>
                  <a:srgbClr val="000000"/>
                </a:solidFill>
              </a:rPr>
              <a:t>BI)</a:t>
            </a:r>
          </a:p>
          <a:p>
            <a:pPr lvl="1" algn="just"/>
            <a:r>
              <a:rPr lang="cs-CZ" sz="2000" dirty="0" smtClean="0">
                <a:solidFill>
                  <a:srgbClr val="000000"/>
                </a:solidFill>
              </a:rPr>
              <a:t>dovednosti</a:t>
            </a:r>
            <a:r>
              <a:rPr lang="cs-CZ" sz="2000" dirty="0">
                <a:solidFill>
                  <a:srgbClr val="000000"/>
                </a:solidFill>
              </a:rPr>
              <a:t>, znalosti, technologie, aplikace, kvalita, </a:t>
            </a:r>
            <a:r>
              <a:rPr lang="cs-CZ" sz="2000" dirty="0" smtClean="0">
                <a:solidFill>
                  <a:srgbClr val="000000"/>
                </a:solidFill>
              </a:rPr>
              <a:t>rizika</a:t>
            </a:r>
            <a:r>
              <a:rPr lang="cs-CZ" sz="2000" dirty="0">
                <a:solidFill>
                  <a:srgbClr val="000000"/>
                </a:solidFill>
              </a:rPr>
              <a:t>, bezpečnostní otázky a postupy používané v podnikání pro získání lepšího pochopení chování na trhu a obchodních souvislostech. Za tímto účelem provádí sběr, integraci, </a:t>
            </a:r>
            <a:r>
              <a:rPr lang="cs-CZ" sz="2000" dirty="0" smtClean="0">
                <a:solidFill>
                  <a:srgbClr val="000000"/>
                </a:solidFill>
              </a:rPr>
              <a:t>analýzu</a:t>
            </a:r>
            <a:r>
              <a:rPr lang="cs-CZ" sz="2000" dirty="0">
                <a:solidFill>
                  <a:srgbClr val="000000"/>
                </a:solidFill>
              </a:rPr>
              <a:t>, interpretaci a prezentaci obchodních informací</a:t>
            </a:r>
            <a:r>
              <a:rPr lang="cs-CZ" sz="2000" dirty="0" smtClean="0">
                <a:solidFill>
                  <a:srgbClr val="000000"/>
                </a:solidFill>
              </a:rPr>
              <a:t>.</a:t>
            </a:r>
          </a:p>
          <a:p>
            <a:pPr lvl="1" algn="just"/>
            <a:r>
              <a:rPr lang="cs-CZ" sz="2000" dirty="0" smtClean="0">
                <a:solidFill>
                  <a:srgbClr val="000000"/>
                </a:solidFill>
              </a:rPr>
              <a:t>množina </a:t>
            </a:r>
            <a:r>
              <a:rPr lang="cs-CZ" sz="2000" dirty="0">
                <a:solidFill>
                  <a:srgbClr val="000000"/>
                </a:solidFill>
              </a:rPr>
              <a:t>konceptů a metodik, které zlepšují rozhodovací proces za použití metrik, nebo systémů založených na metrikách. Účelem procesu je konvertovat velké objemy dat na poznatky, které jsou potřebné pro koncové uživatele. Tyto poznatky potom můžeme efektivně použít například v procesu rozhodování a mohou tvořit velmi významnou konkurenční výhodu.</a:t>
            </a:r>
          </a:p>
        </p:txBody>
      </p:sp>
    </p:spTree>
    <p:extLst>
      <p:ext uri="{BB962C8B-B14F-4D97-AF65-F5344CB8AC3E}">
        <p14:creationId xmlns:p14="http://schemas.microsoft.com/office/powerpoint/2010/main" val="30554980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95536" y="195486"/>
            <a:ext cx="6120680" cy="507703"/>
          </a:xfrm>
        </p:spPr>
        <p:txBody>
          <a:bodyPr/>
          <a:lstStyle/>
          <a:p>
            <a:r>
              <a:rPr lang="cs-CZ" b="1" dirty="0" smtClean="0">
                <a:solidFill>
                  <a:srgbClr val="000000"/>
                </a:solidFill>
              </a:rPr>
              <a:t>Trendy e-business</a:t>
            </a:r>
            <a:endParaRPr lang="cs-CZ" b="1" dirty="0">
              <a:solidFill>
                <a:srgbClr val="000000"/>
              </a:solidFill>
            </a:endParaRP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
        <p:nvSpPr>
          <p:cNvPr id="4" name="Zástupný symbol pro číslo snímku 3"/>
          <p:cNvSpPr>
            <a:spLocks noGrp="1"/>
          </p:cNvSpPr>
          <p:nvPr>
            <p:ph type="sldNum" sz="quarter" idx="12"/>
          </p:nvPr>
        </p:nvSpPr>
        <p:spPr/>
        <p:txBody>
          <a:bodyPr/>
          <a:lstStyle/>
          <a:p>
            <a:fld id="{560808B9-4D1F-4069-9EB9-CD8802008F4E}" type="slidenum">
              <a:rPr lang="cs-CZ" smtClean="0"/>
              <a:pPr/>
              <a:t>6</a:t>
            </a:fld>
            <a:endParaRPr lang="cs-CZ" dirty="0"/>
          </a:p>
        </p:txBody>
      </p:sp>
      <p:sp>
        <p:nvSpPr>
          <p:cNvPr id="8" name="Zástupný symbol pro obsah 2"/>
          <p:cNvSpPr txBox="1">
            <a:spLocks/>
          </p:cNvSpPr>
          <p:nvPr/>
        </p:nvSpPr>
        <p:spPr>
          <a:xfrm>
            <a:off x="395536" y="699542"/>
            <a:ext cx="8064896" cy="165618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300" dirty="0" smtClean="0">
                <a:solidFill>
                  <a:srgbClr val="000000"/>
                </a:solidFill>
              </a:rPr>
              <a:t>BI </a:t>
            </a:r>
            <a:r>
              <a:rPr lang="cs-CZ" sz="2300" dirty="0">
                <a:solidFill>
                  <a:srgbClr val="000000"/>
                </a:solidFill>
              </a:rPr>
              <a:t>v podniku umožňují:</a:t>
            </a:r>
          </a:p>
          <a:p>
            <a:pPr lvl="1" algn="just"/>
            <a:r>
              <a:rPr lang="cs-CZ" sz="1800" dirty="0">
                <a:solidFill>
                  <a:srgbClr val="000000"/>
                </a:solidFill>
              </a:rPr>
              <a:t>rychlé a snadné nastavení kritérií pro získávání analýz a reportů (nákup, prodej, výroba, zákazníci, činnosti obchodních zástupců, apod.);</a:t>
            </a:r>
          </a:p>
          <a:p>
            <a:pPr lvl="1" algn="just"/>
            <a:r>
              <a:rPr lang="cs-CZ" sz="1800" dirty="0">
                <a:solidFill>
                  <a:srgbClr val="000000"/>
                </a:solidFill>
              </a:rPr>
              <a:t>rychlý přístup k tzv. agregovaným datům (agregace za podnikové útvary, za jednotlivé zákazníky, za časové intervaly, apod.);</a:t>
            </a:r>
          </a:p>
          <a:p>
            <a:pPr lvl="1" algn="just"/>
            <a:r>
              <a:rPr lang="cs-CZ" sz="1800" dirty="0">
                <a:solidFill>
                  <a:srgbClr val="000000"/>
                </a:solidFill>
              </a:rPr>
              <a:t>dostatečný výpočetní výkon pro on-line zpracování analýz;</a:t>
            </a:r>
          </a:p>
          <a:p>
            <a:pPr lvl="1" algn="just"/>
            <a:r>
              <a:rPr lang="cs-CZ" sz="1800" dirty="0">
                <a:solidFill>
                  <a:srgbClr val="000000"/>
                </a:solidFill>
              </a:rPr>
              <a:t>automatizace tvorby podkladů pro potřeby rozhodování na základě předem definovaných požadavků.</a:t>
            </a:r>
          </a:p>
          <a:p>
            <a:pPr algn="just"/>
            <a:r>
              <a:rPr lang="cs-CZ" sz="2300" dirty="0">
                <a:solidFill>
                  <a:srgbClr val="000000"/>
                </a:solidFill>
              </a:rPr>
              <a:t>Šíře „záběru“ resp. možností BI vyžaduje orientaci na sběr dat, ukládání resp. skladování dat, analýzu dat, agregaci dat, zpřístupnění dat a informací, archivace dat, dotazování, reporting a on-line zpracování.</a:t>
            </a:r>
          </a:p>
          <a:p>
            <a:pPr algn="just"/>
            <a:endParaRPr lang="cs-CZ" sz="2000" dirty="0">
              <a:solidFill>
                <a:srgbClr val="000000"/>
              </a:solidFill>
            </a:endParaRPr>
          </a:p>
          <a:p>
            <a:pPr algn="just"/>
            <a:endParaRPr lang="cs-CZ" sz="2000" dirty="0" smtClean="0">
              <a:solidFill>
                <a:srgbClr val="000000"/>
              </a:solidFill>
            </a:endParaRPr>
          </a:p>
          <a:p>
            <a:pPr algn="just"/>
            <a:endParaRPr lang="cs-CZ" sz="1600" dirty="0">
              <a:solidFill>
                <a:srgbClr val="000000"/>
              </a:solidFill>
            </a:endParaRPr>
          </a:p>
        </p:txBody>
      </p:sp>
    </p:spTree>
    <p:extLst>
      <p:ext uri="{BB962C8B-B14F-4D97-AF65-F5344CB8AC3E}">
        <p14:creationId xmlns:p14="http://schemas.microsoft.com/office/powerpoint/2010/main" val="12215693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95536" y="195486"/>
            <a:ext cx="6120680" cy="507703"/>
          </a:xfrm>
        </p:spPr>
        <p:txBody>
          <a:bodyPr/>
          <a:lstStyle/>
          <a:p>
            <a:r>
              <a:rPr lang="cs-CZ" b="1" dirty="0" smtClean="0">
                <a:solidFill>
                  <a:srgbClr val="000000"/>
                </a:solidFill>
              </a:rPr>
              <a:t>Trendy e-business</a:t>
            </a:r>
            <a:endParaRPr lang="cs-CZ" b="1" dirty="0">
              <a:solidFill>
                <a:srgbClr val="000000"/>
              </a:solidFill>
            </a:endParaRP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
        <p:nvSpPr>
          <p:cNvPr id="4" name="Zástupný symbol pro číslo snímku 3"/>
          <p:cNvSpPr>
            <a:spLocks noGrp="1"/>
          </p:cNvSpPr>
          <p:nvPr>
            <p:ph type="sldNum" sz="quarter" idx="12"/>
          </p:nvPr>
        </p:nvSpPr>
        <p:spPr/>
        <p:txBody>
          <a:bodyPr/>
          <a:lstStyle/>
          <a:p>
            <a:fld id="{560808B9-4D1F-4069-9EB9-CD8802008F4E}" type="slidenum">
              <a:rPr lang="cs-CZ" smtClean="0"/>
              <a:pPr/>
              <a:t>7</a:t>
            </a:fld>
            <a:endParaRPr lang="cs-CZ" dirty="0"/>
          </a:p>
        </p:txBody>
      </p:sp>
      <p:sp>
        <p:nvSpPr>
          <p:cNvPr id="7" name="Zástupný symbol pro obsah 2"/>
          <p:cNvSpPr txBox="1">
            <a:spLocks/>
          </p:cNvSpPr>
          <p:nvPr/>
        </p:nvSpPr>
        <p:spPr>
          <a:xfrm>
            <a:off x="331912" y="627534"/>
            <a:ext cx="8424936" cy="388843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300" dirty="0">
                <a:solidFill>
                  <a:srgbClr val="000000"/>
                </a:solidFill>
              </a:rPr>
              <a:t>Business Intelligence (</a:t>
            </a:r>
            <a:r>
              <a:rPr lang="cs-CZ" sz="2300" dirty="0" smtClean="0">
                <a:solidFill>
                  <a:srgbClr val="000000"/>
                </a:solidFill>
              </a:rPr>
              <a:t>BI)</a:t>
            </a:r>
          </a:p>
          <a:p>
            <a:pPr lvl="1" algn="just"/>
            <a:r>
              <a:rPr lang="cs-CZ" sz="1800" dirty="0" smtClean="0">
                <a:solidFill>
                  <a:srgbClr val="000000"/>
                </a:solidFill>
              </a:rPr>
              <a:t>Zdrojové </a:t>
            </a:r>
            <a:r>
              <a:rPr lang="cs-CZ" sz="1800" dirty="0">
                <a:solidFill>
                  <a:srgbClr val="000000"/>
                </a:solidFill>
              </a:rPr>
              <a:t>systémy;</a:t>
            </a:r>
          </a:p>
          <a:p>
            <a:pPr lvl="1" algn="just"/>
            <a:r>
              <a:rPr lang="cs-CZ" sz="1800" dirty="0" smtClean="0">
                <a:solidFill>
                  <a:srgbClr val="000000"/>
                </a:solidFill>
              </a:rPr>
              <a:t>Dočasná </a:t>
            </a:r>
            <a:r>
              <a:rPr lang="cs-CZ" sz="1800" dirty="0">
                <a:solidFill>
                  <a:srgbClr val="000000"/>
                </a:solidFill>
              </a:rPr>
              <a:t>úložiště dat (DSA - Data </a:t>
            </a:r>
            <a:r>
              <a:rPr lang="cs-CZ" sz="1800" dirty="0" err="1">
                <a:solidFill>
                  <a:srgbClr val="000000"/>
                </a:solidFill>
              </a:rPr>
              <a:t>Staging</a:t>
            </a:r>
            <a:r>
              <a:rPr lang="cs-CZ" sz="1800" dirty="0">
                <a:solidFill>
                  <a:srgbClr val="000000"/>
                </a:solidFill>
              </a:rPr>
              <a:t> Area);</a:t>
            </a:r>
          </a:p>
          <a:p>
            <a:pPr lvl="1" algn="just"/>
            <a:r>
              <a:rPr lang="cs-CZ" sz="1800" dirty="0" smtClean="0">
                <a:solidFill>
                  <a:srgbClr val="000000"/>
                </a:solidFill>
              </a:rPr>
              <a:t>Transformační </a:t>
            </a:r>
            <a:r>
              <a:rPr lang="cs-CZ" sz="1800" dirty="0">
                <a:solidFill>
                  <a:srgbClr val="000000"/>
                </a:solidFill>
              </a:rPr>
              <a:t>nástroje (ETL - </a:t>
            </a:r>
            <a:r>
              <a:rPr lang="cs-CZ" sz="1800" dirty="0" err="1">
                <a:solidFill>
                  <a:srgbClr val="000000"/>
                </a:solidFill>
              </a:rPr>
              <a:t>Extraction</a:t>
            </a:r>
            <a:r>
              <a:rPr lang="cs-CZ" sz="1800" dirty="0">
                <a:solidFill>
                  <a:srgbClr val="000000"/>
                </a:solidFill>
              </a:rPr>
              <a:t> </a:t>
            </a:r>
            <a:r>
              <a:rPr lang="cs-CZ" sz="1800" dirty="0" err="1">
                <a:solidFill>
                  <a:srgbClr val="000000"/>
                </a:solidFill>
              </a:rPr>
              <a:t>Transformation</a:t>
            </a:r>
            <a:r>
              <a:rPr lang="cs-CZ" sz="1800" dirty="0">
                <a:solidFill>
                  <a:srgbClr val="000000"/>
                </a:solidFill>
              </a:rPr>
              <a:t> </a:t>
            </a:r>
            <a:r>
              <a:rPr lang="cs-CZ" sz="1800" dirty="0" err="1">
                <a:solidFill>
                  <a:srgbClr val="000000"/>
                </a:solidFill>
              </a:rPr>
              <a:t>Loading</a:t>
            </a:r>
            <a:r>
              <a:rPr lang="cs-CZ" sz="1800" dirty="0">
                <a:solidFill>
                  <a:srgbClr val="000000"/>
                </a:solidFill>
              </a:rPr>
              <a:t>);</a:t>
            </a:r>
          </a:p>
          <a:p>
            <a:pPr lvl="1" algn="just"/>
            <a:r>
              <a:rPr lang="cs-CZ" sz="1800" dirty="0" smtClean="0">
                <a:solidFill>
                  <a:srgbClr val="000000"/>
                </a:solidFill>
              </a:rPr>
              <a:t>Integrační </a:t>
            </a:r>
            <a:r>
              <a:rPr lang="cs-CZ" sz="1800" dirty="0">
                <a:solidFill>
                  <a:srgbClr val="000000"/>
                </a:solidFill>
              </a:rPr>
              <a:t>nástroje (EAI - </a:t>
            </a:r>
            <a:r>
              <a:rPr lang="cs-CZ" sz="1800" dirty="0" err="1">
                <a:solidFill>
                  <a:srgbClr val="000000"/>
                </a:solidFill>
              </a:rPr>
              <a:t>Enterprise</a:t>
            </a:r>
            <a:r>
              <a:rPr lang="cs-CZ" sz="1800" dirty="0">
                <a:solidFill>
                  <a:srgbClr val="000000"/>
                </a:solidFill>
              </a:rPr>
              <a:t> </a:t>
            </a:r>
            <a:r>
              <a:rPr lang="cs-CZ" sz="1800" dirty="0" err="1">
                <a:solidFill>
                  <a:srgbClr val="000000"/>
                </a:solidFill>
              </a:rPr>
              <a:t>Application</a:t>
            </a:r>
            <a:r>
              <a:rPr lang="cs-CZ" sz="1800" dirty="0">
                <a:solidFill>
                  <a:srgbClr val="000000"/>
                </a:solidFill>
              </a:rPr>
              <a:t> </a:t>
            </a:r>
            <a:r>
              <a:rPr lang="cs-CZ" sz="1800" dirty="0" err="1">
                <a:solidFill>
                  <a:srgbClr val="000000"/>
                </a:solidFill>
              </a:rPr>
              <a:t>Integration</a:t>
            </a:r>
            <a:r>
              <a:rPr lang="cs-CZ" sz="1800" dirty="0">
                <a:solidFill>
                  <a:srgbClr val="000000"/>
                </a:solidFill>
              </a:rPr>
              <a:t>);</a:t>
            </a:r>
          </a:p>
          <a:p>
            <a:pPr lvl="1" algn="just"/>
            <a:r>
              <a:rPr lang="cs-CZ" sz="1800" dirty="0" smtClean="0">
                <a:solidFill>
                  <a:srgbClr val="000000"/>
                </a:solidFill>
              </a:rPr>
              <a:t>Datové </a:t>
            </a:r>
            <a:r>
              <a:rPr lang="cs-CZ" sz="1800" dirty="0">
                <a:solidFill>
                  <a:srgbClr val="000000"/>
                </a:solidFill>
              </a:rPr>
              <a:t>sklady (DWH – Data </a:t>
            </a:r>
            <a:r>
              <a:rPr lang="cs-CZ" sz="1800" dirty="0" err="1">
                <a:solidFill>
                  <a:srgbClr val="000000"/>
                </a:solidFill>
              </a:rPr>
              <a:t>Warehouse</a:t>
            </a:r>
            <a:r>
              <a:rPr lang="cs-CZ" sz="1800" dirty="0">
                <a:solidFill>
                  <a:srgbClr val="000000"/>
                </a:solidFill>
              </a:rPr>
              <a:t>);</a:t>
            </a:r>
          </a:p>
          <a:p>
            <a:pPr lvl="1" algn="just"/>
            <a:r>
              <a:rPr lang="cs-CZ" sz="1800" dirty="0" smtClean="0">
                <a:solidFill>
                  <a:srgbClr val="000000"/>
                </a:solidFill>
              </a:rPr>
              <a:t>Datová </a:t>
            </a:r>
            <a:r>
              <a:rPr lang="cs-CZ" sz="1800" dirty="0">
                <a:solidFill>
                  <a:srgbClr val="000000"/>
                </a:solidFill>
              </a:rPr>
              <a:t>tržiště (DMA – Data </a:t>
            </a:r>
            <a:r>
              <a:rPr lang="cs-CZ" sz="1800" dirty="0" err="1">
                <a:solidFill>
                  <a:srgbClr val="000000"/>
                </a:solidFill>
              </a:rPr>
              <a:t>Marts</a:t>
            </a:r>
            <a:r>
              <a:rPr lang="cs-CZ" sz="1800" dirty="0">
                <a:solidFill>
                  <a:srgbClr val="000000"/>
                </a:solidFill>
              </a:rPr>
              <a:t>);</a:t>
            </a:r>
          </a:p>
          <a:p>
            <a:pPr lvl="1" algn="just"/>
            <a:r>
              <a:rPr lang="cs-CZ" sz="1800" dirty="0" smtClean="0">
                <a:solidFill>
                  <a:srgbClr val="000000"/>
                </a:solidFill>
              </a:rPr>
              <a:t>OLAP </a:t>
            </a:r>
            <a:r>
              <a:rPr lang="cs-CZ" sz="1800" dirty="0">
                <a:solidFill>
                  <a:srgbClr val="000000"/>
                </a:solidFill>
              </a:rPr>
              <a:t>(On Line </a:t>
            </a:r>
            <a:r>
              <a:rPr lang="cs-CZ" sz="1800" dirty="0" err="1">
                <a:solidFill>
                  <a:srgbClr val="000000"/>
                </a:solidFill>
              </a:rPr>
              <a:t>Analytical</a:t>
            </a:r>
            <a:r>
              <a:rPr lang="cs-CZ" sz="1800" dirty="0">
                <a:solidFill>
                  <a:srgbClr val="000000"/>
                </a:solidFill>
              </a:rPr>
              <a:t> </a:t>
            </a:r>
            <a:r>
              <a:rPr lang="cs-CZ" sz="1800" dirty="0" err="1">
                <a:solidFill>
                  <a:srgbClr val="000000"/>
                </a:solidFill>
              </a:rPr>
              <a:t>Processing</a:t>
            </a:r>
            <a:r>
              <a:rPr lang="cs-CZ" sz="1800" dirty="0">
                <a:solidFill>
                  <a:srgbClr val="000000"/>
                </a:solidFill>
              </a:rPr>
              <a:t>);</a:t>
            </a:r>
          </a:p>
          <a:p>
            <a:pPr lvl="1" algn="just"/>
            <a:r>
              <a:rPr lang="cs-CZ" sz="1800" dirty="0" smtClean="0">
                <a:solidFill>
                  <a:srgbClr val="000000"/>
                </a:solidFill>
              </a:rPr>
              <a:t>Manažerské </a:t>
            </a:r>
            <a:r>
              <a:rPr lang="cs-CZ" sz="1800" dirty="0">
                <a:solidFill>
                  <a:srgbClr val="000000"/>
                </a:solidFill>
              </a:rPr>
              <a:t>aplikace (EIS - </a:t>
            </a:r>
            <a:r>
              <a:rPr lang="cs-CZ" sz="1800" dirty="0" err="1">
                <a:solidFill>
                  <a:srgbClr val="000000"/>
                </a:solidFill>
              </a:rPr>
              <a:t>Executive</a:t>
            </a:r>
            <a:r>
              <a:rPr lang="cs-CZ" sz="1800" dirty="0">
                <a:solidFill>
                  <a:srgbClr val="000000"/>
                </a:solidFill>
              </a:rPr>
              <a:t> </a:t>
            </a:r>
            <a:r>
              <a:rPr lang="cs-CZ" sz="1800" dirty="0" err="1">
                <a:solidFill>
                  <a:srgbClr val="000000"/>
                </a:solidFill>
              </a:rPr>
              <a:t>Information</a:t>
            </a:r>
            <a:r>
              <a:rPr lang="cs-CZ" sz="1800" dirty="0">
                <a:solidFill>
                  <a:srgbClr val="000000"/>
                </a:solidFill>
              </a:rPr>
              <a:t> Systems);</a:t>
            </a:r>
          </a:p>
          <a:p>
            <a:pPr lvl="1" algn="just"/>
            <a:r>
              <a:rPr lang="cs-CZ" sz="1800" dirty="0" smtClean="0">
                <a:solidFill>
                  <a:srgbClr val="000000"/>
                </a:solidFill>
              </a:rPr>
              <a:t>Dolování </a:t>
            </a:r>
            <a:r>
              <a:rPr lang="cs-CZ" sz="1800" dirty="0">
                <a:solidFill>
                  <a:srgbClr val="000000"/>
                </a:solidFill>
              </a:rPr>
              <a:t>dat (Data </a:t>
            </a:r>
            <a:r>
              <a:rPr lang="cs-CZ" sz="1800" dirty="0" err="1">
                <a:solidFill>
                  <a:srgbClr val="000000"/>
                </a:solidFill>
              </a:rPr>
              <a:t>Mining</a:t>
            </a:r>
            <a:r>
              <a:rPr lang="cs-CZ" sz="1800" dirty="0">
                <a:solidFill>
                  <a:srgbClr val="000000"/>
                </a:solidFill>
              </a:rPr>
              <a:t>);</a:t>
            </a:r>
          </a:p>
          <a:p>
            <a:pPr lvl="1" algn="just"/>
            <a:r>
              <a:rPr lang="cs-CZ" sz="1800" dirty="0" smtClean="0">
                <a:solidFill>
                  <a:srgbClr val="000000"/>
                </a:solidFill>
              </a:rPr>
              <a:t>Reporting</a:t>
            </a:r>
            <a:r>
              <a:rPr lang="cs-CZ" sz="1800" dirty="0">
                <a:solidFill>
                  <a:srgbClr val="000000"/>
                </a:solidFill>
              </a:rPr>
              <a:t>;</a:t>
            </a:r>
          </a:p>
          <a:p>
            <a:pPr lvl="1" algn="just"/>
            <a:r>
              <a:rPr lang="cs-CZ" sz="1800" dirty="0" smtClean="0">
                <a:solidFill>
                  <a:srgbClr val="000000"/>
                </a:solidFill>
              </a:rPr>
              <a:t>Nástroje </a:t>
            </a:r>
            <a:r>
              <a:rPr lang="cs-CZ" sz="1800" dirty="0">
                <a:solidFill>
                  <a:srgbClr val="000000"/>
                </a:solidFill>
              </a:rPr>
              <a:t>pro zajištění kvality dat.</a:t>
            </a:r>
          </a:p>
          <a:p>
            <a:pPr algn="just"/>
            <a:endParaRPr lang="cs-CZ" sz="2300" dirty="0" smtClean="0">
              <a:solidFill>
                <a:srgbClr val="000000"/>
              </a:solidFill>
            </a:endParaRPr>
          </a:p>
        </p:txBody>
      </p:sp>
    </p:spTree>
    <p:extLst>
      <p:ext uri="{BB962C8B-B14F-4D97-AF65-F5344CB8AC3E}">
        <p14:creationId xmlns:p14="http://schemas.microsoft.com/office/powerpoint/2010/main" val="32190988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95536" y="195486"/>
            <a:ext cx="6120680" cy="507703"/>
          </a:xfrm>
        </p:spPr>
        <p:txBody>
          <a:bodyPr/>
          <a:lstStyle/>
          <a:p>
            <a:r>
              <a:rPr lang="cs-CZ" b="1" dirty="0" smtClean="0">
                <a:solidFill>
                  <a:srgbClr val="000000"/>
                </a:solidFill>
              </a:rPr>
              <a:t>Trendy e-business</a:t>
            </a:r>
            <a:endParaRPr lang="cs-CZ" b="1" dirty="0">
              <a:solidFill>
                <a:srgbClr val="000000"/>
              </a:solidFill>
            </a:endParaRP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
        <p:nvSpPr>
          <p:cNvPr id="4" name="Zástupný symbol pro číslo snímku 3"/>
          <p:cNvSpPr>
            <a:spLocks noGrp="1"/>
          </p:cNvSpPr>
          <p:nvPr>
            <p:ph type="sldNum" sz="quarter" idx="12"/>
          </p:nvPr>
        </p:nvSpPr>
        <p:spPr/>
        <p:txBody>
          <a:bodyPr/>
          <a:lstStyle/>
          <a:p>
            <a:fld id="{560808B9-4D1F-4069-9EB9-CD8802008F4E}" type="slidenum">
              <a:rPr lang="cs-CZ" smtClean="0"/>
              <a:pPr/>
              <a:t>8</a:t>
            </a:fld>
            <a:endParaRPr lang="cs-CZ" dirty="0"/>
          </a:p>
        </p:txBody>
      </p:sp>
      <p:sp>
        <p:nvSpPr>
          <p:cNvPr id="7" name="Zástupný symbol pro obsah 2"/>
          <p:cNvSpPr txBox="1">
            <a:spLocks/>
          </p:cNvSpPr>
          <p:nvPr/>
        </p:nvSpPr>
        <p:spPr>
          <a:xfrm>
            <a:off x="331912" y="915566"/>
            <a:ext cx="8424936" cy="388843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300" dirty="0">
                <a:solidFill>
                  <a:srgbClr val="000000"/>
                </a:solidFill>
              </a:rPr>
              <a:t>Competitive Intelligence (CI) neboli konkurenční zpravodajství vymezuje oblast </a:t>
            </a:r>
            <a:r>
              <a:rPr lang="cs-CZ" sz="2300" dirty="0" smtClean="0">
                <a:solidFill>
                  <a:srgbClr val="000000"/>
                </a:solidFill>
              </a:rPr>
              <a:t>obsahující </a:t>
            </a:r>
            <a:r>
              <a:rPr lang="cs-CZ" sz="2300" dirty="0">
                <a:solidFill>
                  <a:srgbClr val="000000"/>
                </a:solidFill>
              </a:rPr>
              <a:t>nástroje, metody a postupy pro zjišťování a vyhodnocování informací, které firmám pomáhají odhalovat slabé a silné stránky konkurence a rozpoznat její strategii</a:t>
            </a:r>
            <a:r>
              <a:rPr lang="cs-CZ" sz="2300" dirty="0" smtClean="0">
                <a:solidFill>
                  <a:srgbClr val="000000"/>
                </a:solidFill>
              </a:rPr>
              <a:t>.</a:t>
            </a:r>
          </a:p>
          <a:p>
            <a:pPr algn="just"/>
            <a:r>
              <a:rPr lang="cs-CZ" sz="2300" dirty="0">
                <a:solidFill>
                  <a:srgbClr val="000000"/>
                </a:solidFill>
              </a:rPr>
              <a:t>CI je rychle se vyvíjející se oblastí, protože se ukazuje, že znalost konkurence a obecně konkurenčního prostředí je jedním z primárních předpokladů úspěšnosti na trhu</a:t>
            </a:r>
            <a:r>
              <a:rPr lang="cs-CZ" sz="2300" dirty="0" smtClean="0">
                <a:solidFill>
                  <a:srgbClr val="000000"/>
                </a:solidFill>
              </a:rPr>
              <a:t>.</a:t>
            </a:r>
          </a:p>
          <a:p>
            <a:pPr algn="just"/>
            <a:r>
              <a:rPr lang="cs-CZ" sz="2300" dirty="0" smtClean="0">
                <a:solidFill>
                  <a:srgbClr val="000000"/>
                </a:solidFill>
              </a:rPr>
              <a:t>Jde o etické přístupy získávání informací. </a:t>
            </a:r>
          </a:p>
        </p:txBody>
      </p:sp>
    </p:spTree>
    <p:extLst>
      <p:ext uri="{BB962C8B-B14F-4D97-AF65-F5344CB8AC3E}">
        <p14:creationId xmlns:p14="http://schemas.microsoft.com/office/powerpoint/2010/main" val="12334129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95536" y="195486"/>
            <a:ext cx="6120680" cy="507703"/>
          </a:xfrm>
        </p:spPr>
        <p:txBody>
          <a:bodyPr/>
          <a:lstStyle/>
          <a:p>
            <a:r>
              <a:rPr lang="cs-CZ" b="1" dirty="0" smtClean="0">
                <a:solidFill>
                  <a:srgbClr val="000000"/>
                </a:solidFill>
              </a:rPr>
              <a:t>Trendy e-business</a:t>
            </a:r>
            <a:endParaRPr lang="cs-CZ" b="1" dirty="0">
              <a:solidFill>
                <a:srgbClr val="000000"/>
              </a:solidFill>
            </a:endParaRP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
        <p:nvSpPr>
          <p:cNvPr id="4" name="Zástupný symbol pro číslo snímku 3"/>
          <p:cNvSpPr>
            <a:spLocks noGrp="1"/>
          </p:cNvSpPr>
          <p:nvPr>
            <p:ph type="sldNum" sz="quarter" idx="12"/>
          </p:nvPr>
        </p:nvSpPr>
        <p:spPr/>
        <p:txBody>
          <a:bodyPr/>
          <a:lstStyle/>
          <a:p>
            <a:fld id="{560808B9-4D1F-4069-9EB9-CD8802008F4E}" type="slidenum">
              <a:rPr lang="cs-CZ" smtClean="0"/>
              <a:pPr/>
              <a:t>9</a:t>
            </a:fld>
            <a:endParaRPr lang="cs-CZ" dirty="0"/>
          </a:p>
        </p:txBody>
      </p:sp>
      <p:sp>
        <p:nvSpPr>
          <p:cNvPr id="8" name="Zástupný symbol pro obsah 2"/>
          <p:cNvSpPr txBox="1">
            <a:spLocks/>
          </p:cNvSpPr>
          <p:nvPr/>
        </p:nvSpPr>
        <p:spPr>
          <a:xfrm>
            <a:off x="401304" y="771550"/>
            <a:ext cx="8064896" cy="388843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en-US" sz="2200" dirty="0" smtClean="0">
                <a:solidFill>
                  <a:srgbClr val="000000"/>
                </a:solidFill>
              </a:rPr>
              <a:t>CI</a:t>
            </a:r>
          </a:p>
          <a:p>
            <a:pPr lvl="1" algn="just"/>
            <a:r>
              <a:rPr lang="cs-CZ" sz="2000" dirty="0" smtClean="0">
                <a:solidFill>
                  <a:srgbClr val="000000"/>
                </a:solidFill>
              </a:rPr>
              <a:t>řízení,</a:t>
            </a:r>
          </a:p>
          <a:p>
            <a:pPr lvl="1" algn="just"/>
            <a:r>
              <a:rPr lang="cs-CZ" sz="2000" dirty="0" smtClean="0">
                <a:solidFill>
                  <a:srgbClr val="000000"/>
                </a:solidFill>
              </a:rPr>
              <a:t>sběr,</a:t>
            </a:r>
            <a:endParaRPr lang="en-US" sz="2000" dirty="0" smtClean="0">
              <a:solidFill>
                <a:srgbClr val="000000"/>
              </a:solidFill>
            </a:endParaRPr>
          </a:p>
          <a:p>
            <a:pPr lvl="1" algn="just"/>
            <a:r>
              <a:rPr lang="cs-CZ" sz="2000" dirty="0" smtClean="0">
                <a:solidFill>
                  <a:srgbClr val="000000"/>
                </a:solidFill>
              </a:rPr>
              <a:t>analýza,</a:t>
            </a:r>
            <a:endParaRPr lang="en-US" sz="2000" dirty="0" smtClean="0">
              <a:solidFill>
                <a:srgbClr val="000000"/>
              </a:solidFill>
            </a:endParaRPr>
          </a:p>
          <a:p>
            <a:pPr lvl="1" algn="just"/>
            <a:r>
              <a:rPr lang="en-US" sz="2000" dirty="0" smtClean="0">
                <a:solidFill>
                  <a:srgbClr val="000000"/>
                </a:solidFill>
              </a:rPr>
              <a:t>distribuce</a:t>
            </a:r>
            <a:r>
              <a:rPr lang="cs-CZ" sz="2000" dirty="0" smtClean="0">
                <a:solidFill>
                  <a:srgbClr val="000000"/>
                </a:solidFill>
              </a:rPr>
              <a:t>,</a:t>
            </a:r>
          </a:p>
          <a:p>
            <a:pPr algn="just"/>
            <a:r>
              <a:rPr lang="cs-CZ" sz="2200" dirty="0">
                <a:solidFill>
                  <a:srgbClr val="000000"/>
                </a:solidFill>
              </a:rPr>
              <a:t>i</a:t>
            </a:r>
            <a:r>
              <a:rPr lang="cs-CZ" sz="2200" dirty="0" smtClean="0">
                <a:solidFill>
                  <a:srgbClr val="000000"/>
                </a:solidFill>
              </a:rPr>
              <a:t>nformací a znalostí využívaných především na strategické úrovni.</a:t>
            </a:r>
          </a:p>
          <a:p>
            <a:pPr algn="just"/>
            <a:r>
              <a:rPr lang="cs-CZ" sz="2200" dirty="0" smtClean="0">
                <a:solidFill>
                  <a:srgbClr val="000000"/>
                </a:solidFill>
              </a:rPr>
              <a:t>Cíl CI</a:t>
            </a:r>
          </a:p>
          <a:p>
            <a:pPr lvl="1" algn="just"/>
            <a:r>
              <a:rPr lang="cs-CZ" sz="2000" dirty="0" smtClean="0">
                <a:solidFill>
                  <a:srgbClr val="000000"/>
                </a:solidFill>
              </a:rPr>
              <a:t>dosažení konkurenceschopného postavení</a:t>
            </a:r>
            <a:r>
              <a:rPr lang="en-US" sz="2000" dirty="0" smtClean="0">
                <a:solidFill>
                  <a:srgbClr val="000000"/>
                </a:solidFill>
              </a:rPr>
              <a:t>;</a:t>
            </a:r>
          </a:p>
          <a:p>
            <a:pPr lvl="1" algn="just"/>
            <a:r>
              <a:rPr lang="cs-CZ" sz="2000" dirty="0" smtClean="0">
                <a:solidFill>
                  <a:srgbClr val="000000"/>
                </a:solidFill>
              </a:rPr>
              <a:t>snížení rizika hrozeb</a:t>
            </a:r>
            <a:r>
              <a:rPr lang="en-US" sz="2000" dirty="0" smtClean="0">
                <a:solidFill>
                  <a:srgbClr val="000000"/>
                </a:solidFill>
              </a:rPr>
              <a:t>;</a:t>
            </a:r>
            <a:endParaRPr lang="cs-CZ" sz="2000" dirty="0" smtClean="0">
              <a:solidFill>
                <a:srgbClr val="000000"/>
              </a:solidFill>
            </a:endParaRPr>
          </a:p>
          <a:p>
            <a:pPr lvl="1" algn="just"/>
            <a:r>
              <a:rPr lang="cs-CZ" sz="2000" dirty="0" smtClean="0">
                <a:solidFill>
                  <a:srgbClr val="000000"/>
                </a:solidFill>
              </a:rPr>
              <a:t>nalezení příležitostí.</a:t>
            </a:r>
          </a:p>
        </p:txBody>
      </p:sp>
    </p:spTree>
    <p:extLst>
      <p:ext uri="{BB962C8B-B14F-4D97-AF65-F5344CB8AC3E}">
        <p14:creationId xmlns:p14="http://schemas.microsoft.com/office/powerpoint/2010/main" val="996472157"/>
      </p:ext>
    </p:extLst>
  </p:cSld>
  <p:clrMapOvr>
    <a:masterClrMapping/>
  </p:clrMapOvr>
  <p:timing>
    <p:tnLst>
      <p:par>
        <p:cTn id="1" dur="indefinite" restart="never" nodeType="tmRoot"/>
      </p:par>
    </p:tnLst>
  </p:timing>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3480</TotalTime>
  <Words>1107</Words>
  <Application>Microsoft Office PowerPoint</Application>
  <PresentationFormat>Předvádění na obrazovce (16:9)</PresentationFormat>
  <Paragraphs>201</Paragraphs>
  <Slides>19</Slides>
  <Notes>17</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19</vt:i4>
      </vt:variant>
    </vt:vector>
  </HeadingPairs>
  <TitlesOfParts>
    <vt:vector size="24" baseType="lpstr">
      <vt:lpstr>Arial</vt:lpstr>
      <vt:lpstr>Calibri</vt:lpstr>
      <vt:lpstr>Enriqueta</vt:lpstr>
      <vt:lpstr>Times New Roman</vt:lpstr>
      <vt:lpstr>SLU</vt:lpstr>
      <vt:lpstr>Název prezentace</vt:lpstr>
      <vt:lpstr>Podnikání na Internetu</vt:lpstr>
      <vt:lpstr>Trendy e-business</vt:lpstr>
      <vt:lpstr>Trendy e-business</vt:lpstr>
      <vt:lpstr>Trendy e-business</vt:lpstr>
      <vt:lpstr>Trendy e-business</vt:lpstr>
      <vt:lpstr>Trendy e-business</vt:lpstr>
      <vt:lpstr>Trendy e-business</vt:lpstr>
      <vt:lpstr>Trendy e-business</vt:lpstr>
      <vt:lpstr>Trendy e-business</vt:lpstr>
      <vt:lpstr>Trendy e-business</vt:lpstr>
      <vt:lpstr>Trendy e-business</vt:lpstr>
      <vt:lpstr>Trendy e-business</vt:lpstr>
      <vt:lpstr>Trendy e-business</vt:lpstr>
      <vt:lpstr>Trendy e-business</vt:lpstr>
      <vt:lpstr>Trendy e-business</vt:lpstr>
      <vt:lpstr>Trendy e-business</vt:lpstr>
      <vt:lpstr>Trendy e-business</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suchanek</cp:lastModifiedBy>
  <cp:revision>304</cp:revision>
  <dcterms:created xsi:type="dcterms:W3CDTF">2016-07-06T15:42:34Z</dcterms:created>
  <dcterms:modified xsi:type="dcterms:W3CDTF">2019-04-29T19:54:36Z</dcterms:modified>
</cp:coreProperties>
</file>