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9" r:id="rId6"/>
    <p:sldId id="27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7" r:id="rId15"/>
    <p:sldId id="268" r:id="rId16"/>
    <p:sldId id="271" r:id="rId17"/>
    <p:sldId id="278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12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123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734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280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339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9303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0048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109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641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43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66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BBBE9-B09C-4CD5-A7E2-DE425DB5ABD4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161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593258" y="3212757"/>
            <a:ext cx="6959126" cy="261178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r>
              <a:rPr lang="cs-CZ" sz="2800" dirty="0">
                <a:solidFill>
                  <a:srgbClr val="000000"/>
                </a:solidFill>
              </a:rPr>
              <a:t>doc. Mgr. Petr Suchánek, Ph.D.</a:t>
            </a:r>
          </a:p>
          <a:p>
            <a:pPr>
              <a:lnSpc>
                <a:spcPct val="80000"/>
              </a:lnSpc>
            </a:pPr>
            <a:r>
              <a:rPr lang="cs-CZ" sz="2800" dirty="0">
                <a:solidFill>
                  <a:srgbClr val="000000"/>
                </a:solidFill>
              </a:rPr>
              <a:t>Katedra Informatiky a matematiky OPF SU</a:t>
            </a:r>
          </a:p>
          <a:p>
            <a:pPr>
              <a:lnSpc>
                <a:spcPct val="80000"/>
              </a:lnSpc>
            </a:pPr>
            <a:r>
              <a:rPr lang="cs-CZ" sz="2800" dirty="0">
                <a:solidFill>
                  <a:srgbClr val="000000"/>
                </a:solidFill>
              </a:rPr>
              <a:t>Budova A - 438</a:t>
            </a:r>
          </a:p>
          <a:p>
            <a:pPr>
              <a:lnSpc>
                <a:spcPct val="80000"/>
              </a:lnSpc>
              <a:spcBef>
                <a:spcPts val="2400"/>
              </a:spcBef>
            </a:pPr>
            <a:r>
              <a:rPr lang="cs-CZ" sz="2800" dirty="0">
                <a:solidFill>
                  <a:srgbClr val="000000"/>
                </a:solidFill>
              </a:rPr>
              <a:t>suchanek</a:t>
            </a:r>
            <a:r>
              <a:rPr lang="en-US" sz="2800" dirty="0">
                <a:solidFill>
                  <a:srgbClr val="000000"/>
                </a:solidFill>
              </a:rPr>
              <a:t>@</a:t>
            </a:r>
            <a:r>
              <a:rPr lang="cs-CZ" sz="2800" dirty="0">
                <a:solidFill>
                  <a:srgbClr val="000000"/>
                </a:solidFill>
              </a:rPr>
              <a:t>opf.slu.cz</a:t>
            </a:r>
          </a:p>
          <a:p>
            <a:pPr>
              <a:lnSpc>
                <a:spcPct val="80000"/>
              </a:lnSpc>
            </a:pPr>
            <a:br>
              <a:rPr lang="cs-CZ" dirty="0">
                <a:solidFill>
                  <a:srgbClr val="000000"/>
                </a:solidFill>
              </a:rPr>
            </a:br>
            <a:r>
              <a:rPr lang="cs-CZ" dirty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24114" y="981076"/>
            <a:ext cx="7704137" cy="2087563"/>
          </a:xfrm>
        </p:spPr>
        <p:txBody>
          <a:bodyPr>
            <a:normAutofit fontScale="90000"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Informatika pro ekonomy II</a:t>
            </a:r>
            <a:br>
              <a:rPr lang="cs-CZ" sz="4900" b="1" dirty="0">
                <a:solidFill>
                  <a:srgbClr val="000000"/>
                </a:solidFill>
              </a:rPr>
            </a:br>
            <a:r>
              <a:rPr lang="cs-CZ" sz="4900" b="1" dirty="0"/>
              <a:t>INM / BPNIE / BKNIE</a:t>
            </a:r>
            <a:r>
              <a:rPr lang="cs-CZ" sz="4900" b="1" dirty="0">
                <a:solidFill>
                  <a:srgbClr val="000000"/>
                </a:solidFill>
              </a:rPr>
              <a:t> </a:t>
            </a:r>
            <a:br>
              <a:rPr lang="cs-CZ" sz="4900" b="1" dirty="0">
                <a:solidFill>
                  <a:srgbClr val="000000"/>
                </a:solidFill>
              </a:rPr>
            </a:br>
            <a:r>
              <a:rPr lang="cs-CZ" sz="4800" dirty="0">
                <a:solidFill>
                  <a:srgbClr val="000000"/>
                </a:solidFill>
              </a:rPr>
              <a:t> </a:t>
            </a:r>
            <a:r>
              <a:rPr lang="cs-CZ" sz="3600" dirty="0">
                <a:solidFill>
                  <a:srgbClr val="000000"/>
                </a:solidFill>
              </a:rPr>
              <a:t>Úvod a požadavky na absolvování</a:t>
            </a:r>
            <a:br>
              <a:rPr lang="cs-CZ" sz="3600" dirty="0">
                <a:solidFill>
                  <a:srgbClr val="000000"/>
                </a:solidFill>
              </a:rPr>
            </a:b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584215" y="6298064"/>
            <a:ext cx="4839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Upraveno podle: doc. RNDr. Františka Koliby, CSc.</a:t>
            </a:r>
          </a:p>
        </p:txBody>
      </p:sp>
    </p:spTree>
    <p:extLst>
      <p:ext uri="{BB962C8B-B14F-4D97-AF65-F5344CB8AC3E}">
        <p14:creationId xmlns:p14="http://schemas.microsoft.com/office/powerpoint/2010/main" val="531302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Spouštění aplikací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10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925" y="1503662"/>
            <a:ext cx="10344150" cy="234315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00" y="4001294"/>
            <a:ext cx="10315575" cy="225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292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Po spuštění MS Excel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11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915" y="1400125"/>
            <a:ext cx="11115424" cy="4584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267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23896"/>
            <a:ext cx="10515600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Po spuštění MS Excel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12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4346" y="946995"/>
            <a:ext cx="9177299" cy="577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158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23896"/>
            <a:ext cx="10515600" cy="840837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Popis pracovní plochy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13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971" y="864733"/>
            <a:ext cx="10257692" cy="5856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928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31108" y="1296557"/>
            <a:ext cx="10515600" cy="5234871"/>
          </a:xfrm>
        </p:spPr>
        <p:txBody>
          <a:bodyPr>
            <a:normAutofit/>
          </a:bodyPr>
          <a:lstStyle/>
          <a:p>
            <a:pPr>
              <a:buClr>
                <a:srgbClr val="000000"/>
              </a:buClr>
              <a:buFontTx/>
              <a:buChar char="-"/>
            </a:pPr>
            <a:r>
              <a:rPr lang="cs-CZ" dirty="0">
                <a:solidFill>
                  <a:srgbClr val="000000"/>
                </a:solidFill>
              </a:rPr>
              <a:t>sdílení souborů:</a:t>
            </a:r>
          </a:p>
          <a:p>
            <a:pPr>
              <a:buClr>
                <a:srgbClr val="000000"/>
              </a:buClr>
              <a:buFontTx/>
              <a:buChar char="-"/>
            </a:pPr>
            <a:endParaRPr lang="cs-CZ" dirty="0">
              <a:solidFill>
                <a:srgbClr val="000000"/>
              </a:solidFill>
            </a:endParaRPr>
          </a:p>
          <a:p>
            <a:pPr>
              <a:buClr>
                <a:srgbClr val="000000"/>
              </a:buClr>
              <a:buFontTx/>
              <a:buChar char="-"/>
            </a:pPr>
            <a:endParaRPr lang="cs-CZ" dirty="0">
              <a:solidFill>
                <a:srgbClr val="000000"/>
              </a:solidFill>
            </a:endParaRPr>
          </a:p>
          <a:p>
            <a:pPr>
              <a:buClr>
                <a:srgbClr val="000000"/>
              </a:buClr>
              <a:buFontTx/>
              <a:buChar char="-"/>
            </a:pPr>
            <a:endParaRPr lang="cs-CZ" dirty="0">
              <a:solidFill>
                <a:srgbClr val="000000"/>
              </a:solidFill>
            </a:endParaRPr>
          </a:p>
          <a:p>
            <a:pPr>
              <a:buClr>
                <a:srgbClr val="000000"/>
              </a:buClr>
              <a:buFontTx/>
              <a:buChar char="-"/>
            </a:pPr>
            <a:endParaRPr lang="cs-CZ" dirty="0">
              <a:solidFill>
                <a:srgbClr val="000000"/>
              </a:solidFill>
            </a:endParaRPr>
          </a:p>
          <a:p>
            <a:pPr>
              <a:buClr>
                <a:srgbClr val="000000"/>
              </a:buClr>
              <a:buFontTx/>
              <a:buChar char="-"/>
            </a:pPr>
            <a:endParaRPr lang="cs-CZ" dirty="0">
              <a:solidFill>
                <a:srgbClr val="000000"/>
              </a:solidFill>
            </a:endParaRPr>
          </a:p>
          <a:p>
            <a:pPr>
              <a:buClr>
                <a:srgbClr val="000000"/>
              </a:buClr>
              <a:buFontTx/>
              <a:buChar char="-"/>
            </a:pPr>
            <a:endParaRPr lang="cs-CZ" dirty="0">
              <a:solidFill>
                <a:srgbClr val="000000"/>
              </a:solidFill>
            </a:endParaRPr>
          </a:p>
          <a:p>
            <a:pPr>
              <a:buClr>
                <a:srgbClr val="000000"/>
              </a:buClr>
              <a:buFontTx/>
              <a:buChar char="-"/>
            </a:pPr>
            <a:r>
              <a:rPr lang="cs-CZ" dirty="0">
                <a:solidFill>
                  <a:srgbClr val="000000"/>
                </a:solidFill>
              </a:rPr>
              <a:t>v Excelu lze vytvořit předpovědi (z historických dat) přes List prognózy</a:t>
            </a:r>
          </a:p>
          <a:p>
            <a:pPr>
              <a:buClr>
                <a:srgbClr val="000000"/>
              </a:buClr>
              <a:buFontTx/>
              <a:buChar char="-"/>
            </a:pPr>
            <a:r>
              <a:rPr lang="cs-CZ" dirty="0">
                <a:solidFill>
                  <a:srgbClr val="000000"/>
                </a:solidFill>
              </a:rPr>
              <a:t>rozšířena možnost grafů (</a:t>
            </a:r>
            <a:r>
              <a:rPr lang="cs-CZ" dirty="0"/>
              <a:t>stromová mapa, vodopádový graf, </a:t>
            </a:r>
            <a:r>
              <a:rPr lang="cs-CZ" dirty="0" err="1"/>
              <a:t>Paretový</a:t>
            </a:r>
            <a:r>
              <a:rPr lang="cs-CZ" dirty="0"/>
              <a:t> graf, histogram, krabicový graf, vícevrstvý prstencový graf)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23896"/>
            <a:ext cx="10515600" cy="840837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Hlavní rozdíly verze 2016 oproti verzi 2013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14</a:t>
            </a:fld>
            <a:endParaRPr lang="cs-CZ"/>
          </a:p>
        </p:txBody>
      </p:sp>
      <p:pic>
        <p:nvPicPr>
          <p:cNvPr id="7" name="Obrázek 6"/>
          <p:cNvPicPr/>
          <p:nvPr/>
        </p:nvPicPr>
        <p:blipFill>
          <a:blip r:embed="rId2"/>
          <a:stretch>
            <a:fillRect/>
          </a:stretch>
        </p:blipFill>
        <p:spPr>
          <a:xfrm>
            <a:off x="1032614" y="1774778"/>
            <a:ext cx="4985632" cy="276923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5558" y="1846726"/>
            <a:ext cx="2867025" cy="1676400"/>
          </a:xfrm>
          <a:prstGeom prst="rect">
            <a:avLst/>
          </a:prstGeom>
        </p:spPr>
      </p:pic>
      <p:sp>
        <p:nvSpPr>
          <p:cNvPr id="9" name="Ovál 8"/>
          <p:cNvSpPr/>
          <p:nvPr/>
        </p:nvSpPr>
        <p:spPr>
          <a:xfrm>
            <a:off x="5355771" y="1591353"/>
            <a:ext cx="859929" cy="51074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" name="Přímá spojnice se šipkou 10"/>
          <p:cNvCxnSpPr>
            <a:stCxn id="9" idx="6"/>
          </p:cNvCxnSpPr>
          <p:nvPr/>
        </p:nvCxnSpPr>
        <p:spPr>
          <a:xfrm>
            <a:off x="6215700" y="1846726"/>
            <a:ext cx="769858" cy="15935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5025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buClr>
                <a:srgbClr val="000000"/>
              </a:buClr>
            </a:pPr>
            <a:r>
              <a:rPr lang="cs-CZ" sz="4000" dirty="0">
                <a:solidFill>
                  <a:srgbClr val="000000"/>
                </a:solidFill>
              </a:rPr>
              <a:t>Aplikace  	</a:t>
            </a:r>
            <a:r>
              <a:rPr lang="cs-CZ" sz="1800" dirty="0">
                <a:solidFill>
                  <a:srgbClr val="000000"/>
                </a:solidFill>
              </a:rPr>
              <a:t>nejvyšší</a:t>
            </a:r>
          </a:p>
          <a:p>
            <a:pPr lvl="2">
              <a:buClr>
                <a:srgbClr val="000000"/>
              </a:buClr>
            </a:pPr>
            <a:r>
              <a:rPr lang="cs-CZ" sz="4000" dirty="0">
                <a:solidFill>
                  <a:srgbClr val="000000"/>
                </a:solidFill>
              </a:rPr>
              <a:t>Soubor</a:t>
            </a:r>
          </a:p>
          <a:p>
            <a:pPr lvl="2">
              <a:buClr>
                <a:srgbClr val="000000"/>
              </a:buClr>
            </a:pPr>
            <a:r>
              <a:rPr lang="cs-CZ" sz="4000" dirty="0">
                <a:solidFill>
                  <a:srgbClr val="000000"/>
                </a:solidFill>
              </a:rPr>
              <a:t>List</a:t>
            </a:r>
          </a:p>
          <a:p>
            <a:pPr lvl="2">
              <a:buClr>
                <a:srgbClr val="000000"/>
              </a:buClr>
            </a:pPr>
            <a:r>
              <a:rPr lang="cs-CZ" sz="4000" dirty="0">
                <a:solidFill>
                  <a:srgbClr val="000000"/>
                </a:solidFill>
              </a:rPr>
              <a:t>Buňka      	</a:t>
            </a:r>
            <a:r>
              <a:rPr lang="cs-CZ" sz="1800" dirty="0">
                <a:solidFill>
                  <a:srgbClr val="000000"/>
                </a:solidFill>
              </a:rPr>
              <a:t>nejnižší</a:t>
            </a: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 algn="ctr">
              <a:buClr>
                <a:srgbClr val="000000"/>
              </a:buClr>
              <a:buNone/>
            </a:pPr>
            <a:r>
              <a:rPr lang="cs-CZ" dirty="0">
                <a:solidFill>
                  <a:srgbClr val="000000"/>
                </a:solidFill>
              </a:rPr>
              <a:t>! </a:t>
            </a:r>
            <a:r>
              <a:rPr lang="cs-CZ">
                <a:solidFill>
                  <a:srgbClr val="000000"/>
                </a:solidFill>
              </a:rPr>
              <a:t>Platí </a:t>
            </a:r>
            <a:r>
              <a:rPr lang="cs-CZ" dirty="0">
                <a:solidFill>
                  <a:srgbClr val="000000"/>
                </a:solidFill>
              </a:rPr>
              <a:t>principy globálních a </a:t>
            </a:r>
            <a:r>
              <a:rPr lang="cs-CZ">
                <a:solidFill>
                  <a:srgbClr val="000000"/>
                </a:solidFill>
              </a:rPr>
              <a:t>lokálních deklarací !</a:t>
            </a: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Hierarchické úrovně aplikace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25798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38200" y="1489449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Nejnižší úrovní Excelu (kde jsou uložena konkrétní data) jsou </a:t>
            </a:r>
            <a:r>
              <a:rPr lang="cs-CZ" b="1" dirty="0"/>
              <a:t>buňky.</a:t>
            </a:r>
          </a:p>
          <a:p>
            <a:pPr marL="0" indent="0">
              <a:buNone/>
            </a:pPr>
            <a:r>
              <a:rPr lang="cs-CZ" dirty="0"/>
              <a:t>U buněk rozlišujeme identifikaci (adresu buňky) a obsah buňky.</a:t>
            </a:r>
          </a:p>
          <a:p>
            <a:pPr marL="0" indent="0">
              <a:buNone/>
            </a:pPr>
            <a:r>
              <a:rPr lang="cs-CZ" dirty="0"/>
              <a:t>Adresa buňky je určena souborem a jeho umístěním na vnější paměti, dále Listem (na kterém se nachází) a nakonec umístěním v konkrétním sloupci a řádku. </a:t>
            </a:r>
          </a:p>
          <a:p>
            <a:pPr marL="0" indent="0">
              <a:buNone/>
            </a:pPr>
            <a:r>
              <a:rPr lang="cs-CZ" dirty="0"/>
              <a:t>Sloupce značíme písmeny - A,B,…,Z, AA,AB atd.</a:t>
            </a:r>
          </a:p>
          <a:p>
            <a:pPr marL="0" indent="0">
              <a:buNone/>
            </a:pPr>
            <a:r>
              <a:rPr lang="cs-CZ" dirty="0"/>
              <a:t>Řádky značíme číslicemi – 1,2,3 atd.</a:t>
            </a:r>
          </a:p>
          <a:p>
            <a:pPr marL="0" indent="0">
              <a:buNone/>
            </a:pPr>
            <a:r>
              <a:rPr lang="cs-CZ" dirty="0"/>
              <a:t>Počet sloupců a řádků je dán implementací aplikace.</a:t>
            </a:r>
          </a:p>
          <a:p>
            <a:pPr marL="0" indent="0">
              <a:buNone/>
            </a:pPr>
            <a:r>
              <a:rPr lang="cs-CZ" dirty="0"/>
              <a:t>Označení buňky v rámci otevřeného listu tvoří </a:t>
            </a:r>
            <a:r>
              <a:rPr lang="cs-CZ" b="1" dirty="0"/>
              <a:t>adresu buňky.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Např. </a:t>
            </a:r>
            <a:r>
              <a:rPr lang="cs-CZ" b="1" dirty="0"/>
              <a:t>A1, AB1236 </a:t>
            </a:r>
            <a:r>
              <a:rPr lang="cs-CZ" dirty="0"/>
              <a:t>atd.</a:t>
            </a:r>
            <a:endParaRPr lang="cs-CZ" sz="1600" dirty="0"/>
          </a:p>
          <a:p>
            <a:pPr marL="0" indent="0">
              <a:buClr>
                <a:srgbClr val="000000"/>
              </a:buClr>
              <a:buNone/>
            </a:pPr>
            <a:r>
              <a:rPr lang="cs-CZ" dirty="0">
                <a:solidFill>
                  <a:srgbClr val="000000"/>
                </a:solidFill>
              </a:rPr>
              <a:t>nebo např. </a:t>
            </a:r>
            <a:r>
              <a:rPr lang="cs-CZ" b="1" dirty="0">
                <a:solidFill>
                  <a:srgbClr val="000000"/>
                </a:solidFill>
              </a:rPr>
              <a:t>List2!C4</a:t>
            </a:r>
            <a:r>
              <a:rPr lang="cs-CZ" dirty="0">
                <a:solidFill>
                  <a:srgbClr val="000000"/>
                </a:solidFill>
              </a:rPr>
              <a:t> (buňka v jiném listu) </a:t>
            </a:r>
          </a:p>
          <a:p>
            <a:pPr marL="0" indent="0">
              <a:buClr>
                <a:srgbClr val="000000"/>
              </a:buClr>
              <a:buNone/>
            </a:pPr>
            <a:r>
              <a:rPr lang="cs-CZ" dirty="0">
                <a:solidFill>
                  <a:srgbClr val="000000"/>
                </a:solidFill>
              </a:rPr>
              <a:t>či </a:t>
            </a:r>
            <a:r>
              <a:rPr lang="cs-CZ" b="1" dirty="0">
                <a:solidFill>
                  <a:srgbClr val="000000"/>
                </a:solidFill>
              </a:rPr>
              <a:t>[pomocny.xlsx]List1!$K$3 </a:t>
            </a:r>
            <a:r>
              <a:rPr lang="cs-CZ" dirty="0">
                <a:solidFill>
                  <a:srgbClr val="000000"/>
                </a:solidFill>
              </a:rPr>
              <a:t>(buňka v jiném souboru) </a:t>
            </a: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Práce s buňkou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9711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22090" y="2353315"/>
            <a:ext cx="10515600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Dotazy?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8485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61313-DA19-4777-8414-F1CB594E0775}" type="slidenum">
              <a:rPr lang="cs-CZ"/>
              <a:pPr/>
              <a:t>2</a:t>
            </a:fld>
            <a:endParaRPr lang="cs-CZ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Základní informace o předmětu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5521" y="1484784"/>
            <a:ext cx="8712967" cy="487156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ClrTx/>
            </a:pPr>
            <a:r>
              <a:rPr lang="cs-CZ" dirty="0">
                <a:solidFill>
                  <a:srgbClr val="000000"/>
                </a:solidFill>
              </a:rPr>
              <a:t>Informatika pro ekonomy II – letní semestr:</a:t>
            </a:r>
          </a:p>
          <a:p>
            <a:pPr lvl="1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>Tabulkový kalkulátor - MS Excel</a:t>
            </a:r>
          </a:p>
          <a:p>
            <a:pPr lvl="1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>Databázové prostředí - MS Access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cs-CZ" dirty="0">
                <a:solidFill>
                  <a:srgbClr val="000000"/>
                </a:solidFill>
              </a:rPr>
              <a:t>Volně navazuje na předmět Informatika pro ekonomy I (MS Word a MS PowerPoint)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cs-CZ" b="1" dirty="0"/>
              <a:t>Cíl předmětu:</a:t>
            </a:r>
          </a:p>
          <a:p>
            <a:pPr lvl="1">
              <a:lnSpc>
                <a:spcPct val="80000"/>
              </a:lnSpc>
            </a:pPr>
            <a:r>
              <a:rPr lang="cs-CZ" dirty="0"/>
              <a:t>prohloubit znalosti v oblasti práce s daty a informacemi a procvičit postupy zadávání, výběru, modifikace, analýzy a výstupu dat a informací</a:t>
            </a:r>
            <a:r>
              <a:rPr lang="cs-CZ" dirty="0">
                <a:solidFill>
                  <a:srgbClr val="000000"/>
                </a:solidFill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cs-CZ" dirty="0"/>
              <a:t>aplikovat jednoduché úlohy ekonomického charakteru s využitím tabulkového kalkulátoru a databázového systému  </a:t>
            </a:r>
            <a:endParaRPr lang="cs-CZ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spcBef>
                <a:spcPts val="2400"/>
              </a:spcBef>
            </a:pPr>
            <a:r>
              <a:rPr lang="cs-CZ" b="1" dirty="0">
                <a:solidFill>
                  <a:srgbClr val="000000"/>
                </a:solidFill>
              </a:rPr>
              <a:t>Rozsah výuky:</a:t>
            </a:r>
          </a:p>
          <a:p>
            <a:pPr lvl="1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>12 přednášek (1 hod. týdně - PO 9:45 – VS (MS </a:t>
            </a:r>
            <a:r>
              <a:rPr lang="cs-CZ" dirty="0" err="1">
                <a:solidFill>
                  <a:srgbClr val="000000"/>
                </a:solidFill>
              </a:rPr>
              <a:t>Teams</a:t>
            </a:r>
            <a:r>
              <a:rPr lang="cs-CZ" dirty="0">
                <a:solidFill>
                  <a:srgbClr val="000000"/>
                </a:solidFill>
              </a:rPr>
              <a:t>)) </a:t>
            </a:r>
          </a:p>
          <a:p>
            <a:pPr lvl="1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>12 seminářů (2 hod. týdně – dle rozvrhu)</a:t>
            </a:r>
          </a:p>
          <a:p>
            <a:pPr lvl="1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>Závěrečná zkouška</a:t>
            </a:r>
          </a:p>
          <a:p>
            <a:pPr lvl="1">
              <a:lnSpc>
                <a:spcPct val="80000"/>
              </a:lnSpc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7294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86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86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Tx/>
            </a:pPr>
            <a:r>
              <a:rPr lang="cs-CZ" dirty="0">
                <a:solidFill>
                  <a:srgbClr val="000000"/>
                </a:solidFill>
              </a:rPr>
              <a:t>70% účast na seminářích</a:t>
            </a:r>
          </a:p>
          <a:p>
            <a:pPr>
              <a:buClrTx/>
            </a:pPr>
            <a:r>
              <a:rPr lang="cs-CZ" dirty="0"/>
              <a:t>Vyhledávání a zpracování zdrojů na Internetu</a:t>
            </a:r>
          </a:p>
          <a:p>
            <a:pPr>
              <a:buClrTx/>
            </a:pPr>
            <a:r>
              <a:rPr lang="cs-CZ" dirty="0">
                <a:solidFill>
                  <a:srgbClr val="000000"/>
                </a:solidFill>
              </a:rPr>
              <a:t>Absolvování zkoušky (kombinovaná – test + vyhodnocení testu)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Zkouška má tři části: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Obecné znalosti - Excel a Access - forma: automaticky vyhodnocený test. Otázky jsou zveřejněny (max. 20 bodů)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Praktické znalosti z MS Excel (forma: plnění zadaných úkolů) (max. 20 bodů)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Praktické znalosti z MS Access (forma: plnění zadaných úkolů) (max. 15 bodů)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Aktivita na seminářích (test Excel – 3 body, test Access – 2 body)</a:t>
            </a:r>
          </a:p>
          <a:p>
            <a:pPr marL="0" indent="0">
              <a:buClrTx/>
              <a:buNone/>
            </a:pPr>
            <a:r>
              <a:rPr lang="cs-CZ" dirty="0">
                <a:solidFill>
                  <a:srgbClr val="000000"/>
                </a:solidFill>
              </a:rPr>
              <a:t>Pro získání kreditů je potřeba získat minimálně 36 bodů.</a:t>
            </a:r>
          </a:p>
          <a:p>
            <a:pPr marL="0" indent="0">
              <a:buClrTx/>
              <a:buNone/>
            </a:pPr>
            <a:r>
              <a:rPr lang="cs-CZ" dirty="0">
                <a:solidFill>
                  <a:srgbClr val="000000"/>
                </a:solidFill>
              </a:rPr>
              <a:t>Poznámka: Zkouší konkrétní vedoucí semináře nebo přednášející.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Požadavky na absolvování předmětu</a:t>
            </a:r>
            <a:endParaRPr lang="cs-CZ" sz="3600" b="1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6343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0000"/>
              </a:buClr>
            </a:pPr>
            <a:r>
              <a:rPr lang="cs-CZ" dirty="0">
                <a:solidFill>
                  <a:srgbClr val="000000"/>
                </a:solidFill>
              </a:rPr>
              <a:t>Potřebné studijní podklady jsou uvedeny v sylabu předmětu.</a:t>
            </a:r>
          </a:p>
          <a:p>
            <a:pPr>
              <a:buClr>
                <a:srgbClr val="000000"/>
              </a:buClr>
            </a:pPr>
            <a:r>
              <a:rPr lang="cs-CZ" dirty="0">
                <a:solidFill>
                  <a:srgbClr val="000000"/>
                </a:solidFill>
              </a:rPr>
              <a:t>Sylabus: </a:t>
            </a:r>
          </a:p>
          <a:p>
            <a:pPr lvl="1">
              <a:buClr>
                <a:srgbClr val="000000"/>
              </a:buClr>
            </a:pPr>
            <a:r>
              <a:rPr lang="cs-CZ" dirty="0">
                <a:solidFill>
                  <a:srgbClr val="000000"/>
                </a:solidFill>
              </a:rPr>
              <a:t>IS SU</a:t>
            </a:r>
          </a:p>
          <a:p>
            <a:pPr>
              <a:buClr>
                <a:srgbClr val="000000"/>
              </a:buClr>
            </a:pPr>
            <a:r>
              <a:rPr lang="cs-CZ" dirty="0">
                <a:solidFill>
                  <a:srgbClr val="000000"/>
                </a:solidFill>
              </a:rPr>
              <a:t>Výukové materiály:</a:t>
            </a:r>
          </a:p>
          <a:p>
            <a:pPr lvl="1">
              <a:buClr>
                <a:srgbClr val="000000"/>
              </a:buClr>
            </a:pPr>
            <a:r>
              <a:rPr lang="cs-CZ" dirty="0">
                <a:solidFill>
                  <a:srgbClr val="000000"/>
                </a:solidFill>
              </a:rPr>
              <a:t>IS SU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Studijní podklady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2992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81200" y="2043112"/>
            <a:ext cx="8229600" cy="4495800"/>
          </a:xfrm>
        </p:spPr>
        <p:txBody>
          <a:bodyPr/>
          <a:lstStyle/>
          <a:p>
            <a:pPr>
              <a:buClrTx/>
            </a:pPr>
            <a:r>
              <a:rPr lang="cs-CZ" dirty="0">
                <a:solidFill>
                  <a:srgbClr val="000000"/>
                </a:solidFill>
              </a:rPr>
              <a:t>Konzultační hodiny pedagogů (doporučení – domluvit dopředu);</a:t>
            </a:r>
          </a:p>
          <a:p>
            <a:pPr>
              <a:buClrTx/>
            </a:pPr>
            <a:r>
              <a:rPr lang="cs-CZ" b="1" dirty="0">
                <a:solidFill>
                  <a:srgbClr val="000000"/>
                </a:solidFill>
              </a:rPr>
              <a:t>Hlavní způsob komunikace</a:t>
            </a:r>
            <a:r>
              <a:rPr lang="cs-CZ" dirty="0">
                <a:solidFill>
                  <a:srgbClr val="000000"/>
                </a:solidFill>
              </a:rPr>
              <a:t> - školní mail.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Komunikace s pedagogy</a:t>
            </a:r>
            <a:endParaRPr lang="en-US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643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81200" y="2043112"/>
            <a:ext cx="8229600" cy="4495800"/>
          </a:xfrm>
        </p:spPr>
        <p:txBody>
          <a:bodyPr/>
          <a:lstStyle/>
          <a:p>
            <a:pPr algn="ctr"/>
            <a:r>
              <a:rPr lang="cs-CZ" dirty="0"/>
              <a:t>Dotazy?</a:t>
            </a:r>
          </a:p>
          <a:p>
            <a:pPr algn="ctr"/>
            <a:r>
              <a:rPr lang="cs-CZ" dirty="0"/>
              <a:t>Nejasnosti?</a:t>
            </a:r>
          </a:p>
          <a:p>
            <a:pPr algn="ctr"/>
            <a:r>
              <a:rPr lang="cs-CZ" dirty="0"/>
              <a:t>Připomínky?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306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r>
              <a:rPr lang="cs-CZ" b="1" dirty="0">
                <a:solidFill>
                  <a:srgbClr val="000000"/>
                </a:solidFill>
              </a:rPr>
              <a:t>Verze aplikací:</a:t>
            </a:r>
          </a:p>
          <a:p>
            <a:pPr marL="0" indent="0">
              <a:buClr>
                <a:srgbClr val="000000"/>
              </a:buClr>
              <a:buNone/>
            </a:pPr>
            <a:r>
              <a:rPr lang="cs-CZ" dirty="0">
                <a:solidFill>
                  <a:srgbClr val="000000"/>
                </a:solidFill>
              </a:rPr>
              <a:t>Aktuální verze na OPF - MS Excel 2019 a MS Access 2019</a:t>
            </a:r>
            <a:r>
              <a:rPr lang="cs-CZ" altLang="cs-CZ" dirty="0">
                <a:latin typeface="Arial" panose="020B0604020202020204" pitchFamily="34" charset="0"/>
              </a:rPr>
              <a:t> </a:t>
            </a:r>
          </a:p>
          <a:p>
            <a:pPr marL="0" indent="0">
              <a:buClr>
                <a:srgbClr val="000000"/>
              </a:buClr>
              <a:buNone/>
            </a:pPr>
            <a:r>
              <a:rPr lang="cs-CZ" altLang="cs-CZ" sz="1400" dirty="0">
                <a:latin typeface="Arial" panose="020B0604020202020204" pitchFamily="34" charset="0"/>
              </a:rPr>
              <a:t>V rámci Microsoft Office 2019 (Office 365) </a:t>
            </a:r>
          </a:p>
          <a:p>
            <a:pPr marL="0" indent="0">
              <a:buClr>
                <a:srgbClr val="000000"/>
              </a:buClr>
              <a:buNone/>
            </a:pPr>
            <a:r>
              <a:rPr lang="cs-CZ" dirty="0">
                <a:solidFill>
                  <a:srgbClr val="000000"/>
                </a:solidFill>
              </a:rPr>
              <a:t>Předchozí verze - MS Excel 2016 a MS Access 2016</a:t>
            </a:r>
          </a:p>
          <a:p>
            <a:pPr marL="0" indent="0">
              <a:buClr>
                <a:srgbClr val="000000"/>
              </a:buClr>
              <a:buNone/>
            </a:pPr>
            <a:r>
              <a:rPr lang="cs-CZ" dirty="0">
                <a:solidFill>
                  <a:srgbClr val="000000"/>
                </a:solidFill>
              </a:rPr>
              <a:t>Ještě dřívější verze Microsoft Office: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400" dirty="0">
                <a:latin typeface="Arial" panose="020B0604020202020204" pitchFamily="34" charset="0"/>
              </a:rPr>
              <a:t>Microsoft Office 2014 (Office 15)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400" dirty="0">
                <a:latin typeface="Arial" panose="020B0604020202020204" pitchFamily="34" charset="0"/>
              </a:rPr>
              <a:t>Microsoft Office 2010 (Office 14)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400" dirty="0">
                <a:latin typeface="Arial" panose="020B0604020202020204" pitchFamily="34" charset="0"/>
              </a:rPr>
              <a:t>Microsoft Office 2007 (Office 12)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400" dirty="0">
                <a:latin typeface="Arial" panose="020B0604020202020204" pitchFamily="34" charset="0"/>
              </a:rPr>
              <a:t>Microsoft Office 2003 (Office 11)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400" dirty="0">
                <a:latin typeface="Arial" panose="020B0604020202020204" pitchFamily="34" charset="0"/>
              </a:rPr>
              <a:t>Microsoft Office 2000 (Office 9)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400" dirty="0">
                <a:latin typeface="Arial" panose="020B0604020202020204" pitchFamily="34" charset="0"/>
              </a:rPr>
              <a:t>Microsoft Office 97 (Office 8)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400" dirty="0">
                <a:latin typeface="Arial" panose="020B0604020202020204" pitchFamily="34" charset="0"/>
              </a:rPr>
              <a:t>Microsoft Office 95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400" dirty="0">
                <a:latin typeface="Arial" panose="020B0604020202020204" pitchFamily="34" charset="0"/>
              </a:rPr>
              <a:t>Microsoft Office XP (Office 10 nebo Office 2002) </a:t>
            </a: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Základní informace o aplikacích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777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Spouštění aplikací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8</a:t>
            </a:fld>
            <a:endParaRPr lang="cs-CZ"/>
          </a:p>
        </p:txBody>
      </p:sp>
      <p:pic>
        <p:nvPicPr>
          <p:cNvPr id="5" name="Obrázek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9450" y="1423987"/>
            <a:ext cx="5753100" cy="4010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1304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Spouštění aplikací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9</a:t>
            </a:fld>
            <a:endParaRPr lang="cs-CZ"/>
          </a:p>
        </p:txBody>
      </p:sp>
      <p:pic>
        <p:nvPicPr>
          <p:cNvPr id="6" name="Obrázek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2" y="1414462"/>
            <a:ext cx="5743575" cy="40290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99080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668</Words>
  <Application>Microsoft Office PowerPoint</Application>
  <PresentationFormat>Širokoúhlá obrazovka</PresentationFormat>
  <Paragraphs>141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Motiv Office</vt:lpstr>
      <vt:lpstr>Informatika pro ekonomy II INM / BPNIE / BKNIE   Úvod a požadavky na absolvování </vt:lpstr>
      <vt:lpstr>Základní informace o předmětu</vt:lpstr>
      <vt:lpstr>Požadavky na absolvování předmětu</vt:lpstr>
      <vt:lpstr>Studijní podklady</vt:lpstr>
      <vt:lpstr>Komunikace s pedagogy</vt:lpstr>
      <vt:lpstr>Prezentace aplikace PowerPoint</vt:lpstr>
      <vt:lpstr>Základní informace o aplikacích</vt:lpstr>
      <vt:lpstr>Spouštění aplikací</vt:lpstr>
      <vt:lpstr>Spouštění aplikací</vt:lpstr>
      <vt:lpstr>Spouštění aplikací</vt:lpstr>
      <vt:lpstr>Po spuštění MS Excel</vt:lpstr>
      <vt:lpstr>Po spuštění MS Excel</vt:lpstr>
      <vt:lpstr>Popis pracovní plochy</vt:lpstr>
      <vt:lpstr>Hlavní rozdíly verze 2016 oproti verzi 2013</vt:lpstr>
      <vt:lpstr>Hierarchické úrovně aplikace</vt:lpstr>
      <vt:lpstr>Práce s buňkou</vt:lpstr>
      <vt:lpstr>Dotazy?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pro ekonomy II INM / BPNIE    Úvod a požadavky na absolvování</dc:title>
  <dc:creator>František Koliba</dc:creator>
  <cp:lastModifiedBy>suc0001</cp:lastModifiedBy>
  <cp:revision>45</cp:revision>
  <dcterms:created xsi:type="dcterms:W3CDTF">2016-02-21T08:51:57Z</dcterms:created>
  <dcterms:modified xsi:type="dcterms:W3CDTF">2021-02-22T06:46:17Z</dcterms:modified>
</cp:coreProperties>
</file>