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73" r:id="rId5"/>
    <p:sldId id="274" r:id="rId6"/>
    <p:sldId id="276" r:id="rId7"/>
    <p:sldId id="278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6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9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27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0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15D1-5B67-4DB9-BE4A-9C2F295AE6A9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437" y="2554853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BPNIE - BKNIE 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</a:t>
            </a:r>
            <a:r>
              <a:rPr lang="cs-CZ" sz="3600" dirty="0" smtClean="0">
                <a:solidFill>
                  <a:srgbClr val="000000"/>
                </a:solidFill>
              </a:rPr>
              <a:t>12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0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				</a:t>
            </a:r>
            <a:r>
              <a:rPr lang="cs-CZ" sz="2400" dirty="0" smtClean="0"/>
              <a:t>Hierarchické členění</a:t>
            </a:r>
          </a:p>
          <a:p>
            <a:pPr marL="0" lvl="3" algn="just"/>
            <a:r>
              <a:rPr lang="cs-CZ" sz="2400" dirty="0"/>
              <a:t>	</a:t>
            </a:r>
            <a:r>
              <a:rPr lang="cs-CZ" sz="2400" dirty="0" smtClean="0"/>
              <a:t>						Formulář s pod formulářem</a:t>
            </a:r>
          </a:p>
          <a:p>
            <a:pPr marL="0" lvl="3" algn="just"/>
            <a:r>
              <a:rPr lang="cs-CZ" sz="2700" dirty="0" smtClean="0"/>
              <a:t>		Výběr polí</a:t>
            </a:r>
          </a:p>
          <a:p>
            <a:pPr marL="0" lvl="3" algn="just"/>
            <a:endParaRPr lang="cs-CZ" sz="2700" dirty="0"/>
          </a:p>
          <a:p>
            <a:pPr marL="0" lvl="3" algn="just"/>
            <a:endParaRPr lang="cs-CZ" sz="2700" dirty="0" smtClean="0"/>
          </a:p>
          <a:p>
            <a:pPr marL="0" lvl="3" algn="just"/>
            <a:endParaRPr lang="cs-CZ" sz="2400" dirty="0"/>
          </a:p>
          <a:p>
            <a:pPr marL="0" lvl="3" algn="just"/>
            <a:endParaRPr lang="cs-CZ" sz="2400" dirty="0" smtClean="0"/>
          </a:p>
          <a:p>
            <a:pPr marL="0" lvl="3" algn="just"/>
            <a:r>
              <a:rPr lang="cs-CZ" sz="2400" dirty="0"/>
              <a:t>	</a:t>
            </a:r>
            <a:r>
              <a:rPr lang="cs-CZ" sz="2400" dirty="0" smtClean="0"/>
              <a:t>						Samostatný formulář:</a:t>
            </a:r>
          </a:p>
          <a:p>
            <a:pPr marL="0" lvl="3" algn="just"/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2186254"/>
            <a:ext cx="5419725" cy="343852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938" y="1502123"/>
            <a:ext cx="3140983" cy="199278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6255" y="4105179"/>
            <a:ext cx="3167666" cy="2009714"/>
          </a:xfrm>
          <a:prstGeom prst="rect">
            <a:avLst/>
          </a:prstGeom>
        </p:spPr>
      </p:pic>
      <p:cxnSp>
        <p:nvCxnSpPr>
          <p:cNvPr id="13" name="Přímá spojnice se šipkou 12"/>
          <p:cNvCxnSpPr/>
          <p:nvPr/>
        </p:nvCxnSpPr>
        <p:spPr>
          <a:xfrm flipV="1">
            <a:off x="6003925" y="1679513"/>
            <a:ext cx="1652330" cy="20605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977242" y="3740017"/>
            <a:ext cx="1679013" cy="84244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55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026" y="1028826"/>
            <a:ext cx="3861853" cy="245013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684" y="733756"/>
            <a:ext cx="3918528" cy="248609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027" y="3557101"/>
            <a:ext cx="3873194" cy="245733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3684" y="3677678"/>
            <a:ext cx="3918528" cy="2486096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4741879" y="1429316"/>
            <a:ext cx="1711805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4753221" y="4104589"/>
            <a:ext cx="1700463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8593947" y="3219852"/>
            <a:ext cx="22019" cy="4578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4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 Zobrazení dat po vytvoření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150" y="1000403"/>
            <a:ext cx="9304066" cy="4989011"/>
          </a:xfrm>
          <a:prstGeom prst="rect">
            <a:avLst/>
          </a:prstGeom>
        </p:spPr>
      </p:pic>
      <p:sp>
        <p:nvSpPr>
          <p:cNvPr id="15" name="Ovál 14"/>
          <p:cNvSpPr/>
          <p:nvPr/>
        </p:nvSpPr>
        <p:spPr>
          <a:xfrm>
            <a:off x="1523999" y="3644721"/>
            <a:ext cx="1940417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1616075" y="5724529"/>
            <a:ext cx="1940417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>
            <a:endCxn id="19" idx="2"/>
          </p:cNvCxnSpPr>
          <p:nvPr/>
        </p:nvCxnSpPr>
        <p:spPr>
          <a:xfrm>
            <a:off x="3464416" y="3837904"/>
            <a:ext cx="2723659" cy="12072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6188075" y="4837026"/>
            <a:ext cx="929902" cy="4162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4203527" y="5101001"/>
            <a:ext cx="929902" cy="4162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>
            <a:endCxn id="21" idx="2"/>
          </p:cNvCxnSpPr>
          <p:nvPr/>
        </p:nvCxnSpPr>
        <p:spPr>
          <a:xfrm flipV="1">
            <a:off x="3556492" y="5309147"/>
            <a:ext cx="647035" cy="6235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23"/>
          <p:cNvSpPr/>
          <p:nvPr/>
        </p:nvSpPr>
        <p:spPr>
          <a:xfrm>
            <a:off x="5227931" y="2202084"/>
            <a:ext cx="929902" cy="4162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>
            <a:endCxn id="21" idx="0"/>
          </p:cNvCxnSpPr>
          <p:nvPr/>
        </p:nvCxnSpPr>
        <p:spPr>
          <a:xfrm flipH="1">
            <a:off x="4668478" y="2618376"/>
            <a:ext cx="834880" cy="248262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7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 návrhové zobrazení (Skupiny)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391" y="1128007"/>
            <a:ext cx="7927067" cy="460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3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Průvodce formulářem: návrhové zobrazení (Osoby </a:t>
            </a:r>
            <a:r>
              <a:rPr lang="cs-CZ" sz="2700" dirty="0" err="1" smtClean="0"/>
              <a:t>Podformulář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150" y="1266974"/>
            <a:ext cx="8958434" cy="448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2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 Modifikace návrhového zobrazení (Osoby </a:t>
            </a:r>
            <a:r>
              <a:rPr lang="cs-CZ" sz="2700" dirty="0" err="1" smtClean="0"/>
              <a:t>Podformulář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474" y="1262646"/>
            <a:ext cx="5975864" cy="3952291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3122903" y="4269217"/>
            <a:ext cx="4887756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50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 Zobrazení dat (Skupiny+ Osoby </a:t>
            </a:r>
            <a:r>
              <a:rPr lang="cs-CZ" sz="2700" dirty="0" err="1" smtClean="0"/>
              <a:t>Podformulář</a:t>
            </a:r>
            <a:r>
              <a:rPr lang="cs-CZ" sz="2700" dirty="0" smtClean="0"/>
              <a:t>) po modifikaci a úpravě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462" y="1143000"/>
            <a:ext cx="78390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Rozdělený formulář (Tabulka Skupiny):</a:t>
            </a:r>
          </a:p>
          <a:p>
            <a:pPr marL="0" lvl="3" algn="just"/>
            <a:r>
              <a:rPr lang="cs-CZ" sz="2200" dirty="0" smtClean="0"/>
              <a:t>Formuláře - Další formuláře - Rozdělený formulář</a:t>
            </a:r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endParaRPr lang="cs-CZ" sz="2200" dirty="0"/>
          </a:p>
          <a:p>
            <a:pPr marL="0" lvl="3" algn="just"/>
            <a:endParaRPr lang="cs-CZ" sz="2200" dirty="0" smtClean="0"/>
          </a:p>
          <a:p>
            <a:pPr marL="0" lvl="3" algn="just"/>
            <a:r>
              <a:rPr lang="cs-CZ" sz="2400" dirty="0" smtClean="0"/>
              <a:t>Umožňuje </a:t>
            </a:r>
            <a:r>
              <a:rPr lang="cs-CZ" sz="2400" dirty="0"/>
              <a:t>současné použití dvou </a:t>
            </a:r>
            <a:r>
              <a:rPr lang="cs-CZ" sz="2400" dirty="0" smtClean="0"/>
              <a:t>zobrazení</a:t>
            </a:r>
          </a:p>
          <a:p>
            <a:pPr marL="0" lvl="3" algn="just"/>
            <a:r>
              <a:rPr lang="cs-CZ" sz="2400" dirty="0" smtClean="0"/>
              <a:t>formulářového zobrazení </a:t>
            </a:r>
            <a:r>
              <a:rPr lang="cs-CZ" sz="2400" dirty="0"/>
              <a:t>a </a:t>
            </a:r>
            <a:endParaRPr lang="cs-CZ" sz="2400" dirty="0" smtClean="0"/>
          </a:p>
          <a:p>
            <a:pPr marL="0" lvl="3" algn="just"/>
            <a:r>
              <a:rPr lang="cs-CZ" sz="2400" dirty="0" smtClean="0"/>
              <a:t>zobrazení </a:t>
            </a:r>
            <a:r>
              <a:rPr lang="cs-CZ" sz="2400" dirty="0"/>
              <a:t>Datový list. </a:t>
            </a:r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074" y="661986"/>
            <a:ext cx="5295900" cy="55340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778" y="1702895"/>
            <a:ext cx="3495675" cy="2466975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1940415" y="2287442"/>
            <a:ext cx="553792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382592" y="2068799"/>
            <a:ext cx="1365160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99511" y="3258355"/>
            <a:ext cx="1873243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4172754" y="3059269"/>
            <a:ext cx="2015319" cy="3922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59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19173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800" dirty="0" smtClean="0"/>
              <a:t>Vázané a nevázané prvky:</a:t>
            </a:r>
            <a:endParaRPr lang="cs-CZ" sz="2700" dirty="0"/>
          </a:p>
          <a:p>
            <a:pPr algn="just"/>
            <a:r>
              <a:rPr lang="cs-CZ" sz="2800" b="1" dirty="0"/>
              <a:t>Vázané ovládací prvky </a:t>
            </a:r>
            <a:r>
              <a:rPr lang="cs-CZ" sz="2800" dirty="0" smtClean="0"/>
              <a:t>používáte </a:t>
            </a:r>
            <a:r>
              <a:rPr lang="cs-CZ" sz="2800" dirty="0"/>
              <a:t>k zobrazení dat nebo práci s nimi v tabulkách nebo dotazech. </a:t>
            </a:r>
            <a:endParaRPr lang="cs-CZ" sz="2800" dirty="0" smtClean="0"/>
          </a:p>
          <a:p>
            <a:pPr algn="just"/>
            <a:r>
              <a:rPr lang="cs-CZ" sz="2800" dirty="0" smtClean="0"/>
              <a:t>Všechny </a:t>
            </a:r>
            <a:r>
              <a:rPr lang="cs-CZ" sz="2800" dirty="0"/>
              <a:t>změny provedené ve </a:t>
            </a:r>
            <a:r>
              <a:rPr lang="cs-CZ" sz="2800" dirty="0" smtClean="0"/>
              <a:t>vázaných </a:t>
            </a:r>
            <a:r>
              <a:rPr lang="cs-CZ" sz="2800" dirty="0"/>
              <a:t>ovládacích prvcích </a:t>
            </a:r>
            <a:r>
              <a:rPr lang="cs-CZ" sz="2800" dirty="0" smtClean="0"/>
              <a:t>(ve formulářích) se projeví ve </a:t>
            </a:r>
            <a:r>
              <a:rPr lang="cs-CZ" sz="2800" dirty="0"/>
              <a:t>zdroji </a:t>
            </a:r>
            <a:r>
              <a:rPr lang="cs-CZ" sz="2800" dirty="0" smtClean="0"/>
              <a:t>dat (tabulkách). </a:t>
            </a:r>
          </a:p>
          <a:p>
            <a:pPr algn="just"/>
            <a:r>
              <a:rPr lang="cs-CZ" sz="2800" b="1" dirty="0" smtClean="0"/>
              <a:t>Nevázané </a:t>
            </a:r>
            <a:r>
              <a:rPr lang="cs-CZ" sz="2800" b="1" dirty="0"/>
              <a:t>ovládací prvky </a:t>
            </a:r>
            <a:r>
              <a:rPr lang="cs-CZ" sz="2800" dirty="0" smtClean="0"/>
              <a:t>se používají </a:t>
            </a:r>
            <a:r>
              <a:rPr lang="cs-CZ" sz="2800" dirty="0"/>
              <a:t>k zobrazení vypočítaných hodnot nebo zadání hodnot, které nemusí být uložené v tabulkách. </a:t>
            </a:r>
            <a:endParaRPr lang="cs-CZ" sz="2800" dirty="0" smtClean="0"/>
          </a:p>
          <a:p>
            <a:pPr algn="just"/>
            <a:r>
              <a:rPr lang="cs-CZ" sz="2800" dirty="0" smtClean="0"/>
              <a:t>Pracovat s nimi můžeme přes nabídku – Ovládací prvky: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3791" y="5305425"/>
            <a:ext cx="5181600" cy="15525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9984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89768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lvl="3" algn="just"/>
            <a:r>
              <a:rPr lang="cs-CZ" sz="2800" b="1" dirty="0" smtClean="0"/>
              <a:t>Popisek</a:t>
            </a:r>
            <a:r>
              <a:rPr lang="cs-CZ" sz="2800" dirty="0" smtClean="0"/>
              <a:t> </a:t>
            </a:r>
            <a:r>
              <a:rPr lang="cs-CZ" sz="2800" dirty="0"/>
              <a:t>- vytváří popisný </a:t>
            </a:r>
            <a:r>
              <a:rPr lang="cs-CZ" sz="2800" dirty="0" smtClean="0"/>
              <a:t>text;</a:t>
            </a:r>
          </a:p>
          <a:p>
            <a:pPr marL="806450" algn="just"/>
            <a:r>
              <a:rPr lang="cs-CZ" sz="2800" b="1" dirty="0" smtClean="0"/>
              <a:t>Textové </a:t>
            </a:r>
            <a:r>
              <a:rPr lang="cs-CZ" sz="2800" b="1" dirty="0"/>
              <a:t>pol</a:t>
            </a:r>
            <a:r>
              <a:rPr lang="cs-CZ" sz="2800" dirty="0"/>
              <a:t>e - zobrazuje data z pole, výsledky výrazu nebo text zadaný </a:t>
            </a:r>
            <a:r>
              <a:rPr lang="cs-CZ" sz="2800" dirty="0" smtClean="0"/>
              <a:t>uživatelem;</a:t>
            </a:r>
            <a:endParaRPr lang="cs-CZ" sz="2800" dirty="0"/>
          </a:p>
          <a:p>
            <a:pPr marL="806450" algn="just"/>
            <a:r>
              <a:rPr lang="cs-CZ" sz="2800" b="1" dirty="0" smtClean="0"/>
              <a:t>Příkazové </a:t>
            </a:r>
            <a:r>
              <a:rPr lang="cs-CZ" sz="2800" b="1" dirty="0"/>
              <a:t>tlačítko </a:t>
            </a:r>
            <a:r>
              <a:rPr lang="cs-CZ" sz="2800" dirty="0"/>
              <a:t>– provádí akci spuštěním procedury události nebo </a:t>
            </a:r>
            <a:r>
              <a:rPr lang="cs-CZ" sz="2800" dirty="0" smtClean="0"/>
              <a:t>makra</a:t>
            </a:r>
            <a:r>
              <a:rPr lang="cs-CZ" sz="2800" dirty="0"/>
              <a:t>;</a:t>
            </a:r>
          </a:p>
          <a:p>
            <a:pPr marL="806450" algn="just"/>
            <a:r>
              <a:rPr lang="cs-CZ" sz="2800" b="1" dirty="0"/>
              <a:t>Karta</a:t>
            </a:r>
            <a:r>
              <a:rPr lang="cs-CZ" sz="2800" dirty="0"/>
              <a:t> – zobrazuje informace ve skupinách na jednotlivých kartách (záložkách</a:t>
            </a:r>
            <a:r>
              <a:rPr lang="cs-CZ" sz="2800" dirty="0" smtClean="0"/>
              <a:t>);</a:t>
            </a:r>
            <a:endParaRPr lang="cs-CZ" sz="2800" dirty="0"/>
          </a:p>
          <a:p>
            <a:pPr marL="806450" algn="just"/>
            <a:r>
              <a:rPr lang="cs-CZ" sz="2800" b="1" dirty="0" smtClean="0"/>
              <a:t>Hypertextový odkaz </a:t>
            </a:r>
            <a:r>
              <a:rPr lang="cs-CZ" sz="2800" dirty="0" smtClean="0"/>
              <a:t>– umožňuje vytvořit odkaz v dokumentu pro rychlý přístup k webovým stránkám a souborům; mohou odkazovat i na místa v dokumentu;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05" y="1736835"/>
            <a:ext cx="454380" cy="378650"/>
          </a:xfrm>
          <a:prstGeom prst="rect">
            <a:avLst/>
          </a:prstGeom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304" y="2140246"/>
            <a:ext cx="416857" cy="324222"/>
          </a:xfrm>
          <a:prstGeom prst="rect">
            <a:avLst/>
          </a:prstGeom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304" y="2965002"/>
            <a:ext cx="400051" cy="240030"/>
          </a:xfrm>
          <a:prstGeom prst="rect">
            <a:avLst/>
          </a:prstGeom>
          <a:ln>
            <a:noFill/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862" y="3964227"/>
            <a:ext cx="432036" cy="38883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862" y="5039434"/>
            <a:ext cx="469823" cy="43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48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cs-CZ" sz="2800" dirty="0" smtClean="0"/>
              <a:t>Připomenutí z minulé přednášky: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Tabulky:	 	- uchovávají data </a:t>
            </a:r>
          </a:p>
          <a:p>
            <a:pPr lvl="7" algn="just"/>
            <a:r>
              <a:rPr lang="cs-CZ" sz="2600" dirty="0" smtClean="0"/>
              <a:t>	- třídy objektů s danou strukturou vlastností</a:t>
            </a:r>
          </a:p>
          <a:p>
            <a:pPr marL="1371600" lvl="2" indent="-457200" algn="just">
              <a:buFont typeface="Calibri" panose="020F0502020204030204" pitchFamily="34" charset="0"/>
              <a:buChar char="‐"/>
            </a:pPr>
            <a:r>
              <a:rPr lang="cs-CZ" sz="2800" dirty="0" smtClean="0"/>
              <a:t>Vztahy mezi tabulkami:</a:t>
            </a:r>
          </a:p>
          <a:p>
            <a:pPr lvl="2" algn="just"/>
            <a:r>
              <a:rPr lang="cs-CZ" sz="2800" dirty="0" smtClean="0"/>
              <a:t>			- propojení tabulek (primární klíč – cizí klíč)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referenční integrita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Dotazy: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výběrový dotaz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akční dotazy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Tabulky a dotazy tvoří bázi pro tvorbu dalších typů objektů (sestavy, formuláře, …).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Probrána tvorba Sestav – prezentace dat z databáze pro uživatele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lvl="7" algn="just"/>
            <a:r>
              <a:rPr lang="cs-CZ" sz="2600" dirty="0" smtClean="0"/>
              <a:t>- </a:t>
            </a:r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149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19173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algn="just"/>
            <a:r>
              <a:rPr lang="cs-CZ" sz="2800" b="1" dirty="0" smtClean="0"/>
              <a:t>Webový prohlížeč </a:t>
            </a:r>
            <a:r>
              <a:rPr lang="cs-CZ" sz="2800" dirty="0" smtClean="0"/>
              <a:t>- ovládací prvek webového prohlížeče;</a:t>
            </a:r>
          </a:p>
          <a:p>
            <a:pPr marL="806450" algn="just"/>
            <a:r>
              <a:rPr lang="cs-CZ" sz="2800" b="1" dirty="0" smtClean="0"/>
              <a:t>Navigace</a:t>
            </a:r>
            <a:r>
              <a:rPr lang="cs-CZ" sz="2800" dirty="0" smtClean="0"/>
              <a:t> - ovládací prvek navigace;</a:t>
            </a:r>
          </a:p>
          <a:p>
            <a:pPr marL="806450" algn="just"/>
            <a:r>
              <a:rPr lang="cs-CZ" sz="2800" b="1" dirty="0"/>
              <a:t>Skupina voleb </a:t>
            </a:r>
            <a:r>
              <a:rPr lang="cs-CZ" sz="2800" dirty="0"/>
              <a:t>– nabízí sadu voleb, ale současně smí být vybrána pouze </a:t>
            </a:r>
            <a:r>
              <a:rPr lang="cs-CZ" sz="2800" dirty="0" smtClean="0"/>
              <a:t>jedna;</a:t>
            </a:r>
          </a:p>
          <a:p>
            <a:pPr marL="806450" algn="just"/>
            <a:r>
              <a:rPr lang="cs-CZ" sz="2800" b="1" dirty="0"/>
              <a:t>Konec </a:t>
            </a:r>
            <a:r>
              <a:rPr lang="cs-CZ" sz="2800" b="1" dirty="0" smtClean="0"/>
              <a:t>stránky </a:t>
            </a:r>
            <a:r>
              <a:rPr lang="cs-CZ" sz="2800" dirty="0" smtClean="0"/>
              <a:t>– vkládá konec stránky;</a:t>
            </a:r>
          </a:p>
          <a:p>
            <a:pPr marL="811213" algn="just"/>
            <a:r>
              <a:rPr lang="cs-CZ" sz="2800" b="1" dirty="0"/>
              <a:t>Pole se seznamem </a:t>
            </a:r>
            <a:r>
              <a:rPr lang="cs-CZ" sz="2800" dirty="0"/>
              <a:t>– vytváří seznam možností, ze kterého je možné </a:t>
            </a:r>
            <a:r>
              <a:rPr lang="cs-CZ" sz="2800" dirty="0" smtClean="0"/>
              <a:t>vybrat;</a:t>
            </a:r>
          </a:p>
          <a:p>
            <a:pPr marL="811213" algn="just"/>
            <a:r>
              <a:rPr lang="cs-CZ" sz="2800" b="1" dirty="0" smtClean="0"/>
              <a:t>Graf</a:t>
            </a:r>
            <a:r>
              <a:rPr lang="cs-CZ" sz="2800" dirty="0" smtClean="0"/>
              <a:t> - vložit graf;</a:t>
            </a:r>
          </a:p>
          <a:p>
            <a:pPr marL="811213" algn="just"/>
            <a:r>
              <a:rPr lang="cs-CZ" sz="2800" b="1" dirty="0"/>
              <a:t>Čára</a:t>
            </a:r>
            <a:r>
              <a:rPr lang="cs-CZ" sz="2800" dirty="0"/>
              <a:t> – </a:t>
            </a:r>
            <a:r>
              <a:rPr lang="cs-CZ" sz="2800" dirty="0" smtClean="0"/>
              <a:t>nakreslí </a:t>
            </a:r>
            <a:r>
              <a:rPr lang="cs-CZ" sz="2800" dirty="0"/>
              <a:t>čáru do </a:t>
            </a:r>
            <a:r>
              <a:rPr lang="cs-CZ" sz="2800" dirty="0" smtClean="0"/>
              <a:t>formuláře;</a:t>
            </a:r>
          </a:p>
          <a:p>
            <a:pPr marL="811213" algn="just"/>
            <a:r>
              <a:rPr lang="it-IT" sz="2800" b="1" dirty="0"/>
              <a:t>Přepínací tlačítko </a:t>
            </a:r>
            <a:r>
              <a:rPr lang="it-IT" sz="2800" dirty="0"/>
              <a:t>pro volbu Ano/Ne (nahoře pro Ano a dole pro Ne</a:t>
            </a:r>
            <a:r>
              <a:rPr lang="it-IT" sz="2800" dirty="0" smtClean="0"/>
              <a:t>)</a:t>
            </a:r>
            <a:r>
              <a:rPr lang="cs-CZ" sz="2800" dirty="0" smtClean="0"/>
              <a:t>;</a:t>
            </a: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40" y="1713494"/>
            <a:ext cx="485774" cy="42185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40" y="2135350"/>
            <a:ext cx="485774" cy="51134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841" y="2606556"/>
            <a:ext cx="485774" cy="53829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840" y="3339665"/>
            <a:ext cx="485774" cy="58881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989" y="4071871"/>
            <a:ext cx="371475" cy="381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563" y="4936100"/>
            <a:ext cx="314325" cy="333375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840" y="5562204"/>
            <a:ext cx="390525" cy="381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1037" y="6113076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4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619173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algn="just"/>
            <a:r>
              <a:rPr lang="cs-CZ" sz="2800" b="1" dirty="0"/>
              <a:t>Seznam</a:t>
            </a:r>
            <a:r>
              <a:rPr lang="cs-CZ" sz="2800" dirty="0"/>
              <a:t> – zobrazí úplný seznam voleb, neumožňuje ruční zadání </a:t>
            </a:r>
            <a:r>
              <a:rPr lang="cs-CZ" sz="2800" dirty="0" smtClean="0"/>
              <a:t>položky;</a:t>
            </a:r>
            <a:endParaRPr lang="cs-CZ" sz="2800" dirty="0"/>
          </a:p>
          <a:p>
            <a:pPr marL="806450" algn="just"/>
            <a:r>
              <a:rPr lang="cs-CZ" sz="2800" b="1" dirty="0"/>
              <a:t>Obdélník</a:t>
            </a:r>
            <a:r>
              <a:rPr lang="cs-CZ" sz="2800" dirty="0"/>
              <a:t> – nakreslí obdélník do </a:t>
            </a:r>
            <a:r>
              <a:rPr lang="cs-CZ" sz="2800" dirty="0" smtClean="0"/>
              <a:t>formuláře</a:t>
            </a:r>
            <a:r>
              <a:rPr lang="cs-CZ" sz="2800" dirty="0"/>
              <a:t>;</a:t>
            </a:r>
          </a:p>
          <a:p>
            <a:pPr marL="806450" algn="just"/>
            <a:r>
              <a:rPr lang="cs-CZ" sz="2800" b="1" dirty="0"/>
              <a:t>Zaškrtávací políčko </a:t>
            </a:r>
            <a:r>
              <a:rPr lang="cs-CZ" sz="2800" dirty="0"/>
              <a:t>– umožní zobrazení volby (zaškrtnutí znamená výběr položky</a:t>
            </a:r>
            <a:r>
              <a:rPr lang="cs-CZ" sz="2800" dirty="0" smtClean="0"/>
              <a:t>)</a:t>
            </a:r>
            <a:r>
              <a:rPr lang="cs-CZ" sz="2800" dirty="0"/>
              <a:t>;</a:t>
            </a:r>
          </a:p>
          <a:p>
            <a:pPr marL="811213" algn="just"/>
            <a:r>
              <a:rPr lang="cs-CZ" sz="2800" b="1" dirty="0"/>
              <a:t>Rámeček nevázaného objektu </a:t>
            </a:r>
            <a:r>
              <a:rPr lang="cs-CZ" sz="2800" dirty="0"/>
              <a:t>– zobrazuje nevázaný objekt OLE (např. tabulka </a:t>
            </a:r>
            <a:r>
              <a:rPr lang="cs-CZ" sz="2800" dirty="0" smtClean="0"/>
              <a:t>MS Excel);</a:t>
            </a:r>
            <a:endParaRPr lang="cs-CZ" sz="2800" b="1" dirty="0" smtClean="0"/>
          </a:p>
          <a:p>
            <a:pPr marL="806450" algn="just"/>
            <a:r>
              <a:rPr lang="cs-CZ" sz="2800" b="1" dirty="0" smtClean="0"/>
              <a:t>Příloha</a:t>
            </a:r>
            <a:r>
              <a:rPr lang="cs-CZ" sz="2800" dirty="0" smtClean="0"/>
              <a:t>;</a:t>
            </a:r>
          </a:p>
          <a:p>
            <a:pPr marL="806450" algn="just"/>
            <a:r>
              <a:rPr lang="cs-CZ" sz="2800" b="1" dirty="0"/>
              <a:t>Přepínač</a:t>
            </a:r>
            <a:r>
              <a:rPr lang="cs-CZ" sz="2800" dirty="0"/>
              <a:t> – slouží k označení volby (tečka znamená výběr možnosti</a:t>
            </a:r>
            <a:r>
              <a:rPr lang="cs-CZ" sz="2800" dirty="0" smtClean="0"/>
              <a:t>)</a:t>
            </a:r>
            <a:r>
              <a:rPr lang="cs-CZ" sz="2800" dirty="0"/>
              <a:t>;</a:t>
            </a:r>
            <a:endParaRPr lang="cs-CZ" sz="2800" dirty="0" smtClean="0"/>
          </a:p>
          <a:p>
            <a:pPr marL="0" lvl="3" algn="just"/>
            <a:endParaRPr lang="cs-CZ" sz="27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49" y="1727782"/>
            <a:ext cx="476678" cy="39723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850" y="2477367"/>
            <a:ext cx="476678" cy="35445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213" y="2928863"/>
            <a:ext cx="419314" cy="39724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214" y="3866812"/>
            <a:ext cx="419313" cy="45525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0212" y="4715877"/>
            <a:ext cx="440395" cy="46792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0212" y="5299889"/>
            <a:ext cx="419314" cy="38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6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1078260"/>
            <a:ext cx="11318631" cy="5606751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6450" algn="just"/>
            <a:r>
              <a:rPr lang="cs-CZ" sz="2800" b="1" dirty="0" err="1"/>
              <a:t>Podformulář</a:t>
            </a:r>
            <a:r>
              <a:rPr lang="cs-CZ" sz="2800" b="1" dirty="0"/>
              <a:t>/podsestava</a:t>
            </a:r>
            <a:r>
              <a:rPr lang="cs-CZ" sz="2800" dirty="0"/>
              <a:t> – zobrazuje data z formuláře, tabulky nebo dotazu</a:t>
            </a:r>
            <a:r>
              <a:rPr lang="cs-CZ" sz="2800" dirty="0" smtClean="0"/>
              <a:t>;</a:t>
            </a:r>
            <a:endParaRPr lang="cs-CZ" sz="2800" dirty="0"/>
          </a:p>
          <a:p>
            <a:pPr marL="811213" algn="just"/>
            <a:r>
              <a:rPr lang="cs-CZ" sz="2800" b="1" dirty="0"/>
              <a:t>Rámeček vázaného objektu </a:t>
            </a:r>
            <a:r>
              <a:rPr lang="cs-CZ" sz="2800" dirty="0"/>
              <a:t>– zobrazí vázaný objekt </a:t>
            </a:r>
            <a:r>
              <a:rPr lang="cs-CZ" sz="2800" dirty="0" err="1"/>
              <a:t>nař</a:t>
            </a:r>
            <a:r>
              <a:rPr lang="cs-CZ" sz="2800" dirty="0"/>
              <a:t>. obrázek, který je </a:t>
            </a:r>
            <a:r>
              <a:rPr lang="cs-CZ" sz="2800" dirty="0" smtClean="0"/>
              <a:t>uložený ve </a:t>
            </a:r>
            <a:r>
              <a:rPr lang="cs-CZ" sz="2800" dirty="0"/>
              <a:t>zdroji záznamů formuláře</a:t>
            </a:r>
            <a:r>
              <a:rPr lang="cs-CZ" sz="2800" dirty="0" smtClean="0"/>
              <a:t>;</a:t>
            </a:r>
            <a:endParaRPr lang="cs-CZ" sz="2800" dirty="0"/>
          </a:p>
          <a:p>
            <a:pPr marL="806450" algn="just"/>
            <a:r>
              <a:rPr lang="cs-CZ" sz="2800" b="1" dirty="0"/>
              <a:t>Obrázek</a:t>
            </a:r>
            <a:r>
              <a:rPr lang="cs-CZ" sz="2800" dirty="0"/>
              <a:t> – zobrazení nevázaného obrázku uloženého mimo tabulku MS Access</a:t>
            </a:r>
            <a:r>
              <a:rPr lang="cs-CZ" sz="2800" dirty="0" smtClean="0"/>
              <a:t>;</a:t>
            </a:r>
            <a:endParaRPr lang="cs-CZ" sz="2800" dirty="0"/>
          </a:p>
          <a:p>
            <a:pPr marL="806450" algn="just"/>
            <a:endParaRPr lang="cs-CZ" sz="2800" b="1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61" y="1078260"/>
            <a:ext cx="516296" cy="50305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61" y="1921897"/>
            <a:ext cx="516296" cy="5736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561" y="2932469"/>
            <a:ext cx="516296" cy="48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dvanácté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13877" y="2494744"/>
            <a:ext cx="97642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Formuláře, makra</a:t>
            </a:r>
          </a:p>
          <a:p>
            <a:pPr algn="ctr"/>
            <a:r>
              <a:rPr lang="cs-C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Vychází ze </a:t>
            </a:r>
            <a:r>
              <a:rPr lang="cs-CZ" sz="36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souboru </a:t>
            </a:r>
            <a:r>
              <a:rPr lang="cs-CZ" sz="3600">
                <a:latin typeface="Times New Roman" panose="02020603050405020304" pitchFamily="18" charset="0"/>
                <a:ea typeface="Times New Roman" panose="02020603050405020304" pitchFamily="18" charset="0"/>
              </a:rPr>
              <a:t>db21_predn_180514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4000" dirty="0"/>
              <a:t>Formulář je databázový objekt, který slouží k vytvoření uživatelského rozhraní databázové </a:t>
            </a:r>
            <a:r>
              <a:rPr lang="cs-CZ" sz="4000" dirty="0" smtClean="0"/>
              <a:t>aplikace. Jedná se o rozhraní mezi daty a uživatelem.</a:t>
            </a:r>
          </a:p>
          <a:p>
            <a:pPr algn="just"/>
            <a:r>
              <a:rPr lang="cs-CZ" sz="4000" dirty="0" smtClean="0"/>
              <a:t>Rozlišujeme: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4000" b="1" dirty="0" smtClean="0"/>
              <a:t>Vázaný formulář 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je </a:t>
            </a:r>
            <a:r>
              <a:rPr lang="cs-CZ" sz="4000" dirty="0"/>
              <a:t>přímo </a:t>
            </a:r>
            <a:r>
              <a:rPr lang="cs-CZ" sz="4000" dirty="0" smtClean="0"/>
              <a:t>propojen </a:t>
            </a:r>
            <a:r>
              <a:rPr lang="cs-CZ" sz="4000" dirty="0"/>
              <a:t>se zdrojem </a:t>
            </a:r>
            <a:r>
              <a:rPr lang="cs-CZ" sz="4000" dirty="0" smtClean="0"/>
              <a:t>dat (tabulka nebo dotaz)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slouží k zadávání, zobrazení, mazání a úpravám dat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4000" b="1" dirty="0" smtClean="0"/>
              <a:t>Nevázaný formulář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není přímo propojen se zdrojem dat</a:t>
            </a:r>
          </a:p>
          <a:p>
            <a:pPr marL="1943100" lvl="3" indent="-571500" algn="just">
              <a:buFont typeface="Arial" panose="020B0604020202020204" pitchFamily="34" charset="0"/>
              <a:buChar char="•"/>
            </a:pPr>
            <a:r>
              <a:rPr lang="cs-CZ" sz="4000" dirty="0" smtClean="0"/>
              <a:t>obsahuje ovládací prvky pro práci s aplikací (příkazová tlačítka, popisky,…)</a:t>
            </a:r>
          </a:p>
          <a:p>
            <a:pPr lvl="3" algn="just"/>
            <a:endParaRPr lang="cs-CZ" dirty="0" smtClean="0"/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3142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dirty="0"/>
          </a:p>
          <a:p>
            <a:pPr algn="just"/>
            <a:r>
              <a:rPr lang="cs-CZ" sz="2800" smtClean="0"/>
              <a:t>Pomocí </a:t>
            </a:r>
            <a:r>
              <a:rPr lang="cs-CZ" sz="2800" dirty="0"/>
              <a:t>vázaných formulářů </a:t>
            </a:r>
            <a:r>
              <a:rPr lang="cs-CZ" sz="2800" dirty="0" smtClean="0"/>
              <a:t>řídíme přístup </a:t>
            </a:r>
            <a:r>
              <a:rPr lang="cs-CZ" sz="2800" dirty="0"/>
              <a:t>k </a:t>
            </a:r>
            <a:r>
              <a:rPr lang="cs-CZ" sz="2800" dirty="0" smtClean="0"/>
              <a:t>datům.</a:t>
            </a:r>
          </a:p>
          <a:p>
            <a:pPr algn="just"/>
            <a:r>
              <a:rPr lang="cs-CZ" sz="2800" dirty="0" smtClean="0"/>
              <a:t>Výběrem jen omezeného počtu polí a stanovením podmínek na zobrazení dat (řešíme dotazem) umožníme vidět konkrétnímu uživateli jen data, ke kterým má mít přístup.</a:t>
            </a:r>
          </a:p>
          <a:p>
            <a:pPr algn="just"/>
            <a:r>
              <a:rPr lang="cs-CZ" sz="2800" dirty="0" smtClean="0"/>
              <a:t>Do vázaného formuláře </a:t>
            </a:r>
            <a:r>
              <a:rPr lang="cs-CZ" sz="2800" dirty="0"/>
              <a:t>lze také přidat příkazová tlačítka a další funkce a automatizovat tak často prováděné akce</a:t>
            </a:r>
            <a:r>
              <a:rPr lang="cs-CZ" sz="2800" dirty="0" smtClean="0"/>
              <a:t>.</a:t>
            </a:r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Výsledkem je efektivní přístup k datům pro konkrétního uživatele: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nemusí stanovovat sám podmínky pro vyhledání odpovídajících dat,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práce je pro uživatele příjemnější a přehlednější,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je omezeno riziko nesprávně zadávaných dat uživatelem.</a:t>
            </a:r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5189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Vytvoření formuláře:</a:t>
            </a: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1211897"/>
            <a:ext cx="10658475" cy="1162050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1832841" y="1118087"/>
            <a:ext cx="1189596" cy="529957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4088516" y="1172261"/>
            <a:ext cx="2960832" cy="1241321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0575" y="2507392"/>
            <a:ext cx="3429782" cy="124228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038" y="2467757"/>
            <a:ext cx="2395598" cy="225948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3170" y="5014707"/>
            <a:ext cx="2452793" cy="10511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37499" y="2467757"/>
            <a:ext cx="2500252" cy="17684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16000" y="4590844"/>
            <a:ext cx="2218255" cy="11965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5746766" y="4821032"/>
            <a:ext cx="188843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Další formuláře</a:t>
            </a:r>
          </a:p>
          <a:p>
            <a:endParaRPr lang="cs-CZ" sz="1400" b="1" dirty="0" smtClean="0"/>
          </a:p>
          <a:p>
            <a:r>
              <a:rPr lang="cs-CZ" sz="1400" dirty="0" smtClean="0"/>
              <a:t>Umožňuje výběr z dalších typů formulářů</a:t>
            </a:r>
            <a:endParaRPr lang="cs-CZ" sz="1400" dirty="0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577323" y="3597499"/>
            <a:ext cx="1424168" cy="14172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3463636" y="2828401"/>
            <a:ext cx="845128" cy="117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 flipV="1">
            <a:off x="5895466" y="3428999"/>
            <a:ext cx="669432" cy="13713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6871855" y="3108325"/>
            <a:ext cx="1876351" cy="14825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7610357" y="2715491"/>
            <a:ext cx="1327142" cy="41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04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800" dirty="0" smtClean="0"/>
              <a:t>Formulář         : - vybere se tabulka nebo dotaz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641" y="641350"/>
            <a:ext cx="561975" cy="571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331" y="1569453"/>
            <a:ext cx="9603337" cy="4114613"/>
          </a:xfrm>
          <a:prstGeom prst="rect">
            <a:avLst/>
          </a:prstGeom>
        </p:spPr>
      </p:pic>
      <p:sp>
        <p:nvSpPr>
          <p:cNvPr id="13" name="Ovál 12"/>
          <p:cNvSpPr/>
          <p:nvPr/>
        </p:nvSpPr>
        <p:spPr>
          <a:xfrm>
            <a:off x="1294331" y="2940724"/>
            <a:ext cx="1717810" cy="3352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0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74258" y="-89534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3200" dirty="0" smtClean="0"/>
              <a:t>Následně možné úpravy v návrhovém zobrazení: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50" y="1324562"/>
            <a:ext cx="9857051" cy="4792807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809649" y="4195482"/>
            <a:ext cx="1664609" cy="3944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6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Návrh formuláře        : výběr polí a dalších ovládacích prvků v návrhu formuláře</a:t>
            </a:r>
            <a:endParaRPr lang="cs-CZ" sz="27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625" y="1419678"/>
            <a:ext cx="9863303" cy="465999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211" y="691029"/>
            <a:ext cx="437718" cy="5759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Ovál 3"/>
          <p:cNvSpPr/>
          <p:nvPr/>
        </p:nvSpPr>
        <p:spPr>
          <a:xfrm>
            <a:off x="3973809" y="2133600"/>
            <a:ext cx="1717964" cy="3944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681495" y="1551496"/>
            <a:ext cx="505522" cy="9765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8187017" y="1551496"/>
            <a:ext cx="493059" cy="9765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6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Formuláře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3" algn="just"/>
            <a:r>
              <a:rPr lang="cs-CZ" sz="2700" dirty="0" smtClean="0"/>
              <a:t>Prázdný formulář           :</a:t>
            </a:r>
            <a:endParaRPr lang="cs-CZ" sz="27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445" y="1586191"/>
            <a:ext cx="10915416" cy="453127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488" y="697266"/>
            <a:ext cx="485775" cy="685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4021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633</Words>
  <Application>Microsoft Office PowerPoint</Application>
  <PresentationFormat>Širokoúhlá obrazovka</PresentationFormat>
  <Paragraphs>118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Informatika pro ekonomy II INM / BPNIE - BKNIE    Přednáška č. 12  Access</vt:lpstr>
      <vt:lpstr>Prezentace aplikace PowerPoint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Formuláře</vt:lpstr>
      <vt:lpstr>dvanácté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10  Access</dc:title>
  <dc:creator>František Koliba</dc:creator>
  <cp:lastModifiedBy>suchanek</cp:lastModifiedBy>
  <cp:revision>104</cp:revision>
  <dcterms:created xsi:type="dcterms:W3CDTF">2016-05-01T16:26:37Z</dcterms:created>
  <dcterms:modified xsi:type="dcterms:W3CDTF">2019-04-06T19:55:30Z</dcterms:modified>
</cp:coreProperties>
</file>