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6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2" r:id="rId13"/>
    <p:sldId id="294" r:id="rId14"/>
    <p:sldId id="28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4678" y="3357112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7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Kontingenční tabulky a grafy</a:t>
            </a:r>
            <a:br>
              <a:rPr lang="cs-CZ" sz="3600" dirty="0" smtClean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Práce s makry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Práci s makry podporuje karta „Vývojář“, kterou si aktivujeme přes nabídku Soubor – Možnosti – Přizpůsobit pás karet: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8" y="1702571"/>
            <a:ext cx="6622074" cy="482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  <a:r>
              <a:rPr lang="cs-CZ" dirty="0" smtClean="0"/>
              <a:t>Karta Vývojář: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9" y="1366845"/>
            <a:ext cx="10639410" cy="1460544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8256479" y="1287341"/>
            <a:ext cx="1101970" cy="5351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69948" y="3527593"/>
            <a:ext cx="102854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Spuštění </a:t>
            </a:r>
            <a:r>
              <a:rPr lang="cs-CZ" dirty="0" err="1" smtClean="0"/>
              <a:t>Visual</a:t>
            </a:r>
            <a:r>
              <a:rPr lang="cs-CZ" dirty="0" smtClean="0"/>
              <a:t> Basic Editoru</a:t>
            </a:r>
            <a:endParaRPr lang="cs-CZ" dirty="0"/>
          </a:p>
        </p:txBody>
      </p:sp>
      <p:cxnSp>
        <p:nvCxnSpPr>
          <p:cNvPr id="8" name="Přímá spojnice se šipkou 7"/>
          <p:cNvCxnSpPr>
            <a:stCxn id="3" idx="0"/>
          </p:cNvCxnSpPr>
          <p:nvPr/>
        </p:nvCxnSpPr>
        <p:spPr>
          <a:xfrm flipV="1">
            <a:off x="684219" y="2554941"/>
            <a:ext cx="149499" cy="9726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425388" y="3579327"/>
            <a:ext cx="10285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Zobrazí seznam maker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524000" y="2481531"/>
            <a:ext cx="254415" cy="1088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212" y="3429000"/>
            <a:ext cx="4105275" cy="352425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>
            <a:off x="2453930" y="4127757"/>
            <a:ext cx="69028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913773" y="1888982"/>
            <a:ext cx="3182227" cy="2951959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Obrázek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963" y="2784993"/>
            <a:ext cx="1843002" cy="382611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>
            <a:off x="3428044" y="2149975"/>
            <a:ext cx="4457919" cy="114638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Příklad 1: (bez relativních odkazů)</a:t>
            </a:r>
          </a:p>
          <a:p>
            <a:pPr algn="just"/>
            <a:r>
              <a:rPr lang="cs-CZ" dirty="0" smtClean="0"/>
              <a:t>Zadání: Od aktivně přepnuté buňky vymazat obsah 4 buněk (vpravo + 2 pod)</a:t>
            </a:r>
          </a:p>
          <a:p>
            <a:pPr algn="just"/>
            <a:r>
              <a:rPr lang="cs-CZ" dirty="0" smtClean="0"/>
              <a:t>Řešení: Přepnout se na první buňku – Zaznamenat makro – vybrat 4 buňky – </a:t>
            </a:r>
            <a:r>
              <a:rPr lang="cs-CZ" dirty="0" err="1" smtClean="0"/>
              <a:t>Delete</a:t>
            </a:r>
            <a:r>
              <a:rPr lang="cs-CZ" dirty="0" smtClean="0"/>
              <a:t> – Zastavit záznam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Sub Makro1</a:t>
            </a:r>
            <a:r>
              <a:rPr lang="en-US" dirty="0" smtClean="0"/>
              <a:t>()</a:t>
            </a:r>
            <a:endParaRPr lang="en-US" dirty="0"/>
          </a:p>
          <a:p>
            <a:pPr algn="just"/>
            <a:r>
              <a:rPr lang="en-US" dirty="0"/>
              <a:t>' Makro1 </a:t>
            </a:r>
            <a:r>
              <a:rPr lang="en-US" dirty="0" err="1" smtClean="0"/>
              <a:t>Makro</a:t>
            </a:r>
            <a:endParaRPr lang="en-US" dirty="0"/>
          </a:p>
          <a:p>
            <a:pPr algn="just"/>
            <a:r>
              <a:rPr lang="en-US" dirty="0" smtClean="0"/>
              <a:t>    </a:t>
            </a:r>
            <a:r>
              <a:rPr lang="en-US" dirty="0"/>
              <a:t>Range("I18:J19").Select</a:t>
            </a:r>
          </a:p>
          <a:p>
            <a:pPr algn="just"/>
            <a:r>
              <a:rPr lang="en-US" dirty="0"/>
              <a:t>    </a:t>
            </a:r>
            <a:r>
              <a:rPr lang="en-US" dirty="0" err="1"/>
              <a:t>Selection.ClearContents</a:t>
            </a:r>
            <a:endParaRPr lang="en-US" dirty="0"/>
          </a:p>
          <a:p>
            <a:pPr algn="just"/>
            <a:r>
              <a:rPr lang="en-US" dirty="0"/>
              <a:t>End </a:t>
            </a:r>
            <a:r>
              <a:rPr lang="en-US" dirty="0" smtClean="0"/>
              <a:t>Sub</a:t>
            </a:r>
            <a:endParaRPr lang="cs-CZ" dirty="0" smtClean="0"/>
          </a:p>
          <a:p>
            <a:pPr algn="just"/>
            <a:r>
              <a:rPr lang="cs-CZ" dirty="0"/>
              <a:t>Pozn.: Vždy se vymaže obsah při tvorbě makra vybraných buněk (I18:J19). </a:t>
            </a:r>
          </a:p>
        </p:txBody>
      </p:sp>
    </p:spTree>
    <p:extLst>
      <p:ext uri="{BB962C8B-B14F-4D97-AF65-F5344CB8AC3E}">
        <p14:creationId xmlns:p14="http://schemas.microsoft.com/office/powerpoint/2010/main" val="21867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Příklad 1: (s relativním odkazem)</a:t>
            </a:r>
          </a:p>
          <a:p>
            <a:pPr algn="just"/>
            <a:r>
              <a:rPr lang="cs-CZ" dirty="0" smtClean="0"/>
              <a:t>Zadání: Od aktivně přepnuté buňky vymazat obsah 4 buněk (vpravo + 2 pod)</a:t>
            </a:r>
          </a:p>
          <a:p>
            <a:pPr algn="just"/>
            <a:r>
              <a:rPr lang="cs-CZ" dirty="0" smtClean="0"/>
              <a:t>Řešení: Přepnout se na první buňku – Zaznamenat makro – </a:t>
            </a:r>
            <a:r>
              <a:rPr lang="cs-CZ" b="1" dirty="0" smtClean="0"/>
              <a:t>Použít relativní odkazy </a:t>
            </a:r>
            <a:r>
              <a:rPr lang="cs-CZ" dirty="0" smtClean="0"/>
              <a:t>-Vybrat 4 buňky – </a:t>
            </a:r>
            <a:r>
              <a:rPr lang="cs-CZ" dirty="0" err="1" smtClean="0"/>
              <a:t>Delete</a:t>
            </a:r>
            <a:r>
              <a:rPr lang="cs-CZ" dirty="0" smtClean="0"/>
              <a:t> – Zastavit záznam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</a:t>
            </a:r>
            <a:r>
              <a:rPr lang="en-US" dirty="0" err="1" smtClean="0"/>
              <a:t>ub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cs-CZ" dirty="0" smtClean="0"/>
              <a:t>2</a:t>
            </a:r>
            <a:r>
              <a:rPr lang="en-US" dirty="0" smtClean="0"/>
              <a:t>()</a:t>
            </a:r>
            <a:endParaRPr lang="en-US" dirty="0"/>
          </a:p>
          <a:p>
            <a:pPr algn="just"/>
            <a:r>
              <a:rPr lang="en-US" dirty="0"/>
              <a:t>' </a:t>
            </a:r>
            <a:r>
              <a:rPr lang="en-US" dirty="0" err="1" smtClean="0"/>
              <a:t>Makro</a:t>
            </a:r>
            <a:r>
              <a:rPr lang="cs-CZ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endParaRPr lang="en-US" dirty="0"/>
          </a:p>
          <a:p>
            <a:pPr algn="just"/>
            <a:r>
              <a:rPr lang="en-US" dirty="0"/>
              <a:t>    </a:t>
            </a:r>
            <a:r>
              <a:rPr lang="en-US" dirty="0" err="1"/>
              <a:t>ActiveCell.Range</a:t>
            </a:r>
            <a:r>
              <a:rPr lang="en-US" dirty="0"/>
              <a:t>("A1:B2").Select</a:t>
            </a:r>
          </a:p>
          <a:p>
            <a:pPr algn="just"/>
            <a:r>
              <a:rPr lang="en-US" dirty="0"/>
              <a:t>    </a:t>
            </a:r>
            <a:r>
              <a:rPr lang="en-US" dirty="0" err="1"/>
              <a:t>Selection.ClearContents</a:t>
            </a:r>
            <a:endParaRPr lang="en-US" dirty="0"/>
          </a:p>
          <a:p>
            <a:pPr algn="just"/>
            <a:r>
              <a:rPr lang="en-US" dirty="0"/>
              <a:t>End </a:t>
            </a:r>
            <a:r>
              <a:rPr lang="en-US" dirty="0" smtClean="0"/>
              <a:t>Sub</a:t>
            </a:r>
            <a:endParaRPr lang="cs-CZ" dirty="0" smtClean="0"/>
          </a:p>
          <a:p>
            <a:pPr algn="just"/>
            <a:r>
              <a:rPr lang="cs-CZ" dirty="0" smtClean="0"/>
              <a:t>Pozn.: Vymaže obsah buněk, na které jsem před spuštěním makra přepnut. 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rgbClr val="000000"/>
                </a:solidFill>
              </a:rPr>
              <a:t>Sedmé </a:t>
            </a:r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Kontingenční tabulky a kontingenční grafy</a:t>
            </a:r>
          </a:p>
          <a:p>
            <a:pPr algn="ctr"/>
            <a:r>
              <a:rPr lang="cs-CZ" sz="3600" dirty="0" smtClean="0"/>
              <a:t>Práce s makry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cs-CZ" sz="360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Pomocny_7.xlsx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26831" y="1248128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Kontingenční tabulka</a:t>
            </a:r>
            <a:r>
              <a:rPr lang="cs-CZ" dirty="0"/>
              <a:t> se ve statistice užívá k přehledné vizualizaci vzájemného vztahu </a:t>
            </a:r>
            <a:r>
              <a:rPr lang="cs-CZ" dirty="0" smtClean="0"/>
              <a:t>dvou statistických znaků. </a:t>
            </a:r>
          </a:p>
          <a:p>
            <a:pPr algn="just"/>
            <a:r>
              <a:rPr lang="cs-CZ" dirty="0" smtClean="0"/>
              <a:t>V </a:t>
            </a:r>
            <a:r>
              <a:rPr lang="cs-CZ" dirty="0"/>
              <a:t>tabulkových procesorech </a:t>
            </a:r>
            <a:r>
              <a:rPr lang="cs-CZ" dirty="0" smtClean="0"/>
              <a:t>kontingenční tabulkou rozumíme nástroj </a:t>
            </a:r>
            <a:r>
              <a:rPr lang="cs-CZ" dirty="0"/>
              <a:t>na zpracování dat - ten však nemusí vyhodnocovat </a:t>
            </a:r>
            <a:r>
              <a:rPr lang="cs-CZ" dirty="0" smtClean="0"/>
              <a:t>pouze dva znaky</a:t>
            </a:r>
            <a:r>
              <a:rPr lang="cs-CZ" dirty="0"/>
              <a:t>, může vyhodnocovat i jeden nebo více </a:t>
            </a:r>
            <a:r>
              <a:rPr lang="cs-CZ" dirty="0" smtClean="0"/>
              <a:t>znaků (zpravidla tři).</a:t>
            </a:r>
          </a:p>
          <a:p>
            <a:pPr algn="just"/>
            <a:r>
              <a:rPr lang="cs-CZ" dirty="0" smtClean="0"/>
              <a:t>Znaky jsou umístěny do sloupců resp. řádků, případně třetího rozměru (v Excelu označený jako „Filtr“).</a:t>
            </a:r>
          </a:p>
          <a:p>
            <a:pPr algn="just"/>
            <a:r>
              <a:rPr lang="cs-CZ" dirty="0" smtClean="0"/>
              <a:t>Hodnotami v tabulce jsou</a:t>
            </a:r>
            <a:r>
              <a:rPr lang="cs-CZ" b="1" dirty="0" smtClean="0"/>
              <a:t> Agregační funkce.</a:t>
            </a:r>
            <a:r>
              <a:rPr lang="cs-CZ" dirty="0" smtClean="0"/>
              <a:t> AF jsou funkce</a:t>
            </a:r>
            <a:r>
              <a:rPr lang="cs-CZ" dirty="0"/>
              <a:t>, </a:t>
            </a:r>
            <a:r>
              <a:rPr lang="cs-CZ" dirty="0" smtClean="0"/>
              <a:t>které umožňují </a:t>
            </a:r>
            <a:r>
              <a:rPr lang="cs-CZ" dirty="0"/>
              <a:t>seskupit vybrané </a:t>
            </a:r>
            <a:r>
              <a:rPr lang="cs-CZ" dirty="0" smtClean="0"/>
              <a:t>hodnoty znaků a </a:t>
            </a:r>
            <a:r>
              <a:rPr lang="cs-CZ" dirty="0"/>
              <a:t>spočítat nad nimi výsledek </a:t>
            </a:r>
            <a:r>
              <a:rPr lang="cs-CZ" dirty="0" smtClean="0"/>
              <a:t>určité aritmetické  </a:t>
            </a:r>
            <a:r>
              <a:rPr lang="cs-CZ" dirty="0"/>
              <a:t>nebo statistické funkce.</a:t>
            </a: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6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26831" y="1248128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KT resp. KG se vkládají přes Kartu „Vložení“: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62" y="2190749"/>
            <a:ext cx="11008984" cy="363562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515815" y="2450123"/>
            <a:ext cx="978877" cy="9788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709556" y="2498566"/>
            <a:ext cx="978877" cy="9788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616075" y="2067139"/>
            <a:ext cx="978877" cy="3829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37392" y="3873285"/>
            <a:ext cx="8812479" cy="24820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stCxn id="8" idx="1"/>
          </p:cNvCxnSpPr>
          <p:nvPr/>
        </p:nvCxnSpPr>
        <p:spPr>
          <a:xfrm flipH="1" flipV="1">
            <a:off x="8918332" y="5488296"/>
            <a:ext cx="620978" cy="6077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9539310" y="5634334"/>
            <a:ext cx="208429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Hromadná data nad kterými lze vytvářet KT resp. KG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9534037" y="4133988"/>
            <a:ext cx="20842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Řádek názvů polí 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8709556" y="4133988"/>
            <a:ext cx="82448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9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– návrh KT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26831" y="1248128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Po volbě -	        postupujeme podle dialogové nabídky:	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895" y="1043696"/>
            <a:ext cx="771525" cy="704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522" y="2158999"/>
            <a:ext cx="5472113" cy="442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4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582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</a:t>
            </a:r>
            <a:r>
              <a:rPr lang="cs-CZ" sz="3600" b="1" dirty="0">
                <a:solidFill>
                  <a:srgbClr val="000000"/>
                </a:solidFill>
              </a:rPr>
              <a:t>– návrh KT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852" y="651188"/>
            <a:ext cx="2539813" cy="61508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116" y="804692"/>
            <a:ext cx="1809750" cy="3390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8976" y="1641381"/>
            <a:ext cx="2352675" cy="3171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8543738" y="885375"/>
            <a:ext cx="11112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8" idx="1"/>
          </p:cNvCxnSpPr>
          <p:nvPr/>
        </p:nvCxnSpPr>
        <p:spPr>
          <a:xfrm flipH="1">
            <a:off x="8062867" y="1070041"/>
            <a:ext cx="48087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8" idx="3"/>
          </p:cNvCxnSpPr>
          <p:nvPr/>
        </p:nvCxnSpPr>
        <p:spPr>
          <a:xfrm>
            <a:off x="9654988" y="1070041"/>
            <a:ext cx="605118" cy="5713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959057" y="986379"/>
            <a:ext cx="1934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Pole reprezentující znaky</a:t>
            </a:r>
            <a:endParaRPr lang="cs-CZ" dirty="0"/>
          </a:p>
        </p:txBody>
      </p:sp>
      <p:cxnSp>
        <p:nvCxnSpPr>
          <p:cNvPr id="23" name="Přímá spojnice se šipkou 22"/>
          <p:cNvCxnSpPr>
            <a:stCxn id="22" idx="3"/>
          </p:cNvCxnSpPr>
          <p:nvPr/>
        </p:nvCxnSpPr>
        <p:spPr>
          <a:xfrm>
            <a:off x="4893190" y="1309545"/>
            <a:ext cx="883191" cy="761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22" idx="3"/>
          </p:cNvCxnSpPr>
          <p:nvPr/>
        </p:nvCxnSpPr>
        <p:spPr>
          <a:xfrm>
            <a:off x="4893190" y="1309545"/>
            <a:ext cx="883191" cy="10451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2" idx="3"/>
          </p:cNvCxnSpPr>
          <p:nvPr/>
        </p:nvCxnSpPr>
        <p:spPr>
          <a:xfrm>
            <a:off x="4893190" y="1309545"/>
            <a:ext cx="850443" cy="16386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4059121" y="1630500"/>
            <a:ext cx="3165835" cy="29415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4059121" y="1630500"/>
            <a:ext cx="2217126" cy="29170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4059121" y="1630500"/>
            <a:ext cx="2018210" cy="42076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508754" y="3937906"/>
            <a:ext cx="193413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Pole reprezentující agregované funkce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3334053" y="2458518"/>
            <a:ext cx="2404088" cy="14793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350312" y="2624681"/>
            <a:ext cx="2393321" cy="13132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V="1">
            <a:off x="3300859" y="2792880"/>
            <a:ext cx="2475522" cy="11786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442887" y="4292519"/>
            <a:ext cx="2869985" cy="16164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1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582" y="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</a:t>
            </a:r>
            <a:r>
              <a:rPr lang="cs-CZ" sz="3600" b="1" dirty="0">
                <a:solidFill>
                  <a:srgbClr val="000000"/>
                </a:solidFill>
              </a:rPr>
              <a:t>– </a:t>
            </a:r>
            <a:r>
              <a:rPr lang="cs-CZ" sz="3600" b="1" dirty="0" smtClean="0">
                <a:solidFill>
                  <a:srgbClr val="000000"/>
                </a:solidFill>
              </a:rPr>
              <a:t>příklad návrhu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1062038"/>
            <a:ext cx="2524125" cy="27336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782" y="1062038"/>
            <a:ext cx="2495550" cy="23336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8942296" y="2142194"/>
            <a:ext cx="1855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Nastavení hodnot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9475" y="3233559"/>
            <a:ext cx="3419475" cy="3105150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1739083" y="1526725"/>
            <a:ext cx="3394938" cy="22089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9938439" y="2592209"/>
            <a:ext cx="0" cy="6413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7315200" y="2335900"/>
            <a:ext cx="1627096" cy="604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1638354" y="2601172"/>
            <a:ext cx="3446266" cy="3923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1636644" y="1552163"/>
            <a:ext cx="4744287" cy="13861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1616075" y="3021182"/>
            <a:ext cx="4948848" cy="1217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582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</a:t>
            </a:r>
            <a:r>
              <a:rPr lang="cs-CZ" sz="3600" b="1" dirty="0">
                <a:solidFill>
                  <a:srgbClr val="000000"/>
                </a:solidFill>
              </a:rPr>
              <a:t>– </a:t>
            </a:r>
            <a:r>
              <a:rPr lang="cs-CZ" sz="3600" b="1" dirty="0" smtClean="0">
                <a:solidFill>
                  <a:srgbClr val="000000"/>
                </a:solidFill>
              </a:rPr>
              <a:t>výsledek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86" y="823340"/>
            <a:ext cx="106584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43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39755" y="320675"/>
            <a:ext cx="775310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KT a KG </a:t>
            </a:r>
            <a:r>
              <a:rPr lang="cs-CZ" sz="3600" b="1" dirty="0">
                <a:solidFill>
                  <a:srgbClr val="000000"/>
                </a:solidFill>
              </a:rPr>
              <a:t>– </a:t>
            </a:r>
            <a:r>
              <a:rPr lang="cs-CZ" sz="3600" b="1" dirty="0" smtClean="0">
                <a:solidFill>
                  <a:srgbClr val="000000"/>
                </a:solidFill>
              </a:rPr>
              <a:t>výsledek graf a tabulka pro města Bruntál, Frýdek-Místek a Karviná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97" y="1418858"/>
            <a:ext cx="4800600" cy="2847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606" y="3292352"/>
            <a:ext cx="586740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1478" y="97937"/>
            <a:ext cx="775310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90262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Makrem rozumíme předem definovanou činnost (procedura nebo funkce).</a:t>
            </a:r>
          </a:p>
          <a:p>
            <a:pPr algn="just"/>
            <a:r>
              <a:rPr lang="cs-CZ" dirty="0" smtClean="0"/>
              <a:t>Jedná se o činnost, kterou jsme jednou vytvořili a následně ji můžeme opakovaně používat.</a:t>
            </a:r>
          </a:p>
          <a:p>
            <a:pPr algn="just"/>
            <a:r>
              <a:rPr lang="cs-CZ" dirty="0" smtClean="0"/>
              <a:t>Výhoda spočívá v tom, že postup, který jsme vytvořili se zpravidla skládá v vícero kroků. Pokud jsme tento proces uložili (zapamatovali si) jako makro, můžeme ho nyní opakovaně používat vyvoláním jediného příkazu, kterým je námi vytvořené makro. </a:t>
            </a:r>
          </a:p>
          <a:p>
            <a:pPr algn="just"/>
            <a:r>
              <a:rPr lang="cs-CZ" dirty="0" smtClean="0"/>
              <a:t>Technicky </a:t>
            </a:r>
            <a:r>
              <a:rPr lang="cs-CZ" dirty="0"/>
              <a:t>je makro aplikace napsaná v programovacím jazyce </a:t>
            </a:r>
            <a:r>
              <a:rPr lang="cs-CZ" dirty="0" err="1"/>
              <a:t>Visual</a:t>
            </a:r>
            <a:r>
              <a:rPr lang="cs-CZ" dirty="0"/>
              <a:t> Basic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Applications</a:t>
            </a:r>
            <a:r>
              <a:rPr lang="cs-CZ" dirty="0"/>
              <a:t> (</a:t>
            </a:r>
            <a:r>
              <a:rPr lang="cs-CZ" dirty="0" smtClean="0"/>
              <a:t>VBA) - </a:t>
            </a:r>
            <a:r>
              <a:rPr lang="cs-CZ" dirty="0"/>
              <a:t>jazyk používaný </a:t>
            </a:r>
            <a:r>
              <a:rPr lang="cs-CZ" dirty="0" smtClean="0"/>
              <a:t>v </a:t>
            </a:r>
            <a:r>
              <a:rPr lang="cs-CZ" dirty="0"/>
              <a:t>MS Office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Práce s makry je tedy analogická jako při použití ve Wordu. Rozdíl spočívá především v typech objektů a jejich vlastnostech, se kterými v jednotlivých aplikacích pracujeme.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928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543</Words>
  <Application>Microsoft Office PowerPoint</Application>
  <PresentationFormat>Širokoúhlá obrazovka</PresentationFormat>
  <Paragraphs>72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Informatika pro ekonomy II INM / BPNIE    Přednáška č. 7  Kontingenční tabulky a grafy Práce s makry </vt:lpstr>
      <vt:lpstr>Kontingenční tabulka</vt:lpstr>
      <vt:lpstr>Kontingenční tabulka</vt:lpstr>
      <vt:lpstr>Kontingenční tabulka – návrh KT</vt:lpstr>
      <vt:lpstr>Kontingenční tabulka – návrh KT</vt:lpstr>
      <vt:lpstr>Kontingenční tabulka – příklad návrhu</vt:lpstr>
      <vt:lpstr>Kontingenční tabulka – výsledek</vt:lpstr>
      <vt:lpstr>KT a KG – výsledek graf a tabulka pro města Bruntál, Frýdek-Místek a Karviná </vt:lpstr>
      <vt:lpstr>Makra</vt:lpstr>
      <vt:lpstr>Makra</vt:lpstr>
      <vt:lpstr>Makra</vt:lpstr>
      <vt:lpstr>Makra</vt:lpstr>
      <vt:lpstr>Makra</vt:lpstr>
      <vt:lpstr>Sedmé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90</cp:revision>
  <dcterms:created xsi:type="dcterms:W3CDTF">2016-03-15T07:39:58Z</dcterms:created>
  <dcterms:modified xsi:type="dcterms:W3CDTF">2021-04-18T07:05:09Z</dcterms:modified>
</cp:coreProperties>
</file>