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81" r:id="rId5"/>
    <p:sldId id="283" r:id="rId6"/>
    <p:sldId id="282" r:id="rId7"/>
    <p:sldId id="284" r:id="rId8"/>
    <p:sldId id="296" r:id="rId9"/>
    <p:sldId id="295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7" r:id="rId21"/>
    <p:sldId id="298" r:id="rId22"/>
    <p:sldId id="299" r:id="rId23"/>
    <p:sldId id="300" r:id="rId24"/>
    <p:sldId id="301" r:id="rId25"/>
    <p:sldId id="307" r:id="rId26"/>
    <p:sldId id="306" r:id="rId27"/>
    <p:sldId id="305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9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F11CD-803C-452A-B098-73E32A48923A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A8F0-F18C-46AE-8A27-3A46022804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B86F-25E4-4E77-9EDC-94A27E5E6A04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3FC8-4E99-4FD9-BBCD-B2711AA89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4C0D-6C9A-403F-8628-CF24F98FD389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8BBC-310D-4BAA-B57C-2626FCBCC2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4631-70BA-4892-8679-D509F06C9548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C49C-4594-412F-8254-FFEA01467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910-4D24-42FC-A1E1-D79397898161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0F331-5FC3-47B5-9794-112429EF61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3C1F-6A28-48F7-BDBF-DE3960DE0374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1A598-B706-4125-B404-3622D9B49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F707-A47A-4444-8855-D47321F7974D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0AE11-F0DE-404E-927C-45BC6EB01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80A0-242F-449D-98A7-46F24CBC61E8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83C7-14D9-4A8F-BFA7-6A2B0C774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FA61-EF13-4095-8BDD-45C7105D5572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64A1-646C-41D7-9D9E-1E2164499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D98FC-F37C-49AB-B4D6-C9C6A45C818F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DBF1-BAD9-4C79-A9FD-100EEB9C0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43DB-C18D-4F49-A6CC-F54F09F315BF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89F-8136-4FF0-A0B9-A7A9BE75D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DA36-2336-4388-BD1B-CA235144CCFC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7120-F791-47A2-B8B9-95DA343822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AF71-F35F-4CEE-9AE8-0BC8DA1AC8A7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88B9-8C3D-434E-8606-659BB352B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09B8-0AB5-4E77-9211-E1F04EE73350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50AA-9FD1-495D-AAEA-91548A7E0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F1688-4353-4F4F-AEF4-7731BFA6F74B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2E76-1D4C-4905-B690-979723492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4920-48C4-45AB-9346-E5327BD48F93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C31-F795-4295-BE48-A21BBA2C9B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D8FA-9B73-480B-A72F-A95B3925236C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1A657-FBB1-4655-9A33-5217E46E4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BB21-1CDB-4BA9-8F9F-E0A7A48B3193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B997-0EA1-40F0-A179-DE64BBB801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34F2-0CB8-4F65-834E-DB6311E36AE5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EBAE-7182-49EA-9910-B5DA060FCB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1CC0-AA1F-42D3-A787-038C611CA316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5EA4-7B15-4206-A778-DEE53E7C4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5783-1362-430A-8E86-37FFCF57060E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D744B-E6EA-4C24-BFBC-5DA6E6B47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43FF-A9CC-45CC-997B-5965346D2A27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2946-E60B-4086-A16A-6B3D8CD29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EDAB59-F2A7-4CA1-90CE-CBC0F9F07E6A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3DACA21-EBF5-4939-8967-843DDF66C3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F0F97F-DBA2-4959-9DAC-E5C277974771}" type="datetimeFigureOut">
              <a:rPr lang="cs-CZ"/>
              <a:pPr>
                <a:defRPr/>
              </a:pPr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2D94D1-623D-4B00-A542-EFC74E306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Problems 3 and 4</a:t>
            </a:r>
            <a:endParaRPr lang="en-GB" altLang="cs-CZ" sz="2400" b="1"/>
          </a:p>
        </p:txBody>
      </p:sp>
      <p:sp>
        <p:nvSpPr>
          <p:cNvPr id="583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9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1455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0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2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3" name="Rectangle 1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1819275" y="1803400"/>
          <a:ext cx="109061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7" name="Equation" r:id="rId3" imgW="558800" imgH="457200" progId="Equation.DSMT4">
                  <p:embed/>
                </p:oleObj>
              </mc:Choice>
              <mc:Fallback>
                <p:oleObj name="Equation" r:id="rId3" imgW="55880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275" y="1803400"/>
                        <a:ext cx="1090613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279650" y="2662238"/>
          <a:ext cx="500062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Equation" r:id="rId5" imgW="3124200" imgH="457200" progId="Equation.DSMT4">
                  <p:embed/>
                </p:oleObj>
              </mc:Choice>
              <mc:Fallback>
                <p:oleObj name="Equation" r:id="rId5" imgW="31242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662238"/>
                        <a:ext cx="5000625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6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7" name="Text Box 21"/>
          <p:cNvSpPr txBox="1">
            <a:spLocks noChangeArrowheads="1"/>
          </p:cNvSpPr>
          <p:nvPr/>
        </p:nvSpPr>
        <p:spPr bwMode="auto">
          <a:xfrm>
            <a:off x="944563" y="4049713"/>
            <a:ext cx="14557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8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0" name="Object 22"/>
          <p:cNvGraphicFramePr>
            <a:graphicFrameLocks noChangeAspect="1"/>
          </p:cNvGraphicFramePr>
          <p:nvPr/>
        </p:nvGraphicFramePr>
        <p:xfrm>
          <a:off x="1874838" y="3935413"/>
          <a:ext cx="19812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Equation" r:id="rId7" imgW="1155700" imgH="457200" progId="Equation.DSMT4">
                  <p:embed/>
                </p:oleObj>
              </mc:Choice>
              <mc:Fallback>
                <p:oleObj name="Equation" r:id="rId7" imgW="115570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3935413"/>
                        <a:ext cx="198120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2" name="Object 24"/>
          <p:cNvGraphicFramePr>
            <a:graphicFrameLocks noChangeAspect="1"/>
          </p:cNvGraphicFramePr>
          <p:nvPr/>
        </p:nvGraphicFramePr>
        <p:xfrm>
          <a:off x="2386013" y="4724400"/>
          <a:ext cx="58816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0" name="Equation" r:id="rId9" imgW="3898900" imgH="469900" progId="Equation.DSMT4">
                  <p:embed/>
                </p:oleObj>
              </mc:Choice>
              <mc:Fallback>
                <p:oleObj name="Equation" r:id="rId9" imgW="3898900" imgH="4699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724400"/>
                        <a:ext cx="588168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941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per partes</a:t>
            </a:r>
            <a:endParaRPr lang="en-GB" altLang="cs-CZ" sz="2400" b="1"/>
          </a:p>
        </p:txBody>
      </p:sp>
      <p:sp>
        <p:nvSpPr>
          <p:cNvPr id="5942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942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2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24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2776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Per partes method: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Example:</a:t>
            </a:r>
          </a:p>
        </p:txBody>
      </p:sp>
      <p:sp>
        <p:nvSpPr>
          <p:cNvPr id="594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0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1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2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4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15" name="Object 23"/>
          <p:cNvGraphicFramePr>
            <a:graphicFrameLocks noChangeAspect="1"/>
          </p:cNvGraphicFramePr>
          <p:nvPr/>
        </p:nvGraphicFramePr>
        <p:xfrm>
          <a:off x="2092325" y="2819400"/>
          <a:ext cx="52514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Equation" r:id="rId3" imgW="2908300" imgH="508000" progId="Equation.DSMT4">
                  <p:embed/>
                </p:oleObj>
              </mc:Choice>
              <mc:Fallback>
                <p:oleObj name="Equation" r:id="rId3" imgW="29083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2819400"/>
                        <a:ext cx="5251450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35" name="Rectangle 2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17" name="Object 25"/>
          <p:cNvGraphicFramePr>
            <a:graphicFrameLocks noChangeAspect="1"/>
          </p:cNvGraphicFramePr>
          <p:nvPr/>
        </p:nvGraphicFramePr>
        <p:xfrm>
          <a:off x="658813" y="4948238"/>
          <a:ext cx="782955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1" name="Equation" r:id="rId5" imgW="5410200" imgH="508000" progId="Equation.DSMT4">
                  <p:embed/>
                </p:oleObj>
              </mc:Choice>
              <mc:Fallback>
                <p:oleObj name="Equation" r:id="rId5" imgW="5410200" imgH="5080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4948238"/>
                        <a:ext cx="7829550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04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substitution</a:t>
            </a:r>
            <a:endParaRPr lang="en-GB" altLang="cs-CZ" sz="2400" b="1"/>
          </a:p>
        </p:txBody>
      </p:sp>
      <p:sp>
        <p:nvSpPr>
          <p:cNvPr id="604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4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4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45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6321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A substitution in an definite integral, example: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60446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8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9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1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2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3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4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5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6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7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38" name="Object 22"/>
          <p:cNvGraphicFramePr>
            <a:graphicFrameLocks noChangeAspect="1"/>
          </p:cNvGraphicFramePr>
          <p:nvPr/>
        </p:nvGraphicFramePr>
        <p:xfrm>
          <a:off x="733425" y="2962275"/>
          <a:ext cx="7304088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Equation" r:id="rId3" imgW="5346700" imgH="914400" progId="Equation.DSMT4">
                  <p:embed/>
                </p:oleObj>
              </mc:Choice>
              <mc:Fallback>
                <p:oleObj name="Equation" r:id="rId3" imgW="5346700" imgH="914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962275"/>
                        <a:ext cx="7304088" cy="124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614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7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7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862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147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1827213" y="1630363"/>
          <a:ext cx="771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6" name="Equation" r:id="rId3" imgW="406224" imgH="469696" progId="Equation.DSMT4">
                  <p:embed/>
                </p:oleObj>
              </mc:Choice>
              <mc:Fallback>
                <p:oleObj name="Equation" r:id="rId3" imgW="406224" imgH="469696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1630363"/>
                        <a:ext cx="771525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1" name="Rectangle 2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1771650" y="2520950"/>
          <a:ext cx="17272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7" name="Equation" r:id="rId5" imgW="1117600" imgH="457200" progId="Equation.DSMT4">
                  <p:embed/>
                </p:oleObj>
              </mc:Choice>
              <mc:Fallback>
                <p:oleObj name="Equation" r:id="rId5" imgW="111760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2520950"/>
                        <a:ext cx="1727200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2" name="Rectangle 2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6" name="Object 26"/>
          <p:cNvGraphicFramePr>
            <a:graphicFrameLocks noChangeAspect="1"/>
          </p:cNvGraphicFramePr>
          <p:nvPr/>
        </p:nvGraphicFramePr>
        <p:xfrm>
          <a:off x="1798638" y="3252788"/>
          <a:ext cx="120491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8" name="Equation" r:id="rId7" imgW="787400" imgH="469900" progId="Equation.DSMT4">
                  <p:embed/>
                </p:oleObj>
              </mc:Choice>
              <mc:Fallback>
                <p:oleObj name="Equation" r:id="rId7" imgW="787400" imgH="4699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252788"/>
                        <a:ext cx="120491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3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8" name="Object 28"/>
          <p:cNvGraphicFramePr>
            <a:graphicFrameLocks noChangeAspect="1"/>
          </p:cNvGraphicFramePr>
          <p:nvPr/>
        </p:nvGraphicFramePr>
        <p:xfrm>
          <a:off x="1885950" y="3870325"/>
          <a:ext cx="720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9" name="Equation" r:id="rId9" imgW="393529" imgH="457002" progId="Equation.DSMT4">
                  <p:embed/>
                </p:oleObj>
              </mc:Choice>
              <mc:Fallback>
                <p:oleObj name="Equation" r:id="rId9" imgW="393529" imgH="457002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3870325"/>
                        <a:ext cx="720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4" name="Rectangle 3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1912938" y="4722813"/>
          <a:ext cx="9493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0" name="Equation" r:id="rId11" imgW="545863" imgH="469696" progId="Equation.DSMT4">
                  <p:embed/>
                </p:oleObj>
              </mc:Choice>
              <mc:Fallback>
                <p:oleObj name="Equation" r:id="rId11" imgW="545863" imgH="469696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722813"/>
                        <a:ext cx="9493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</a:t>
            </a:r>
            <a:endParaRPr lang="en-GB" altLang="cs-CZ" sz="2400" b="1"/>
          </a:p>
        </p:txBody>
      </p:sp>
      <p:sp>
        <p:nvSpPr>
          <p:cNvPr id="624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9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2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7791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Let f(x) and h(x) be two curves, </a:t>
            </a:r>
            <a:r>
              <a:rPr lang="cs-CZ" sz="2400" i="1"/>
              <a:t>S</a:t>
            </a:r>
            <a:r>
              <a:rPr lang="cs-CZ" sz="2400"/>
              <a:t> an area between them</a:t>
            </a:r>
          </a:p>
          <a:p>
            <a:r>
              <a:rPr lang="cs-CZ" sz="2400"/>
              <a:t>And </a:t>
            </a:r>
            <a:r>
              <a:rPr lang="cs-CZ" sz="2400" i="1"/>
              <a:t>a</a:t>
            </a:r>
            <a:r>
              <a:rPr lang="cs-CZ" sz="2400"/>
              <a:t> and </a:t>
            </a:r>
            <a:r>
              <a:rPr lang="cs-CZ" sz="2400" i="1"/>
              <a:t>b</a:t>
            </a:r>
            <a:r>
              <a:rPr lang="cs-CZ" sz="2400"/>
              <a:t> their intersections. </a:t>
            </a:r>
          </a:p>
          <a:p>
            <a:r>
              <a:rPr lang="cs-CZ" sz="2400"/>
              <a:t>Then </a:t>
            </a:r>
            <a:r>
              <a:rPr lang="cs-CZ" sz="2400" i="1"/>
              <a:t>S</a:t>
            </a:r>
            <a:r>
              <a:rPr lang="cs-CZ" sz="2400"/>
              <a:t> is given as follows: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25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6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8" name="Rectangle 2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9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495" name="Object 31"/>
          <p:cNvGraphicFramePr>
            <a:graphicFrameLocks noChangeAspect="1"/>
          </p:cNvGraphicFramePr>
          <p:nvPr/>
        </p:nvGraphicFramePr>
        <p:xfrm>
          <a:off x="3176588" y="3044825"/>
          <a:ext cx="2408237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7" name="Equation" r:id="rId3" imgW="1384300" imgH="469900" progId="Equation.DSMT4">
                  <p:embed/>
                </p:oleObj>
              </mc:Choice>
              <mc:Fallback>
                <p:oleObj name="Equation" r:id="rId3" imgW="1384300" imgH="4699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3044825"/>
                        <a:ext cx="2408237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5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</a:t>
            </a:r>
            <a:endParaRPr lang="en-GB" altLang="cs-CZ" sz="2400" b="1"/>
          </a:p>
        </p:txBody>
      </p:sp>
      <p:sp>
        <p:nvSpPr>
          <p:cNvPr id="6352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picture: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52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6" name="Object 28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1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751013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4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8" name="Object 30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2" name="Equation" r:id="rId5" imgW="482391" imgH="241195" progId="Equation.DSMT4">
                  <p:embed/>
                </p:oleObj>
              </mc:Choice>
              <mc:Fallback>
                <p:oleObj name="Equation" r:id="rId5" imgW="482391" imgH="241195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1744663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545" name="Picture 1706" descr="Graf 2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05063" y="2573338"/>
            <a:ext cx="42862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 cont.</a:t>
            </a:r>
            <a:endParaRPr lang="en-GB" altLang="cs-CZ" sz="2400" b="1"/>
          </a:p>
        </p:txBody>
      </p:sp>
      <p:sp>
        <p:nvSpPr>
          <p:cNvPr id="64548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1.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4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2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4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5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7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9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0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1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2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3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4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5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6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7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8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0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9" name="Object 27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0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1751013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1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1" name="Object 29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1" name="Equation" r:id="rId5" imgW="482391" imgH="241195" progId="Equation.DSMT4">
                  <p:embed/>
                </p:oleObj>
              </mc:Choice>
              <mc:Fallback>
                <p:oleObj name="Equation" r:id="rId5" imgW="482391" imgH="241195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1744663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3" name="Object 31"/>
          <p:cNvGraphicFramePr>
            <a:graphicFrameLocks noChangeAspect="1"/>
          </p:cNvGraphicFramePr>
          <p:nvPr/>
        </p:nvGraphicFramePr>
        <p:xfrm>
          <a:off x="3865563" y="2740025"/>
          <a:ext cx="8921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2" name="Equation" r:id="rId7" imgW="533169" imgH="228501" progId="Equation.DSMT4">
                  <p:embed/>
                </p:oleObj>
              </mc:Choice>
              <mc:Fallback>
                <p:oleObj name="Equation" r:id="rId7" imgW="533169" imgH="228501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2740025"/>
                        <a:ext cx="8921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7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5" name="Object 33"/>
          <p:cNvGraphicFramePr>
            <a:graphicFrameLocks noChangeAspect="1"/>
          </p:cNvGraphicFramePr>
          <p:nvPr/>
        </p:nvGraphicFramePr>
        <p:xfrm>
          <a:off x="1082675" y="4073525"/>
          <a:ext cx="623093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3" name="Equation" r:id="rId9" imgW="3606800" imgH="508000" progId="Equation.DSMT4">
                  <p:embed/>
                </p:oleObj>
              </mc:Choice>
              <mc:Fallback>
                <p:oleObj name="Equation" r:id="rId9" imgW="3606800" imgH="5080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4073525"/>
                        <a:ext cx="6230938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7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</a:t>
            </a:r>
            <a:endParaRPr lang="en-GB" altLang="cs-CZ" sz="2400" b="1"/>
          </a:p>
        </p:txBody>
      </p:sp>
      <p:sp>
        <p:nvSpPr>
          <p:cNvPr id="6557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2.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57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8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63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9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689100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0" name="Object 34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0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1735138"/>
                        <a:ext cx="80803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2" name="Object 36"/>
          <p:cNvGraphicFramePr>
            <a:graphicFrameLocks noChangeAspect="1"/>
          </p:cNvGraphicFramePr>
          <p:nvPr/>
        </p:nvGraphicFramePr>
        <p:xfrm>
          <a:off x="3902075" y="2724150"/>
          <a:ext cx="89058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1" name="Equation" r:id="rId7" imgW="494870" imgH="203024" progId="Equation.DSMT4">
                  <p:embed/>
                </p:oleObj>
              </mc:Choice>
              <mc:Fallback>
                <p:oleObj name="Equation" r:id="rId7" imgW="494870" imgH="203024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5" y="2724150"/>
                        <a:ext cx="89058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05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1958975" y="4232275"/>
          <a:ext cx="50609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2" name="Equation" r:id="rId9" imgW="3327400" imgH="508000" progId="Equation.DSMT4">
                  <p:embed/>
                </p:oleObj>
              </mc:Choice>
              <mc:Fallback>
                <p:oleObj name="Equation" r:id="rId9" imgW="3327400" imgH="5080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232275"/>
                        <a:ext cx="506095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65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 – cont.</a:t>
            </a:r>
            <a:endParaRPr lang="en-GB" altLang="cs-CZ" sz="2400" b="1"/>
          </a:p>
        </p:txBody>
      </p:sp>
      <p:sp>
        <p:nvSpPr>
          <p:cNvPr id="6659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graph: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65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5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700" y="1689100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1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2" name="Object 32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6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1735138"/>
                        <a:ext cx="808038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2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3" name="Rectangle 3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6624" name="Picture 1713" descr="Graf 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6625" y="2678113"/>
            <a:ext cx="45354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967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</a:t>
            </a:r>
            <a:endParaRPr lang="en-GB" altLang="cs-CZ" sz="2400" b="1"/>
          </a:p>
        </p:txBody>
      </p:sp>
      <p:sp>
        <p:nvSpPr>
          <p:cNvPr id="69672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967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5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76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8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9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1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2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3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4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5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6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7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8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9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1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2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4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5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0" name="Rectangle 3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1" name="Text Box 36"/>
          <p:cNvSpPr txBox="1">
            <a:spLocks noChangeArrowheads="1"/>
          </p:cNvSpPr>
          <p:nvPr/>
        </p:nvSpPr>
        <p:spPr bwMode="auto">
          <a:xfrm>
            <a:off x="661988" y="1643063"/>
            <a:ext cx="71659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assume that a solid is generated by rotating a plane </a:t>
            </a:r>
          </a:p>
          <a:p>
            <a:r>
              <a:rPr lang="cs-CZ" sz="2200"/>
              <a:t>curve around x axis.</a:t>
            </a:r>
          </a:p>
          <a:p>
            <a:endParaRPr lang="cs-CZ" sz="2200"/>
          </a:p>
          <a:p>
            <a:r>
              <a:rPr lang="cs-CZ" sz="2200"/>
              <a:t>In such a case, the volume of a solid is given as:</a:t>
            </a:r>
          </a:p>
        </p:txBody>
      </p:sp>
      <p:sp>
        <p:nvSpPr>
          <p:cNvPr id="69702" name="Rectangle 3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9" name="Object 37"/>
          <p:cNvGraphicFramePr>
            <a:graphicFrameLocks noChangeAspect="1"/>
          </p:cNvGraphicFramePr>
          <p:nvPr/>
        </p:nvGraphicFramePr>
        <p:xfrm>
          <a:off x="3424238" y="3430588"/>
          <a:ext cx="21113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1" name="Equation" r:id="rId3" imgW="977900" imgH="469900" progId="Equation.DSMT4">
                  <p:embed/>
                </p:oleObj>
              </mc:Choice>
              <mc:Fallback>
                <p:oleObj name="Equation" r:id="rId3" imgW="977900" imgH="4699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3430588"/>
                        <a:ext cx="2111375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</a:t>
            </a:r>
            <a:endParaRPr lang="en-GB" altLang="cs-CZ" sz="2400" b="1"/>
          </a:p>
        </p:txBody>
      </p:sp>
      <p:sp>
        <p:nvSpPr>
          <p:cNvPr id="28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2922588" y="2043113"/>
          <a:ext cx="27146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3" imgW="1459866" imgH="469696" progId="Equation.DSMT4">
                  <p:embed/>
                </p:oleObj>
              </mc:Choice>
              <mc:Fallback>
                <p:oleObj name="Equation" r:id="rId3" imgW="1459866" imgH="469696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2043113"/>
                        <a:ext cx="27146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6" name="Text Box 18"/>
          <p:cNvSpPr txBox="1">
            <a:spLocks noChangeArrowheads="1"/>
          </p:cNvSpPr>
          <p:nvPr/>
        </p:nvSpPr>
        <p:spPr bwMode="auto">
          <a:xfrm>
            <a:off x="889000" y="1435100"/>
            <a:ext cx="34178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Newton´s definite integral:</a:t>
            </a:r>
          </a:p>
        </p:txBody>
      </p:sp>
      <p:sp>
        <p:nvSpPr>
          <p:cNvPr id="28697" name="Text Box 19"/>
          <p:cNvSpPr txBox="1">
            <a:spLocks noChangeArrowheads="1"/>
          </p:cNvSpPr>
          <p:nvPr/>
        </p:nvSpPr>
        <p:spPr bwMode="auto">
          <a:xfrm>
            <a:off x="869950" y="3035300"/>
            <a:ext cx="76342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definition above, F is a primitive function to f, </a:t>
            </a:r>
          </a:p>
          <a:p>
            <a:r>
              <a:rPr lang="cs-CZ" sz="2200"/>
              <a:t>and </a:t>
            </a:r>
            <a:r>
              <a:rPr lang="cs-CZ" sz="2200" i="1"/>
              <a:t>a</a:t>
            </a:r>
            <a:r>
              <a:rPr lang="cs-CZ" sz="2200"/>
              <a:t> and </a:t>
            </a:r>
            <a:r>
              <a:rPr lang="cs-CZ" sz="2200" i="1"/>
              <a:t>b</a:t>
            </a:r>
            <a:r>
              <a:rPr lang="cs-CZ" sz="2200"/>
              <a:t> are the limits of the integral.</a:t>
            </a:r>
          </a:p>
          <a:p>
            <a:endParaRPr lang="cs-CZ" sz="2200"/>
          </a:p>
          <a:p>
            <a:r>
              <a:rPr lang="cs-CZ" sz="2200"/>
              <a:t>The result of definite integral is not a function, but a number!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069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1</a:t>
            </a:r>
            <a:endParaRPr lang="en-GB" altLang="cs-CZ" sz="2400" b="1"/>
          </a:p>
        </p:txBody>
      </p:sp>
      <p:sp>
        <p:nvSpPr>
          <p:cNvPr id="7069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069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6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70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5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6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(0,3).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0727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8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2" name="Object 36"/>
          <p:cNvGraphicFramePr>
            <a:graphicFrameLocks noChangeAspect="1"/>
          </p:cNvGraphicFramePr>
          <p:nvPr/>
        </p:nvGraphicFramePr>
        <p:xfrm>
          <a:off x="6553200" y="1658938"/>
          <a:ext cx="87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Equation" r:id="rId3" imgW="482391" imgH="241195" progId="Equation.DSMT4">
                  <p:embed/>
                </p:oleObj>
              </mc:Choice>
              <mc:Fallback>
                <p:oleObj name="Equation" r:id="rId3" imgW="482391" imgH="241195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58938"/>
                        <a:ext cx="873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29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4" name="Object 38"/>
          <p:cNvGraphicFramePr>
            <a:graphicFrameLocks noChangeAspect="1"/>
          </p:cNvGraphicFramePr>
          <p:nvPr/>
        </p:nvGraphicFramePr>
        <p:xfrm>
          <a:off x="1519238" y="3308350"/>
          <a:ext cx="60960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Equation" r:id="rId5" imgW="3416300" imgH="508000" progId="Equation.DSMT4">
                  <p:embed/>
                </p:oleObj>
              </mc:Choice>
              <mc:Fallback>
                <p:oleObj name="Equation" r:id="rId5" imgW="3416300" imgH="5080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08350"/>
                        <a:ext cx="6096000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30" name="Text Box 40"/>
          <p:cNvSpPr txBox="1">
            <a:spLocks noChangeArrowheads="1"/>
          </p:cNvSpPr>
          <p:nvPr/>
        </p:nvSpPr>
        <p:spPr bwMode="auto">
          <a:xfrm>
            <a:off x="850900" y="4678363"/>
            <a:ext cx="6045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called a rotational parabolloid.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17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2</a:t>
            </a:r>
            <a:endParaRPr lang="en-GB" altLang="cs-CZ" sz="2400" b="1"/>
          </a:p>
        </p:txBody>
      </p:sp>
      <p:sp>
        <p:nvSpPr>
          <p:cNvPr id="7172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17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2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2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3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4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(1,2).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1755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6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7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8" name="Text Box 39"/>
          <p:cNvSpPr txBox="1">
            <a:spLocks noChangeArrowheads="1"/>
          </p:cNvSpPr>
          <p:nvPr/>
        </p:nvSpPr>
        <p:spPr bwMode="auto">
          <a:xfrm>
            <a:off x="850900" y="4678363"/>
            <a:ext cx="58277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also a rotational parabolloid.</a:t>
            </a:r>
          </a:p>
        </p:txBody>
      </p:sp>
      <p:sp>
        <p:nvSpPr>
          <p:cNvPr id="71759" name="Rectangle 4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20" name="Object 40"/>
          <p:cNvGraphicFramePr>
            <a:graphicFrameLocks noChangeAspect="1"/>
          </p:cNvGraphicFramePr>
          <p:nvPr/>
        </p:nvGraphicFramePr>
        <p:xfrm>
          <a:off x="6505575" y="1617663"/>
          <a:ext cx="8239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5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575" y="1617663"/>
                        <a:ext cx="823913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0" name="Rectangle 4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22" name="Object 42"/>
          <p:cNvGraphicFramePr>
            <a:graphicFrameLocks noChangeAspect="1"/>
          </p:cNvGraphicFramePr>
          <p:nvPr/>
        </p:nvGraphicFramePr>
        <p:xfrm>
          <a:off x="1508125" y="3181350"/>
          <a:ext cx="54371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6" name="Equation" r:id="rId5" imgW="3467100" imgH="508000" progId="Equation.DSMT4">
                  <p:embed/>
                </p:oleObj>
              </mc:Choice>
              <mc:Fallback>
                <p:oleObj name="Equation" r:id="rId5" imgW="3467100" imgH="5080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3181350"/>
                        <a:ext cx="54371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27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3</a:t>
            </a:r>
            <a:endParaRPr lang="en-GB" altLang="cs-CZ" sz="2400" b="1"/>
          </a:p>
        </p:txBody>
      </p:sp>
      <p:sp>
        <p:nvSpPr>
          <p:cNvPr id="72749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275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2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5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6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7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8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1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2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7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8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(1,4).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2779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0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1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2" name="Text Box 39"/>
          <p:cNvSpPr txBox="1">
            <a:spLocks noChangeArrowheads="1"/>
          </p:cNvSpPr>
          <p:nvPr/>
        </p:nvSpPr>
        <p:spPr bwMode="auto">
          <a:xfrm>
            <a:off x="850900" y="4678363"/>
            <a:ext cx="61849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called a rotational hyperbolloid.</a:t>
            </a:r>
          </a:p>
        </p:txBody>
      </p:sp>
      <p:sp>
        <p:nvSpPr>
          <p:cNvPr id="72783" name="Rectangle 4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44" name="Object 40"/>
          <p:cNvGraphicFramePr>
            <a:graphicFrameLocks noChangeAspect="1"/>
          </p:cNvGraphicFramePr>
          <p:nvPr/>
        </p:nvGraphicFramePr>
        <p:xfrm>
          <a:off x="6524625" y="1419225"/>
          <a:ext cx="720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9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1419225"/>
                        <a:ext cx="7207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84" name="Rectangle 43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46" name="Object 42"/>
          <p:cNvGraphicFramePr>
            <a:graphicFrameLocks noChangeAspect="1"/>
          </p:cNvGraphicFramePr>
          <p:nvPr/>
        </p:nvGraphicFramePr>
        <p:xfrm>
          <a:off x="1233488" y="3189288"/>
          <a:ext cx="5842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0" name="Equation" r:id="rId5" imgW="3467100" imgH="495300" progId="Equation.DSMT4">
                  <p:embed/>
                </p:oleObj>
              </mc:Choice>
              <mc:Fallback>
                <p:oleObj name="Equation" r:id="rId5" imgW="3467100" imgH="4953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3189288"/>
                        <a:ext cx="58420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4806" name="TextovéPole 8"/>
          <p:cNvSpPr txBox="1">
            <a:spLocks noChangeArrowheads="1"/>
          </p:cNvSpPr>
          <p:nvPr/>
        </p:nvSpPr>
        <p:spPr bwMode="auto">
          <a:xfrm>
            <a:off x="320675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– 1 (</a:t>
            </a:r>
            <a:r>
              <a:rPr lang="cs-CZ" altLang="cs-CZ" sz="2400" b="1" dirty="0" err="1" smtClean="0"/>
              <a:t>Assignment</a:t>
            </a:r>
            <a:r>
              <a:rPr lang="cs-CZ" altLang="cs-CZ" sz="2400" b="1" dirty="0" smtClean="0"/>
              <a:t> 10)</a:t>
            </a:r>
            <a:endParaRPr lang="en-GB" altLang="cs-CZ" sz="2400" b="1" dirty="0"/>
          </a:p>
        </p:txBody>
      </p:sp>
      <p:sp>
        <p:nvSpPr>
          <p:cNvPr id="7480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480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1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5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6" name="Text Box 33"/>
          <p:cNvSpPr txBox="1">
            <a:spLocks noChangeArrowheads="1"/>
          </p:cNvSpPr>
          <p:nvPr/>
        </p:nvSpPr>
        <p:spPr bwMode="auto">
          <a:xfrm>
            <a:off x="812800" y="4141788"/>
            <a:ext cx="7167563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(1,2).</a:t>
            </a:r>
          </a:p>
          <a:p>
            <a:endParaRPr lang="cs-CZ" sz="2200"/>
          </a:p>
        </p:txBody>
      </p:sp>
      <p:sp>
        <p:nvSpPr>
          <p:cNvPr id="74837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9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0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41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2" name="Rectangle 4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3" name="Rectangle 4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4" name="Text Box 44"/>
          <p:cNvSpPr txBox="1">
            <a:spLocks noChangeArrowheads="1"/>
          </p:cNvSpPr>
          <p:nvPr/>
        </p:nvSpPr>
        <p:spPr bwMode="auto">
          <a:xfrm>
            <a:off x="728663" y="1643063"/>
            <a:ext cx="7807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           on the interval (1,3) </a:t>
            </a:r>
          </a:p>
        </p:txBody>
      </p:sp>
      <p:graphicFrame>
        <p:nvGraphicFramePr>
          <p:cNvPr id="74797" name="Object 45"/>
          <p:cNvGraphicFramePr>
            <a:graphicFrameLocks noChangeAspect="1"/>
          </p:cNvGraphicFramePr>
          <p:nvPr/>
        </p:nvGraphicFramePr>
        <p:xfrm>
          <a:off x="6750050" y="4137025"/>
          <a:ext cx="685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09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4137025"/>
                        <a:ext cx="685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99" name="Object 47"/>
          <p:cNvGraphicFramePr>
            <a:graphicFrameLocks noChangeAspect="1"/>
          </p:cNvGraphicFramePr>
          <p:nvPr/>
        </p:nvGraphicFramePr>
        <p:xfrm>
          <a:off x="5113338" y="1651000"/>
          <a:ext cx="7651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0" name="Equation" r:id="rId5" imgW="406080" imgH="228600" progId="Equation.DSMT4">
                  <p:embed/>
                </p:oleObj>
              </mc:Choice>
              <mc:Fallback>
                <p:oleObj name="Equation" r:id="rId5" imgW="406080" imgH="2286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8" y="1651000"/>
                        <a:ext cx="7651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45" name="Text Box 48"/>
          <p:cNvSpPr txBox="1">
            <a:spLocks noChangeArrowheads="1"/>
          </p:cNvSpPr>
          <p:nvPr/>
        </p:nvSpPr>
        <p:spPr bwMode="auto">
          <a:xfrm>
            <a:off x="803275" y="241458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7484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4801" name="Object 49"/>
          <p:cNvGraphicFramePr>
            <a:graphicFrameLocks noChangeAspect="1"/>
          </p:cNvGraphicFramePr>
          <p:nvPr/>
        </p:nvGraphicFramePr>
        <p:xfrm>
          <a:off x="5327650" y="2278063"/>
          <a:ext cx="17367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1" name="Equation" r:id="rId7" imgW="1028254" imgH="393529" progId="Equation.DSMT4">
                  <p:embed/>
                </p:oleObj>
              </mc:Choice>
              <mc:Fallback>
                <p:oleObj name="Equation" r:id="rId7" imgW="1028254" imgH="393529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2278063"/>
                        <a:ext cx="17367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47" name="Text Box 51"/>
          <p:cNvSpPr txBox="1">
            <a:spLocks noChangeArrowheads="1"/>
          </p:cNvSpPr>
          <p:nvPr/>
        </p:nvSpPr>
        <p:spPr bwMode="auto">
          <a:xfrm>
            <a:off x="849313" y="3281363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74848" name="Rectangle 5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4804" name="Object 52"/>
          <p:cNvGraphicFramePr>
            <a:graphicFrameLocks noChangeAspect="1"/>
          </p:cNvGraphicFramePr>
          <p:nvPr/>
        </p:nvGraphicFramePr>
        <p:xfrm>
          <a:off x="5400675" y="3357563"/>
          <a:ext cx="2112963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2" name="Equation" r:id="rId9" imgW="1193800" imgH="254000" progId="Equation.DSMT4">
                  <p:embed/>
                </p:oleObj>
              </mc:Choice>
              <mc:Fallback>
                <p:oleObj name="Equation" r:id="rId9" imgW="1193800" imgH="254000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675" y="3357563"/>
                        <a:ext cx="2112963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94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– 2 (</a:t>
            </a:r>
            <a:r>
              <a:rPr lang="cs-CZ" altLang="cs-CZ" sz="2400" b="1" dirty="0" err="1"/>
              <a:t>Assignment</a:t>
            </a:r>
            <a:r>
              <a:rPr lang="cs-CZ" altLang="cs-CZ" sz="2400" b="1" dirty="0"/>
              <a:t> 10)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80950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5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54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6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7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9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0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1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2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3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4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5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6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7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8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9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0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2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3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6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8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9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8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2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3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84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5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6" name="Text Box 41"/>
          <p:cNvSpPr txBox="1">
            <a:spLocks noChangeArrowheads="1"/>
          </p:cNvSpPr>
          <p:nvPr/>
        </p:nvSpPr>
        <p:spPr bwMode="auto">
          <a:xfrm>
            <a:off x="690563" y="1547813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7" name="Text Box 42"/>
          <p:cNvSpPr txBox="1">
            <a:spLocks noChangeArrowheads="1"/>
          </p:cNvSpPr>
          <p:nvPr/>
        </p:nvSpPr>
        <p:spPr bwMode="auto">
          <a:xfrm>
            <a:off x="717550" y="243363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8" name="Text Box 43"/>
          <p:cNvSpPr txBox="1">
            <a:spLocks noChangeArrowheads="1"/>
          </p:cNvSpPr>
          <p:nvPr/>
        </p:nvSpPr>
        <p:spPr bwMode="auto">
          <a:xfrm>
            <a:off x="776288" y="3441700"/>
            <a:ext cx="45402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9" name="Text Box 44"/>
          <p:cNvSpPr txBox="1">
            <a:spLocks noChangeArrowheads="1"/>
          </p:cNvSpPr>
          <p:nvPr/>
        </p:nvSpPr>
        <p:spPr bwMode="auto">
          <a:xfrm>
            <a:off x="820738" y="434498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90" name="Rectangle 4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1" name="Object 45"/>
          <p:cNvGraphicFramePr>
            <a:graphicFrameLocks noChangeAspect="1"/>
          </p:cNvGraphicFramePr>
          <p:nvPr/>
        </p:nvGraphicFramePr>
        <p:xfrm>
          <a:off x="5251450" y="1622425"/>
          <a:ext cx="219233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2" name="Equation" r:id="rId3" imgW="1497950" imgH="253890" progId="Equation.DSMT4">
                  <p:embed/>
                </p:oleObj>
              </mc:Choice>
              <mc:Fallback>
                <p:oleObj name="Equation" r:id="rId3" imgW="1497950" imgH="25389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1622425"/>
                        <a:ext cx="219233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91" name="Rectangle 4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3" name="Object 47"/>
          <p:cNvGraphicFramePr>
            <a:graphicFrameLocks noChangeAspect="1"/>
          </p:cNvGraphicFramePr>
          <p:nvPr/>
        </p:nvGraphicFramePr>
        <p:xfrm>
          <a:off x="5307013" y="2489200"/>
          <a:ext cx="22494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3" name="Equation" r:id="rId5" imgW="1371600" imgH="254000" progId="Equation.DSMT4">
                  <p:embed/>
                </p:oleObj>
              </mc:Choice>
              <mc:Fallback>
                <p:oleObj name="Equation" r:id="rId5" imgW="1371600" imgH="25400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7013" y="2489200"/>
                        <a:ext cx="22494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92" name="Rectangle 5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5" name="Object 49"/>
          <p:cNvGraphicFramePr>
            <a:graphicFrameLocks noChangeAspect="1"/>
          </p:cNvGraphicFramePr>
          <p:nvPr/>
        </p:nvGraphicFramePr>
        <p:xfrm>
          <a:off x="5372100" y="3517900"/>
          <a:ext cx="2259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4" name="Equation" r:id="rId7" imgW="1524000" imgH="254000" progId="Equation.DSMT4">
                  <p:embed/>
                </p:oleObj>
              </mc:Choice>
              <mc:Fallback>
                <p:oleObj name="Equation" r:id="rId7" imgW="1524000" imgH="2540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3517900"/>
                        <a:ext cx="22590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93" name="Rectangle 5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7" name="Object 51"/>
          <p:cNvGraphicFramePr>
            <a:graphicFrameLocks noChangeAspect="1"/>
          </p:cNvGraphicFramePr>
          <p:nvPr/>
        </p:nvGraphicFramePr>
        <p:xfrm>
          <a:off x="5599113" y="4200525"/>
          <a:ext cx="15557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5" name="Equation" r:id="rId9" imgW="965200" imgH="393700" progId="Equation.DSMT4">
                  <p:embed/>
                </p:oleObj>
              </mc:Choice>
              <mc:Fallback>
                <p:oleObj name="Equation" r:id="rId9" imgW="965200" imgH="39370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4200525"/>
                        <a:ext cx="15557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99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– 3 (</a:t>
            </a:r>
            <a:r>
              <a:rPr lang="cs-CZ" altLang="cs-CZ" sz="2400" b="1" dirty="0" err="1"/>
              <a:t>Assignment</a:t>
            </a:r>
            <a:r>
              <a:rPr lang="cs-CZ" altLang="cs-CZ" sz="2400" b="1" dirty="0"/>
              <a:t> 10)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7992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9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2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2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0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1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2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3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4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6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7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2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3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54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6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7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58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9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60" name="Rectangle 4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13" name="Object 41"/>
          <p:cNvGraphicFramePr>
            <a:graphicFrameLocks noChangeAspect="1"/>
          </p:cNvGraphicFramePr>
          <p:nvPr/>
        </p:nvGraphicFramePr>
        <p:xfrm>
          <a:off x="5045075" y="1673225"/>
          <a:ext cx="14954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7" name="Equation" r:id="rId3" imgW="800100" imgH="228600" progId="Equation.DSMT4">
                  <p:embed/>
                </p:oleObj>
              </mc:Choice>
              <mc:Fallback>
                <p:oleObj name="Equation" r:id="rId3" imgW="800100" imgH="2286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075" y="1673225"/>
                        <a:ext cx="14954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61" name="Text Box 43"/>
          <p:cNvSpPr txBox="1">
            <a:spLocks noChangeArrowheads="1"/>
          </p:cNvSpPr>
          <p:nvPr/>
        </p:nvSpPr>
        <p:spPr bwMode="auto">
          <a:xfrm>
            <a:off x="877888" y="2697163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62" name="Text Box 44"/>
          <p:cNvSpPr txBox="1">
            <a:spLocks noChangeArrowheads="1"/>
          </p:cNvSpPr>
          <p:nvPr/>
        </p:nvSpPr>
        <p:spPr bwMode="auto">
          <a:xfrm>
            <a:off x="868363" y="3648075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63" name="Text Box 45"/>
          <p:cNvSpPr txBox="1">
            <a:spLocks noChangeArrowheads="1"/>
          </p:cNvSpPr>
          <p:nvPr/>
        </p:nvSpPr>
        <p:spPr bwMode="auto">
          <a:xfrm>
            <a:off x="876300" y="4581525"/>
            <a:ext cx="77898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rotational solid:                on interval (0,1). </a:t>
            </a:r>
          </a:p>
          <a:p>
            <a:endParaRPr lang="cs-CZ" sz="2200"/>
          </a:p>
        </p:txBody>
      </p:sp>
      <p:sp>
        <p:nvSpPr>
          <p:cNvPr id="79964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18" name="Object 46"/>
          <p:cNvGraphicFramePr>
            <a:graphicFrameLocks noChangeAspect="1"/>
          </p:cNvGraphicFramePr>
          <p:nvPr/>
        </p:nvGraphicFramePr>
        <p:xfrm>
          <a:off x="5186363" y="2701925"/>
          <a:ext cx="14620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8" name="Equation" r:id="rId5" imgW="876300" imgH="228600" progId="Equation.DSMT4">
                  <p:embed/>
                </p:oleObj>
              </mc:Choice>
              <mc:Fallback>
                <p:oleObj name="Equation" r:id="rId5" imgW="876300" imgH="22860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3" y="2701925"/>
                        <a:ext cx="14620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65" name="Rectangle 4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20" name="Object 48"/>
          <p:cNvGraphicFramePr>
            <a:graphicFrameLocks noChangeAspect="1"/>
          </p:cNvGraphicFramePr>
          <p:nvPr/>
        </p:nvGraphicFramePr>
        <p:xfrm>
          <a:off x="5127625" y="3522663"/>
          <a:ext cx="13398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9" name="Equation" r:id="rId7" imgW="914400" imgH="419100" progId="Equation.DSMT4">
                  <p:embed/>
                </p:oleObj>
              </mc:Choice>
              <mc:Fallback>
                <p:oleObj name="Equation" r:id="rId7" imgW="914400" imgH="4191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3522663"/>
                        <a:ext cx="13398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66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22" name="Object 50"/>
          <p:cNvGraphicFramePr>
            <a:graphicFrameLocks noChangeAspect="1"/>
          </p:cNvGraphicFramePr>
          <p:nvPr/>
        </p:nvGraphicFramePr>
        <p:xfrm>
          <a:off x="5364163" y="4562475"/>
          <a:ext cx="10525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0" name="Equation" r:id="rId9" imgW="558558" imgH="203112" progId="Equation.DSMT4">
                  <p:embed/>
                </p:oleObj>
              </mc:Choice>
              <mc:Fallback>
                <p:oleObj name="Equation" r:id="rId9" imgW="558558" imgH="203112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562475"/>
                        <a:ext cx="105251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9090" name="TextovéPole 8"/>
          <p:cNvSpPr txBox="1">
            <a:spLocks noChangeArrowheads="1"/>
          </p:cNvSpPr>
          <p:nvPr/>
        </p:nvSpPr>
        <p:spPr bwMode="auto">
          <a:xfrm>
            <a:off x="684213" y="3001963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</a:t>
            </a:r>
            <a:endParaRPr lang="en-GB" altLang="cs-CZ" sz="2400" b="1"/>
          </a:p>
        </p:txBody>
      </p:sp>
      <p:sp>
        <p:nvSpPr>
          <p:cNvPr id="8909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0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09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9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2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3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124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5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elementary properties</a:t>
            </a:r>
            <a:endParaRPr lang="en-GB" altLang="cs-CZ" sz="2400" b="1"/>
          </a:p>
        </p:txBody>
      </p:sp>
      <p:sp>
        <p:nvSpPr>
          <p:cNvPr id="5326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2" name="Text Box 8"/>
          <p:cNvSpPr txBox="1">
            <a:spLocks noChangeArrowheads="1"/>
          </p:cNvSpPr>
          <p:nvPr/>
        </p:nvSpPr>
        <p:spPr bwMode="auto">
          <a:xfrm>
            <a:off x="774700" y="1597025"/>
            <a:ext cx="70564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Generally, when computing definite integral, we use the</a:t>
            </a:r>
          </a:p>
          <a:p>
            <a:r>
              <a:rPr lang="cs-CZ" sz="2200"/>
              <a:t>same table of elementary integrals as for an indefinite</a:t>
            </a:r>
          </a:p>
          <a:p>
            <a:r>
              <a:rPr lang="cs-CZ" sz="2200"/>
              <a:t>integral.</a:t>
            </a:r>
          </a:p>
          <a:p>
            <a:endParaRPr lang="cs-CZ" sz="2200"/>
          </a:p>
          <a:p>
            <a:r>
              <a:rPr lang="cs-CZ" sz="2200"/>
              <a:t>The elementary properties of the definite integral:</a:t>
            </a:r>
          </a:p>
        </p:txBody>
      </p:sp>
      <p:sp>
        <p:nvSpPr>
          <p:cNvPr id="5327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352550" y="3467100"/>
          <a:ext cx="11525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1" name="Equation" r:id="rId3" imgW="800100" imgH="457200" progId="Equation.DSMT4">
                  <p:embed/>
                </p:oleObj>
              </mc:Choice>
              <mc:Fallback>
                <p:oleObj name="Equation" r:id="rId3" imgW="8001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3467100"/>
                        <a:ext cx="1152525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4" name="Rectangle 1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1266825" y="4119563"/>
          <a:ext cx="18383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Equation" r:id="rId5" imgW="1346200" imgH="469900" progId="Equation.DSMT4">
                  <p:embed/>
                </p:oleObj>
              </mc:Choice>
              <mc:Fallback>
                <p:oleObj name="Equation" r:id="rId5" imgW="1346200" imgH="4699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4119563"/>
                        <a:ext cx="183832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5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1295400" y="4772025"/>
          <a:ext cx="1971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Equation" r:id="rId7" imgW="1371600" imgH="457200" progId="Equation.DSMT4">
                  <p:embed/>
                </p:oleObj>
              </mc:Choice>
              <mc:Fallback>
                <p:oleObj name="Equation" r:id="rId7" imgW="1371600" imgH="457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72025"/>
                        <a:ext cx="19716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6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4486275" y="3614738"/>
          <a:ext cx="361791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Equation" r:id="rId9" imgW="2425700" imgH="469900" progId="Equation.DSMT4">
                  <p:embed/>
                </p:oleObj>
              </mc:Choice>
              <mc:Fallback>
                <p:oleObj name="Equation" r:id="rId9" imgW="2425700" imgH="4699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3614738"/>
                        <a:ext cx="3617913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7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4495800" y="4352925"/>
          <a:ext cx="2659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5" name="Equation" r:id="rId11" imgW="1905000" imgH="457200" progId="Equation.DSMT4">
                  <p:embed/>
                </p:oleObj>
              </mc:Choice>
              <mc:Fallback>
                <p:oleObj name="Equation" r:id="rId11" imgW="19050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352925"/>
                        <a:ext cx="265906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 use</a:t>
            </a:r>
            <a:endParaRPr lang="en-GB" altLang="cs-CZ" sz="2400" b="1"/>
          </a:p>
        </p:txBody>
      </p:sp>
      <p:sp>
        <p:nvSpPr>
          <p:cNvPr id="542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7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1011238" y="1568450"/>
            <a:ext cx="6342062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definite integral can be used to calculation of: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square under or above given function,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length of a curve,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volume of a 3D object,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area of a 3D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531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1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1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4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10565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What does the number 7/3 mean? </a:t>
            </a:r>
            <a:r>
              <a:rPr lang="cs-CZ"/>
              <a:t> </a:t>
            </a:r>
          </a:p>
          <a:p>
            <a:endParaRPr lang="cs-CZ" sz="2200"/>
          </a:p>
          <a:p>
            <a:r>
              <a:rPr lang="cs-CZ" sz="2200"/>
              <a:t>It is the area below the function f(x) on the interval (1,2),</a:t>
            </a:r>
          </a:p>
          <a:p>
            <a:r>
              <a:rPr lang="cs-CZ" sz="2200"/>
              <a:t>See the next slide for a picture.</a:t>
            </a:r>
          </a:p>
        </p:txBody>
      </p:sp>
      <p:sp>
        <p:nvSpPr>
          <p:cNvPr id="5531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1658938" y="1512888"/>
          <a:ext cx="7778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3" imgW="419100" imgH="457200" progId="Equation.DSMT4">
                  <p:embed/>
                </p:oleObj>
              </mc:Choice>
              <mc:Fallback>
                <p:oleObj name="Equation" r:id="rId3" imgW="4191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1512888"/>
                        <a:ext cx="777875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2206625" y="2355850"/>
          <a:ext cx="26781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Equation" r:id="rId5" imgW="1765300" imgH="508000" progId="Equation.DSMT4">
                  <p:embed/>
                </p:oleObj>
              </mc:Choice>
              <mc:Fallback>
                <p:oleObj name="Equation" r:id="rId5" imgW="1765300" imgH="5080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2355850"/>
                        <a:ext cx="2678113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63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6329" name="Picture 1608" descr="Graf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804988"/>
            <a:ext cx="5218113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862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6862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862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29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30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259638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 an area bounded by functions:               , axis x,</a:t>
            </a:r>
          </a:p>
          <a:p>
            <a:r>
              <a:rPr lang="cs-CZ" sz="2400"/>
              <a:t>x = -1 and x = 2.</a:t>
            </a:r>
          </a:p>
          <a:p>
            <a:endParaRPr lang="cs-CZ" sz="2400"/>
          </a:p>
          <a:p>
            <a:r>
              <a:rPr lang="cs-CZ" sz="2400"/>
              <a:t>Solution: We must divide the interval of integration</a:t>
            </a:r>
          </a:p>
          <a:p>
            <a:r>
              <a:rPr lang="cs-CZ" sz="2400"/>
              <a:t>(-1,2) into two intervals: (-1,0) and (0,2) (WHY?):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200"/>
          </a:p>
        </p:txBody>
      </p:sp>
      <p:sp>
        <p:nvSpPr>
          <p:cNvPr id="68631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3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5751513" y="1682750"/>
          <a:ext cx="9731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6" name="Equation" r:id="rId3" imgW="406224" imgH="228501" progId="Equation.DSMT4">
                  <p:embed/>
                </p:oleObj>
              </mc:Choice>
              <mc:Fallback>
                <p:oleObj name="Equation" r:id="rId3" imgW="406224" imgH="228501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3" y="1682750"/>
                        <a:ext cx="973137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3" name="Object 15"/>
          <p:cNvGraphicFramePr>
            <a:graphicFrameLocks noChangeAspect="1"/>
          </p:cNvGraphicFramePr>
          <p:nvPr/>
        </p:nvGraphicFramePr>
        <p:xfrm>
          <a:off x="893763" y="4157663"/>
          <a:ext cx="72183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7" name="Equation" r:id="rId5" imgW="4241800" imgH="558800" progId="Equation.DSMT4">
                  <p:embed/>
                </p:oleObj>
              </mc:Choice>
              <mc:Fallback>
                <p:oleObj name="Equation" r:id="rId5" imgW="4241800" imgH="558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4157663"/>
                        <a:ext cx="7218362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819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1929" name="Picture 1694" descr="Graf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1714500"/>
            <a:ext cx="5353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736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 2</a:t>
            </a:r>
            <a:endParaRPr lang="en-GB" altLang="cs-CZ" sz="2400" b="1"/>
          </a:p>
        </p:txBody>
      </p:sp>
      <p:sp>
        <p:nvSpPr>
          <p:cNvPr id="5736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6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5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6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7558088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r>
              <a:rPr lang="cs-CZ" sz="2400"/>
              <a:t>This result means that the area under the function on</a:t>
            </a:r>
          </a:p>
          <a:p>
            <a:r>
              <a:rPr lang="cs-CZ" sz="2400"/>
              <a:t> the interval (0,3) is 9.</a:t>
            </a:r>
          </a:p>
          <a:p>
            <a:endParaRPr lang="cs-CZ" sz="2400"/>
          </a:p>
          <a:p>
            <a:r>
              <a:rPr lang="cs-CZ" sz="2400"/>
              <a:t>Important note: if a function is positive on the interval</a:t>
            </a:r>
          </a:p>
          <a:p>
            <a:r>
              <a:rPr lang="cs-CZ" sz="2400"/>
              <a:t>of integration, then the result will be a positive number.</a:t>
            </a:r>
          </a:p>
          <a:p>
            <a:r>
              <a:rPr lang="cs-CZ" sz="2400"/>
              <a:t>However, for a negative function the result will be </a:t>
            </a:r>
          </a:p>
          <a:p>
            <a:r>
              <a:rPr lang="cs-CZ" sz="2400"/>
              <a:t>negative!</a:t>
            </a:r>
          </a:p>
          <a:p>
            <a:endParaRPr lang="cs-CZ" sz="2200"/>
          </a:p>
        </p:txBody>
      </p:sp>
      <p:sp>
        <p:nvSpPr>
          <p:cNvPr id="5736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9" name="Rectangle 1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773238" y="1828800"/>
          <a:ext cx="757237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Equation" r:id="rId3" imgW="419100" imgH="469900" progId="Equation.DSMT4">
                  <p:embed/>
                </p:oleObj>
              </mc:Choice>
              <mc:Fallback>
                <p:oleObj name="Equation" r:id="rId3" imgW="419100" imgH="4699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1828800"/>
                        <a:ext cx="757237" cy="842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70" name="Rectangle 1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2222500" y="2549525"/>
          <a:ext cx="29686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Equation" r:id="rId5" imgW="1752600" imgH="508000" progId="Equation.DSMT4">
                  <p:embed/>
                </p:oleObj>
              </mc:Choice>
              <mc:Fallback>
                <p:oleObj name="Equation" r:id="rId5" imgW="1752600" imgH="5080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2549525"/>
                        <a:ext cx="296862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215</TotalTime>
  <Words>1014</Words>
  <Application>Microsoft Office PowerPoint</Application>
  <PresentationFormat>Předvádění na obrazovce (4:3)</PresentationFormat>
  <Paragraphs>392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43</cp:revision>
  <dcterms:created xsi:type="dcterms:W3CDTF">2016-03-17T12:08:01Z</dcterms:created>
  <dcterms:modified xsi:type="dcterms:W3CDTF">2021-05-06T14:38:51Z</dcterms:modified>
</cp:coreProperties>
</file>