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5"/>
  </p:notesMasterIdLst>
  <p:sldIdLst>
    <p:sldId id="322" r:id="rId2"/>
    <p:sldId id="327" r:id="rId3"/>
    <p:sldId id="328" r:id="rId4"/>
    <p:sldId id="336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51" r:id="rId21"/>
    <p:sldId id="352" r:id="rId22"/>
    <p:sldId id="353" r:id="rId23"/>
    <p:sldId id="345" r:id="rId24"/>
    <p:sldId id="355" r:id="rId25"/>
    <p:sldId id="357" r:id="rId26"/>
    <p:sldId id="346" r:id="rId27"/>
    <p:sldId id="356" r:id="rId28"/>
    <p:sldId id="354" r:id="rId29"/>
    <p:sldId id="347" r:id="rId30"/>
    <p:sldId id="348" r:id="rId31"/>
    <p:sldId id="349" r:id="rId32"/>
    <p:sldId id="358" r:id="rId33"/>
    <p:sldId id="286" r:id="rId3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1313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>
      <p:cViewPr varScale="1">
        <p:scale>
          <a:sx n="105" d="100"/>
          <a:sy n="105" d="100"/>
        </p:scale>
        <p:origin x="50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5. 4. 2018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57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90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73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25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6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37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3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9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222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3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7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0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330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641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930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049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13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16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81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48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910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84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46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7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92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37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6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97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54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48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Expertní systémy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Systém NEST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konzultace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GUI-dotaz-binar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963754"/>
            <a:ext cx="52959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222851" y="3996706"/>
            <a:ext cx="237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Dotaz na binární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výrok.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7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konzultace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GUI-dotaz-jednoduch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96" y="962253"/>
            <a:ext cx="52959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187962" y="387899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Dotaz na jednoduchý výrok.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4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konzultace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GUI-dotaz-mnozinov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963754"/>
            <a:ext cx="52959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129938" y="3723878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Dotaz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na množinový výrok.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3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konzultace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GUI-dotaz-numerick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999729"/>
            <a:ext cx="524827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216499" y="382050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Dotaz na numerický výrok.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konzultace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Vysledky_pravidloveho_odvozova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24525"/>
            <a:ext cx="527685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706523" y="4357433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Výsledky 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pravidlového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 odvozování.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9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a uložení výsledků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Export_vysled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91630"/>
            <a:ext cx="2819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639693" y="314781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Export výsledků.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 Editor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6264696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je součástí instalačního balíčku </a:t>
            </a:r>
            <a:r>
              <a:rPr lang="cs-CZ" sz="2400" dirty="0" smtClean="0"/>
              <a:t>NEST</a:t>
            </a:r>
          </a:p>
          <a:p>
            <a:r>
              <a:rPr lang="cs-CZ" sz="2400" dirty="0" smtClean="0"/>
              <a:t>slouží pro vytváření a úpravu bází znalostí pro NEST</a:t>
            </a:r>
          </a:p>
          <a:p>
            <a:r>
              <a:rPr lang="cs-CZ" altLang="cs-CZ" sz="2400" dirty="0" smtClean="0"/>
              <a:t>po </a:t>
            </a:r>
            <a:r>
              <a:rPr lang="cs-CZ" altLang="cs-CZ" sz="2400" dirty="0"/>
              <a:t>spuštění programu nám naběhne obrazovka programu</a:t>
            </a:r>
          </a:p>
        </p:txBody>
      </p:sp>
      <p:pic>
        <p:nvPicPr>
          <p:cNvPr id="8" name="Obrázek 7" descr="Nest_Editor_St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526650"/>
            <a:ext cx="2524125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2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Úprava existující báze znalostí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Nest_Editor_Otevrena_baz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2" y="1059582"/>
            <a:ext cx="4666615" cy="2855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736811" y="3954251"/>
            <a:ext cx="567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Okno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NEST editoru po načtení existující báze znalostí.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Zadávání nových prvků báze znalostí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 descr="Nest_Editor_okno_Atributy-vyroky_prazd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748499"/>
            <a:ext cx="3636566" cy="29300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33599" y="3723878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Editační okno Atributy – výroky pro vytváření nových atributů a jejich výroků s oknem Nový atribut v popředí (po stisknutí tlačítka Nový atribut).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6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Atributy a výroky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Nest_Editor-binarni-atribu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1550"/>
            <a:ext cx="381642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411484" y="4167069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Zadávání nového binárního atributu.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navazuje na systém </a:t>
            </a:r>
            <a:r>
              <a:rPr lang="cs-CZ" sz="2400" dirty="0" smtClean="0"/>
              <a:t>SAK (</a:t>
            </a:r>
            <a:r>
              <a:rPr lang="cs-CZ" sz="2400" dirty="0"/>
              <a:t>Systém </a:t>
            </a:r>
            <a:r>
              <a:rPr lang="cs-CZ" sz="2400" dirty="0" smtClean="0"/>
              <a:t>Automatizovaných Konzultací)</a:t>
            </a:r>
          </a:p>
          <a:p>
            <a:r>
              <a:rPr lang="cs-CZ" sz="2400" dirty="0"/>
              <a:t>SAK je prázdný expertní systém diagnostického typu.</a:t>
            </a:r>
          </a:p>
          <a:p>
            <a:r>
              <a:rPr lang="cs-CZ" altLang="cs-CZ" sz="2400" dirty="0"/>
              <a:t>používá pro reprezentaci znalostí výroky a </a:t>
            </a:r>
            <a:r>
              <a:rPr lang="cs-CZ" altLang="cs-CZ" sz="2400" dirty="0" smtClean="0"/>
              <a:t>pravidla</a:t>
            </a:r>
          </a:p>
          <a:p>
            <a:pPr marL="0" indent="0" algn="ctr">
              <a:buNone/>
            </a:pPr>
            <a:r>
              <a:rPr lang="cs-CZ" dirty="0"/>
              <a:t>K: A  =&gt;  S (w)</a:t>
            </a:r>
          </a:p>
          <a:p>
            <a:pPr marL="0" indent="0">
              <a:buNone/>
            </a:pPr>
            <a:r>
              <a:rPr lang="cs-CZ" altLang="cs-CZ" sz="2400" dirty="0"/>
              <a:t>kde kontext K je výrok, antecedent A je tvořen elementární konjunkcí (tj. konjunkcí výroků nebo jejich negací), </a:t>
            </a:r>
            <a:r>
              <a:rPr lang="cs-CZ" altLang="cs-CZ" sz="2400" dirty="0" err="1"/>
              <a:t>sukcedent</a:t>
            </a:r>
            <a:r>
              <a:rPr lang="cs-CZ" altLang="cs-CZ" sz="2400" dirty="0"/>
              <a:t> S je výrok, který se nevyskytuje v A </a:t>
            </a:r>
            <a:r>
              <a:rPr lang="cs-CZ" altLang="cs-CZ" sz="2400" dirty="0" err="1"/>
              <a:t>a</a:t>
            </a:r>
            <a:r>
              <a:rPr lang="cs-CZ" altLang="cs-CZ" sz="2400" dirty="0"/>
              <a:t> w je váha pravidla (v normalizovaném tvaru leží v intervalu [-1;1]).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 a SAK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Atributy a výroky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 descr="Nest_Editor-jednoduchy-atribu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66" y="771550"/>
            <a:ext cx="3922058" cy="3104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356157" y="4074454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Zadávání jednoduchého atributu.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0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Atributy a výroky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 descr="Nest_Editor-mnozinovy-atribu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33" y="771550"/>
            <a:ext cx="3852590" cy="32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337962" y="4088174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Zadávání množinového atributu.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0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Atributy a výroky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Nest_Editor-numericky-atribu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42" y="780947"/>
            <a:ext cx="3754492" cy="3201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555034" y="4059995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Zadávání numerického atributu.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Fuzzy intervaly v NEST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Fuzz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2" y="1312227"/>
            <a:ext cx="5426075" cy="251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0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105958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Základní podoba pravidel v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NESTu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je následující: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s-CZ" dirty="0">
                <a:latin typeface="Courier New" panose="02070309020205020404" pitchFamily="49" charset="0"/>
                <a:ea typeface="Calibri" panose="020F0502020204030204" pitchFamily="34" charset="0"/>
              </a:rPr>
              <a:t>kontext: IF předpoklad THEN závěr1[váha1],...,</a:t>
            </a:r>
            <a:r>
              <a:rPr lang="cs-CZ" dirty="0" err="1">
                <a:latin typeface="Courier New" panose="02070309020205020404" pitchFamily="49" charset="0"/>
                <a:ea typeface="Calibri" panose="020F0502020204030204" pitchFamily="34" charset="0"/>
              </a:rPr>
              <a:t>závěrN</a:t>
            </a:r>
            <a:r>
              <a:rPr lang="cs-CZ" dirty="0">
                <a:latin typeface="Courier New" panose="02070309020205020404" pitchFamily="49" charset="0"/>
                <a:ea typeface="Calibri" panose="020F0502020204030204" pitchFamily="34" charset="0"/>
              </a:rPr>
              <a:t>[</a:t>
            </a:r>
            <a:r>
              <a:rPr lang="cs-CZ" dirty="0" err="1">
                <a:latin typeface="Courier New" panose="02070309020205020404" pitchFamily="49" charset="0"/>
                <a:ea typeface="Calibri" panose="020F0502020204030204" pitchFamily="34" charset="0"/>
              </a:rPr>
              <a:t>váhaN</a:t>
            </a:r>
            <a:r>
              <a:rPr lang="cs-CZ" dirty="0">
                <a:latin typeface="Courier New" panose="02070309020205020404" pitchFamily="49" charset="0"/>
                <a:ea typeface="Calibri" panose="020F0502020204030204" pitchFamily="34" charset="0"/>
              </a:rPr>
              <a:t>]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95736" y="2372613"/>
            <a:ext cx="48245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Pravidla se dělí do třech základních typů: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apriorní pravidla;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logická pravidla;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kompozicionální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pravidla.</a:t>
            </a:r>
          </a:p>
        </p:txBody>
      </p:sp>
    </p:spTree>
    <p:extLst>
      <p:ext uri="{BB962C8B-B14F-4D97-AF65-F5344CB8AC3E}">
        <p14:creationId xmlns:p14="http://schemas.microsoft.com/office/powerpoint/2010/main" val="38985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Apriorní 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221171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pravidla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která platí vždy, tj. nemají předpoklad (ani kontext), resp. jako předpoklad je brána hodnota „TRUE“. Tato pravidla umožňují přiřadit výrokům implicitní váhu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Logická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54534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pravidla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jejichž závěr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nenabývá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hodnot z celého intervalu [-1;1] (resp. [-rozsah vah; rozsah vah]), ale nabývá jen „logických hodnot“ 1 (TRUE) nebo -1 (FALSE). Je-li předpoklad splněn (tj. pokud dolní hranice váhového intervalu přesáhne práh zadaný pro toto pravidlo), je váha závěru „TRUE“, resp. „FALSE“ (pokud je negace závěru), není-li předpoklad splněn, váha závěru je „IRRELEVANT“. Pouze tato pravidla mohou dát absolutní jistotu ±1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Kompozicionální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27584" y="225326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Dávají příspěvky k závěru z celého intervalu [-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1;1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Zadávání nových prvků báze znalostí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3599" y="3723878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Editační okno Pravidla pro vytváření nových pravidel s oknem Nové pravidlo v popředí (po stisknutí tlačítka Nové pravidlo).</a:t>
            </a:r>
            <a:endParaRPr lang="cs-CZ" dirty="0"/>
          </a:p>
        </p:txBody>
      </p:sp>
      <p:pic>
        <p:nvPicPr>
          <p:cNvPr id="8" name="Obrázek 7" descr="Nest_Editor_okno_Pravidla_prazd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0488"/>
            <a:ext cx="5184775" cy="299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9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nového 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013" t="19200" r="25194" b="25500"/>
          <a:stretch/>
        </p:blipFill>
        <p:spPr>
          <a:xfrm>
            <a:off x="1331640" y="760446"/>
            <a:ext cx="6048672" cy="3704225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2915816" y="1173816"/>
            <a:ext cx="792088" cy="3178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4265966" y="1563637"/>
            <a:ext cx="612068" cy="144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4332939" y="2370622"/>
            <a:ext cx="360040" cy="194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ný bublinový popisek 9"/>
          <p:cNvSpPr/>
          <p:nvPr/>
        </p:nvSpPr>
        <p:spPr>
          <a:xfrm>
            <a:off x="3563888" y="671183"/>
            <a:ext cx="630070" cy="470627"/>
          </a:xfrm>
          <a:prstGeom prst="wedgeEllipseCallout">
            <a:avLst>
              <a:gd name="adj1" fmla="val -29160"/>
              <a:gd name="adj2" fmla="val 60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Oválný bublinový popisek 12"/>
          <p:cNvSpPr/>
          <p:nvPr/>
        </p:nvSpPr>
        <p:spPr>
          <a:xfrm>
            <a:off x="4736754" y="970508"/>
            <a:ext cx="630070" cy="470627"/>
          </a:xfrm>
          <a:prstGeom prst="wedgeEllipseCallout">
            <a:avLst>
              <a:gd name="adj1" fmla="val -29966"/>
              <a:gd name="adj2" fmla="val 74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4" name="Oválný bublinový popisek 13"/>
          <p:cNvSpPr/>
          <p:nvPr/>
        </p:nvSpPr>
        <p:spPr>
          <a:xfrm>
            <a:off x="4878034" y="2348961"/>
            <a:ext cx="630070" cy="470627"/>
          </a:xfrm>
          <a:prstGeom prst="wedgeEllipseCallout">
            <a:avLst>
              <a:gd name="adj1" fmla="val -77932"/>
              <a:gd name="adj2" fmla="val -12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7" descr="ins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3573"/>
            <a:ext cx="43211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3808" y="4495481"/>
            <a:ext cx="32976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Okno instalátoru s volbou jednotlivých složek programu.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nového pravidla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013" t="19900" r="25194" b="25501"/>
          <a:stretch/>
        </p:blipFill>
        <p:spPr>
          <a:xfrm>
            <a:off x="1498536" y="738635"/>
            <a:ext cx="6256984" cy="378329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2987824" y="931394"/>
            <a:ext cx="864096" cy="2458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059832" y="3723878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4324164" y="3831890"/>
            <a:ext cx="4956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6046039" y="3823300"/>
            <a:ext cx="55257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005568" y="4074770"/>
            <a:ext cx="33655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ný bublinový popisek 12"/>
          <p:cNvSpPr/>
          <p:nvPr/>
        </p:nvSpPr>
        <p:spPr>
          <a:xfrm>
            <a:off x="3563888" y="3224615"/>
            <a:ext cx="630070" cy="470627"/>
          </a:xfrm>
          <a:prstGeom prst="wedgeEllipseCallout">
            <a:avLst>
              <a:gd name="adj1" fmla="val -32385"/>
              <a:gd name="adj2" fmla="val 53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Oválný bublinový popisek 13"/>
          <p:cNvSpPr/>
          <p:nvPr/>
        </p:nvSpPr>
        <p:spPr>
          <a:xfrm>
            <a:off x="4256965" y="3135957"/>
            <a:ext cx="630070" cy="470627"/>
          </a:xfrm>
          <a:prstGeom prst="wedgeEllipseCallout">
            <a:avLst>
              <a:gd name="adj1" fmla="val 3493"/>
              <a:gd name="adj2" fmla="val 9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Oválný bublinový popisek 14"/>
          <p:cNvSpPr/>
          <p:nvPr/>
        </p:nvSpPr>
        <p:spPr>
          <a:xfrm>
            <a:off x="6091752" y="3265948"/>
            <a:ext cx="630070" cy="470627"/>
          </a:xfrm>
          <a:prstGeom prst="wedgeEllipseCallout">
            <a:avLst>
              <a:gd name="adj1" fmla="val -2956"/>
              <a:gd name="adj2" fmla="val 65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6" name="Oválný bublinový popisek 15"/>
          <p:cNvSpPr/>
          <p:nvPr/>
        </p:nvSpPr>
        <p:spPr>
          <a:xfrm>
            <a:off x="6733784" y="4037485"/>
            <a:ext cx="630070" cy="470627"/>
          </a:xfrm>
          <a:prstGeom prst="wedgeEllipseCallout">
            <a:avLst>
              <a:gd name="adj1" fmla="val -109786"/>
              <a:gd name="adj2" fmla="val -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nového pravidla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013" t="19200" r="24800" b="24800"/>
          <a:stretch/>
        </p:blipFill>
        <p:spPr>
          <a:xfrm>
            <a:off x="1331640" y="703189"/>
            <a:ext cx="6048672" cy="3722259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2771800" y="928010"/>
            <a:ext cx="1800200" cy="2458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6300192" y="1312942"/>
            <a:ext cx="4956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6444208" y="815599"/>
            <a:ext cx="630070" cy="470627"/>
          </a:xfrm>
          <a:prstGeom prst="wedgeEllipseCallout">
            <a:avLst>
              <a:gd name="adj1" fmla="val -32385"/>
              <a:gd name="adj2" fmla="val 53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Zadání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s konjunkcí, negací a vícenásobným závěrem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013" t="19900" r="24801" b="25501"/>
          <a:stretch/>
        </p:blipFill>
        <p:spPr>
          <a:xfrm>
            <a:off x="1388604" y="771550"/>
            <a:ext cx="6366792" cy="3820076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4499992" y="1779662"/>
            <a:ext cx="504056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499992" y="2643758"/>
            <a:ext cx="360040" cy="1975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3212232" y="1391548"/>
            <a:ext cx="279648" cy="180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3059832" y="1239148"/>
            <a:ext cx="648072" cy="180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4540188" y="2429104"/>
            <a:ext cx="279648" cy="180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4499992" y="1893147"/>
            <a:ext cx="504056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3491880" y="1644884"/>
            <a:ext cx="288032" cy="180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2941112" y="3939902"/>
            <a:ext cx="83880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4499992" y="3035699"/>
            <a:ext cx="288032" cy="180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Zaoblený obdélník 20"/>
          <p:cNvSpPr/>
          <p:nvPr/>
        </p:nvSpPr>
        <p:spPr>
          <a:xfrm>
            <a:off x="2941112" y="4080266"/>
            <a:ext cx="83880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Zaoblený obdélník 21"/>
          <p:cNvSpPr/>
          <p:nvPr/>
        </p:nvSpPr>
        <p:spPr>
          <a:xfrm>
            <a:off x="4344288" y="3921673"/>
            <a:ext cx="288032" cy="180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2843808" y="970742"/>
            <a:ext cx="3312368" cy="2458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válný bublinový popisek 23"/>
          <p:cNvSpPr/>
          <p:nvPr/>
        </p:nvSpPr>
        <p:spPr>
          <a:xfrm>
            <a:off x="2491152" y="2194161"/>
            <a:ext cx="461792" cy="348215"/>
          </a:xfrm>
          <a:prstGeom prst="wedgeEllipseCallout">
            <a:avLst>
              <a:gd name="adj1" fmla="val 77182"/>
              <a:gd name="adj2" fmla="val -269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1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25" name="Oválný bublinový popisek 24"/>
          <p:cNvSpPr/>
          <p:nvPr/>
        </p:nvSpPr>
        <p:spPr>
          <a:xfrm>
            <a:off x="5436096" y="2507480"/>
            <a:ext cx="461792" cy="348215"/>
          </a:xfrm>
          <a:prstGeom prst="wedgeEllipseCallout">
            <a:avLst>
              <a:gd name="adj1" fmla="val -169672"/>
              <a:gd name="adj2" fmla="val 18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2.</a:t>
            </a:r>
            <a:endParaRPr lang="cs-CZ" sz="1200" dirty="0"/>
          </a:p>
        </p:txBody>
      </p:sp>
      <p:sp>
        <p:nvSpPr>
          <p:cNvPr id="26" name="Oválný bublinový popisek 25"/>
          <p:cNvSpPr/>
          <p:nvPr/>
        </p:nvSpPr>
        <p:spPr>
          <a:xfrm>
            <a:off x="5608766" y="1264549"/>
            <a:ext cx="461792" cy="348215"/>
          </a:xfrm>
          <a:prstGeom prst="wedgeEllipseCallout">
            <a:avLst>
              <a:gd name="adj1" fmla="val -184193"/>
              <a:gd name="adj2" fmla="val 94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3.</a:t>
            </a:r>
            <a:endParaRPr lang="cs-CZ" sz="1200" dirty="0"/>
          </a:p>
        </p:txBody>
      </p:sp>
      <p:sp>
        <p:nvSpPr>
          <p:cNvPr id="27" name="Oválný bublinový popisek 26"/>
          <p:cNvSpPr/>
          <p:nvPr/>
        </p:nvSpPr>
        <p:spPr>
          <a:xfrm>
            <a:off x="5925280" y="1822264"/>
            <a:ext cx="461792" cy="348215"/>
          </a:xfrm>
          <a:prstGeom prst="wedgeEllipseCallout">
            <a:avLst>
              <a:gd name="adj1" fmla="val -283199"/>
              <a:gd name="adj2" fmla="val 136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5.</a:t>
            </a:r>
            <a:endParaRPr lang="cs-CZ" sz="1200" dirty="0"/>
          </a:p>
        </p:txBody>
      </p:sp>
      <p:sp>
        <p:nvSpPr>
          <p:cNvPr id="28" name="Oválný bublinový popisek 27"/>
          <p:cNvSpPr/>
          <p:nvPr/>
        </p:nvSpPr>
        <p:spPr>
          <a:xfrm>
            <a:off x="2981336" y="2295543"/>
            <a:ext cx="461792" cy="348215"/>
          </a:xfrm>
          <a:prstGeom prst="wedgeEllipseCallout">
            <a:avLst>
              <a:gd name="adj1" fmla="val 20419"/>
              <a:gd name="adj2" fmla="val -255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4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29" name="Oválný bublinový popisek 28"/>
          <p:cNvSpPr/>
          <p:nvPr/>
        </p:nvSpPr>
        <p:spPr>
          <a:xfrm>
            <a:off x="3460036" y="2295542"/>
            <a:ext cx="461792" cy="348215"/>
          </a:xfrm>
          <a:prstGeom prst="wedgeEllipseCallout">
            <a:avLst>
              <a:gd name="adj1" fmla="val -65386"/>
              <a:gd name="adj2" fmla="val -254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7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30" name="Oválný bublinový popisek 29"/>
          <p:cNvSpPr/>
          <p:nvPr/>
        </p:nvSpPr>
        <p:spPr>
          <a:xfrm>
            <a:off x="5499280" y="1605554"/>
            <a:ext cx="461792" cy="348215"/>
          </a:xfrm>
          <a:prstGeom prst="wedgeEllipseCallout">
            <a:avLst>
              <a:gd name="adj1" fmla="val -153831"/>
              <a:gd name="adj2" fmla="val 52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6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32" name="Oválný bublinový popisek 31"/>
          <p:cNvSpPr/>
          <p:nvPr/>
        </p:nvSpPr>
        <p:spPr>
          <a:xfrm>
            <a:off x="5939916" y="2172225"/>
            <a:ext cx="461792" cy="348215"/>
          </a:xfrm>
          <a:prstGeom prst="wedgeEllipseCallout">
            <a:avLst>
              <a:gd name="adj1" fmla="val -292439"/>
              <a:gd name="adj2" fmla="val 52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8.</a:t>
            </a:r>
            <a:endParaRPr lang="cs-CZ" sz="1200" dirty="0"/>
          </a:p>
        </p:txBody>
      </p:sp>
      <p:sp>
        <p:nvSpPr>
          <p:cNvPr id="33" name="Oválný bublinový popisek 32"/>
          <p:cNvSpPr/>
          <p:nvPr/>
        </p:nvSpPr>
        <p:spPr>
          <a:xfrm>
            <a:off x="3950220" y="2469649"/>
            <a:ext cx="461792" cy="348215"/>
          </a:xfrm>
          <a:prstGeom prst="wedgeEllipseCallout">
            <a:avLst>
              <a:gd name="adj1" fmla="val -89147"/>
              <a:gd name="adj2" fmla="val -238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9.</a:t>
            </a:r>
            <a:endParaRPr lang="cs-CZ" sz="1200" dirty="0"/>
          </a:p>
        </p:txBody>
      </p:sp>
      <p:sp>
        <p:nvSpPr>
          <p:cNvPr id="34" name="Oválný bublinový popisek 33"/>
          <p:cNvSpPr/>
          <p:nvPr/>
        </p:nvSpPr>
        <p:spPr>
          <a:xfrm>
            <a:off x="5268384" y="3171194"/>
            <a:ext cx="553068" cy="348215"/>
          </a:xfrm>
          <a:prstGeom prst="wedgeEllipseCallout">
            <a:avLst>
              <a:gd name="adj1" fmla="val -156471"/>
              <a:gd name="adj2" fmla="val -31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10.</a:t>
            </a:r>
            <a:endParaRPr lang="cs-CZ" sz="1200" dirty="0"/>
          </a:p>
        </p:txBody>
      </p:sp>
      <p:sp>
        <p:nvSpPr>
          <p:cNvPr id="35" name="Oválný bublinový popisek 34"/>
          <p:cNvSpPr/>
          <p:nvPr/>
        </p:nvSpPr>
        <p:spPr>
          <a:xfrm>
            <a:off x="2965528" y="3216173"/>
            <a:ext cx="598360" cy="348215"/>
          </a:xfrm>
          <a:prstGeom prst="wedgeEllipseCallout">
            <a:avLst>
              <a:gd name="adj1" fmla="val -45585"/>
              <a:gd name="adj2" fmla="val 150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11.</a:t>
            </a:r>
            <a:endParaRPr lang="cs-CZ" sz="1200" dirty="0"/>
          </a:p>
        </p:txBody>
      </p:sp>
      <p:sp>
        <p:nvSpPr>
          <p:cNvPr id="36" name="Oválný bublinový popisek 35"/>
          <p:cNvSpPr/>
          <p:nvPr/>
        </p:nvSpPr>
        <p:spPr>
          <a:xfrm>
            <a:off x="4116956" y="3296813"/>
            <a:ext cx="598360" cy="348215"/>
          </a:xfrm>
          <a:prstGeom prst="wedgeEllipseCallout">
            <a:avLst>
              <a:gd name="adj1" fmla="val 8411"/>
              <a:gd name="adj2" fmla="val 122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12.</a:t>
            </a:r>
            <a:endParaRPr lang="cs-CZ" sz="1200" dirty="0"/>
          </a:p>
        </p:txBody>
      </p:sp>
      <p:sp>
        <p:nvSpPr>
          <p:cNvPr id="37" name="Oválný bublinový popisek 36"/>
          <p:cNvSpPr/>
          <p:nvPr/>
        </p:nvSpPr>
        <p:spPr>
          <a:xfrm>
            <a:off x="3563888" y="3120894"/>
            <a:ext cx="598360" cy="348215"/>
          </a:xfrm>
          <a:prstGeom prst="wedgeEllipseCallout">
            <a:avLst>
              <a:gd name="adj1" fmla="val -12984"/>
              <a:gd name="adj2" fmla="val 239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13.</a:t>
            </a:r>
            <a:endParaRPr lang="cs-CZ" sz="1200" dirty="0"/>
          </a:p>
        </p:txBody>
      </p:sp>
      <p:sp>
        <p:nvSpPr>
          <p:cNvPr id="38" name="Oválný bublinový popisek 37"/>
          <p:cNvSpPr/>
          <p:nvPr/>
        </p:nvSpPr>
        <p:spPr>
          <a:xfrm>
            <a:off x="4670024" y="3345301"/>
            <a:ext cx="598360" cy="348215"/>
          </a:xfrm>
          <a:prstGeom prst="wedgeEllipseCallout">
            <a:avLst>
              <a:gd name="adj1" fmla="val -51697"/>
              <a:gd name="adj2" fmla="val 111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14.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954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b="1" dirty="0" smtClean="0"/>
              <a:t>ákladní </a:t>
            </a:r>
            <a:r>
              <a:rPr lang="cs-CZ" b="1" dirty="0"/>
              <a:t>možnosti a spuštění konzultace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 descr="Nest_st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97083"/>
            <a:ext cx="3638327" cy="3398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628502" y="4362658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Úvodní obrazovka programu NEST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8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" name="Obrázek 14" descr="Nest_nastave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1380"/>
            <a:ext cx="5400600" cy="3531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7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 descr="Statistika_N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771550"/>
            <a:ext cx="52959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752928" y="4136835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Statistika báze znalostí „Nemoce.xml“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3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Graf_NEST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784964"/>
            <a:ext cx="4320480" cy="309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691680" y="4083918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Zobrazení stromu pravidel pomocí okna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9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Inferenční síť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Graf_NEST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54" y="771550"/>
            <a:ext cx="4550891" cy="3326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822160" y="4149069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Zobrazení sítě pomocí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okna Graf.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konzultace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3033" y="4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 descr="Nastaveni_konzultace_N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66" y="705760"/>
            <a:ext cx="3752453" cy="37059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843806" y="4411729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Okno nastavení konzultace.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595</Words>
  <Application>Microsoft Office PowerPoint</Application>
  <PresentationFormat>Předvádění na obrazovce (16:9)</PresentationFormat>
  <Paragraphs>164</Paragraphs>
  <Slides>33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Enriqueta</vt:lpstr>
      <vt:lpstr>Symbol</vt:lpstr>
      <vt:lpstr>Times New Roman</vt:lpstr>
      <vt:lpstr>SLU</vt:lpstr>
      <vt:lpstr>Název prezentace</vt:lpstr>
      <vt:lpstr>NEST a SAK</vt:lpstr>
      <vt:lpstr>Instalace</vt:lpstr>
      <vt:lpstr>Základní možnosti a spuštění konzultace</vt:lpstr>
      <vt:lpstr>Nastavení</vt:lpstr>
      <vt:lpstr>Statistika</vt:lpstr>
      <vt:lpstr>Graf</vt:lpstr>
      <vt:lpstr>Inferenční síť</vt:lpstr>
      <vt:lpstr>Nastavení konzultace</vt:lpstr>
      <vt:lpstr>Příklad konzultace</vt:lpstr>
      <vt:lpstr>Příklad konzultace</vt:lpstr>
      <vt:lpstr>Příklad konzultace</vt:lpstr>
      <vt:lpstr>Příklad konzultace</vt:lpstr>
      <vt:lpstr>Výsledky konzultace</vt:lpstr>
      <vt:lpstr>Export a uložení výsledků</vt:lpstr>
      <vt:lpstr>NEST Editor</vt:lpstr>
      <vt:lpstr>Úprava existující báze znalostí</vt:lpstr>
      <vt:lpstr>Zadávání nových prvků báze znalostí</vt:lpstr>
      <vt:lpstr>Atributy a výroky</vt:lpstr>
      <vt:lpstr>Atributy a výroky</vt:lpstr>
      <vt:lpstr>Atributy a výroky</vt:lpstr>
      <vt:lpstr>Atributy a výroky</vt:lpstr>
      <vt:lpstr>Fuzzy intervaly v NEST</vt:lpstr>
      <vt:lpstr>Pravidla</vt:lpstr>
      <vt:lpstr>Apriorní pravidla</vt:lpstr>
      <vt:lpstr>Logická pravidla</vt:lpstr>
      <vt:lpstr>Kompozicionální pravidla</vt:lpstr>
      <vt:lpstr>Zadávání nových prvků báze znalostí</vt:lpstr>
      <vt:lpstr>Zadání nového pravidla</vt:lpstr>
      <vt:lpstr>Zadání nového pravidla</vt:lpstr>
      <vt:lpstr>Zadání nového pravidla</vt:lpstr>
      <vt:lpstr>Zadání pravidla s konjunkcí, negací a vícenásobným závěrem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gorecki</cp:lastModifiedBy>
  <cp:revision>179</cp:revision>
  <dcterms:created xsi:type="dcterms:W3CDTF">2016-07-06T15:42:34Z</dcterms:created>
  <dcterms:modified xsi:type="dcterms:W3CDTF">2018-04-05T14:19:50Z</dcterms:modified>
</cp:coreProperties>
</file>