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22" r:id="rId2"/>
    <p:sldId id="289" r:id="rId3"/>
    <p:sldId id="295" r:id="rId4"/>
    <p:sldId id="296" r:id="rId5"/>
    <p:sldId id="290" r:id="rId6"/>
    <p:sldId id="297" r:id="rId7"/>
    <p:sldId id="298" r:id="rId8"/>
    <p:sldId id="299" r:id="rId9"/>
    <p:sldId id="291" r:id="rId10"/>
    <p:sldId id="300" r:id="rId11"/>
    <p:sldId id="292" r:id="rId12"/>
    <p:sldId id="301" r:id="rId13"/>
    <p:sldId id="302" r:id="rId14"/>
    <p:sldId id="303" r:id="rId15"/>
    <p:sldId id="293" r:id="rId16"/>
    <p:sldId id="304" r:id="rId17"/>
    <p:sldId id="310" r:id="rId18"/>
    <p:sldId id="294" r:id="rId19"/>
    <p:sldId id="305" r:id="rId20"/>
    <p:sldId id="306" r:id="rId21"/>
    <p:sldId id="307" r:id="rId22"/>
    <p:sldId id="308" r:id="rId23"/>
    <p:sldId id="311" r:id="rId24"/>
    <p:sldId id="312" r:id="rId25"/>
    <p:sldId id="313" r:id="rId26"/>
    <p:sldId id="314" r:id="rId27"/>
    <p:sldId id="315" r:id="rId28"/>
    <p:sldId id="317" r:id="rId29"/>
    <p:sldId id="316" r:id="rId30"/>
    <p:sldId id="318" r:id="rId31"/>
    <p:sldId id="319" r:id="rId32"/>
    <p:sldId id="320" r:id="rId33"/>
    <p:sldId id="321" r:id="rId34"/>
    <p:sldId id="286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3" autoAdjust="0"/>
    <p:restoredTop sz="94660"/>
  </p:normalViewPr>
  <p:slideViewPr>
    <p:cSldViewPr>
      <p:cViewPr varScale="1">
        <p:scale>
          <a:sx n="105" d="100"/>
          <a:sy n="105" d="100"/>
        </p:scale>
        <p:origin x="48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9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58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022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374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434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3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270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1580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1354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4665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27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1455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1166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9950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2022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8066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1005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4441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6329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786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7603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729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8114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2451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1967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541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586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598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894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466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81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44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4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dvorak@fme.vutb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Neurčitost</a:t>
            </a:r>
            <a:endParaRPr lang="cs-CZ" sz="2000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42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endParaRPr lang="cs-CZ" altLang="cs-CZ" dirty="0"/>
          </a:p>
          <a:p>
            <a:r>
              <a:rPr lang="cs-CZ" altLang="cs-CZ" dirty="0"/>
              <a:t>Přístupy založené na teoretických principech, např. na:</a:t>
            </a:r>
          </a:p>
          <a:p>
            <a:pPr lvl="1"/>
            <a:r>
              <a:rPr lang="cs-CZ" altLang="cs-CZ" dirty="0"/>
              <a:t>teorii pravděpodobnosti,</a:t>
            </a:r>
          </a:p>
          <a:p>
            <a:pPr lvl="1"/>
            <a:r>
              <a:rPr lang="cs-CZ" altLang="cs-CZ" dirty="0"/>
              <a:t>teorii fuzzy množin,</a:t>
            </a:r>
          </a:p>
          <a:p>
            <a:pPr lvl="1"/>
            <a:r>
              <a:rPr lang="cs-CZ" altLang="cs-CZ" dirty="0"/>
              <a:t>teorii fuzzy míry (sem patří např. </a:t>
            </a:r>
            <a:r>
              <a:rPr lang="cs-CZ" altLang="cs-CZ" dirty="0" err="1"/>
              <a:t>Dempster-Shaferova</a:t>
            </a:r>
            <a:r>
              <a:rPr lang="cs-CZ" altLang="cs-CZ" dirty="0"/>
              <a:t> teorie a teorie možnosti).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Přístupy ke zpracování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81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dirty="0">
                <a:cs typeface="Times New Roman" panose="02020603050405020304" pitchFamily="18" charset="0"/>
              </a:rPr>
              <a:t>Omezme se na problematiku </a:t>
            </a:r>
            <a:r>
              <a:rPr lang="cs-CZ" altLang="cs-CZ" dirty="0" err="1">
                <a:cs typeface="Times New Roman" panose="02020603050405020304" pitchFamily="18" charset="0"/>
              </a:rPr>
              <a:t>pravidlových</a:t>
            </a:r>
            <a:r>
              <a:rPr lang="cs-CZ" altLang="cs-CZ" dirty="0">
                <a:cs typeface="Times New Roman" panose="02020603050405020304" pitchFamily="18" charset="0"/>
              </a:rPr>
              <a:t> systémů. Při zpracování neurčitosti se zde střetáváme s následujícími problémy (problémy aproximativní inference):</a:t>
            </a:r>
            <a:r>
              <a:rPr lang="cs-CZ" altLang="cs-CZ" dirty="0"/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při zpracování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25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cs-CZ" altLang="cs-CZ" dirty="0" smtClean="0"/>
              <a:t>Jak </a:t>
            </a:r>
            <a:r>
              <a:rPr lang="cs-CZ" altLang="cs-CZ" dirty="0"/>
              <a:t>kombinovat neurčitá data v předpokladu pravidla</a:t>
            </a:r>
            <a:r>
              <a:rPr lang="cs-CZ" altLang="cs-CZ" dirty="0" smtClean="0"/>
              <a:t>?</a:t>
            </a:r>
            <a:endParaRPr lang="cs-CZ" alt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při zpracování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42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buFontTx/>
              <a:buChar char="•"/>
            </a:pPr>
            <a:r>
              <a:rPr lang="cs-CZ" altLang="cs-CZ" dirty="0" smtClean="0"/>
              <a:t>Jak </a:t>
            </a:r>
            <a:r>
              <a:rPr lang="cs-CZ" altLang="cs-CZ" dirty="0"/>
              <a:t>kombinovat neurčitost předpokladu pravidla a neurčitost pravidla jako celku</a:t>
            </a:r>
            <a:r>
              <a:rPr lang="cs-CZ" altLang="cs-CZ" dirty="0" smtClean="0"/>
              <a:t>?</a:t>
            </a:r>
            <a:endParaRPr lang="cs-CZ" alt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při zpracování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83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/>
              <a:t>Bayesovský přístup je nejstarší a nejlépe definovanou technikou pro zpracování neurčitosti. </a:t>
            </a:r>
          </a:p>
          <a:p>
            <a:r>
              <a:rPr lang="cs-CZ" altLang="cs-CZ" sz="2600" dirty="0"/>
              <a:t>Uvažujme znalost ve tvaru pravidla </a:t>
            </a:r>
            <a:r>
              <a:rPr lang="cs-CZ" altLang="cs-CZ" sz="2600" i="1" dirty="0"/>
              <a:t>E</a:t>
            </a:r>
            <a:r>
              <a:rPr lang="cs-CZ" altLang="cs-CZ" sz="2600" dirty="0"/>
              <a:t> </a:t>
            </a:r>
            <a:r>
              <a:rPr lang="cs-CZ" altLang="cs-CZ" sz="2600" dirty="0">
                <a:sym typeface="Symbol" panose="05050102010706020507" pitchFamily="18" charset="2"/>
              </a:rPr>
              <a:t>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, které říká, že předpoklad (</a:t>
            </a:r>
            <a:r>
              <a:rPr lang="cs-CZ" altLang="cs-CZ" sz="2600" i="1" dirty="0">
                <a:sym typeface="Symbol" panose="05050102010706020507" pitchFamily="18" charset="2"/>
              </a:rPr>
              <a:t>evidence</a:t>
            </a:r>
            <a:r>
              <a:rPr lang="cs-CZ" altLang="cs-CZ" sz="2600" dirty="0">
                <a:sym typeface="Symbol" panose="05050102010706020507" pitchFamily="18" charset="2"/>
              </a:rPr>
              <a:t>) </a:t>
            </a:r>
            <a:r>
              <a:rPr lang="cs-CZ" altLang="cs-CZ" sz="2600" i="1" dirty="0">
                <a:sym typeface="Symbol" panose="05050102010706020507" pitchFamily="18" charset="2"/>
              </a:rPr>
              <a:t>E</a:t>
            </a:r>
            <a:r>
              <a:rPr lang="cs-CZ" altLang="cs-CZ" sz="2600" dirty="0">
                <a:sym typeface="Symbol" panose="05050102010706020507" pitchFamily="18" charset="2"/>
              </a:rPr>
              <a:t> podporuje závěr (</a:t>
            </a:r>
            <a:r>
              <a:rPr lang="cs-CZ" altLang="cs-CZ" sz="2600" i="1" dirty="0" err="1">
                <a:sym typeface="Symbol" panose="05050102010706020507" pitchFamily="18" charset="2"/>
              </a:rPr>
              <a:t>hypothesis</a:t>
            </a:r>
            <a:r>
              <a:rPr lang="cs-CZ" altLang="cs-CZ" sz="2600" dirty="0">
                <a:sym typeface="Symbol" panose="05050102010706020507" pitchFamily="18" charset="2"/>
              </a:rPr>
              <a:t>)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. </a:t>
            </a:r>
          </a:p>
          <a:p>
            <a:r>
              <a:rPr lang="cs-CZ" altLang="cs-CZ" sz="2600" dirty="0">
                <a:sym typeface="Symbol" panose="05050102010706020507" pitchFamily="18" charset="2"/>
              </a:rPr>
              <a:t>Neurčitost závěru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 v závislosti  na předpokladu </a:t>
            </a:r>
            <a:r>
              <a:rPr lang="cs-CZ" altLang="cs-CZ" sz="2600" i="1" dirty="0">
                <a:sym typeface="Symbol" panose="05050102010706020507" pitchFamily="18" charset="2"/>
              </a:rPr>
              <a:t>E</a:t>
            </a:r>
            <a:r>
              <a:rPr lang="cs-CZ" altLang="cs-CZ" sz="2600" dirty="0">
                <a:sym typeface="Symbol" panose="05050102010706020507" pitchFamily="18" charset="2"/>
              </a:rPr>
              <a:t> může být kvantifikována pomocí podmíněné pravděpodobnosti </a:t>
            </a:r>
          </a:p>
          <a:p>
            <a:pPr marL="0" indent="0">
              <a:buNone/>
            </a:pPr>
            <a:r>
              <a:rPr lang="cs-CZ" altLang="cs-CZ" sz="2600" dirty="0" smtClean="0">
                <a:sym typeface="Symbol" panose="05050102010706020507" pitchFamily="18" charset="2"/>
              </a:rPr>
              <a:t>	</a:t>
            </a:r>
            <a:r>
              <a:rPr lang="cs-CZ" altLang="cs-CZ" sz="2600" i="1" dirty="0" smtClean="0"/>
              <a:t>P</a:t>
            </a:r>
            <a:r>
              <a:rPr lang="cs-CZ" altLang="cs-CZ" sz="2600" dirty="0" smtClean="0"/>
              <a:t>(</a:t>
            </a:r>
            <a:r>
              <a:rPr lang="cs-CZ" altLang="cs-CZ" sz="2600" i="1" dirty="0" smtClean="0"/>
              <a:t>H</a:t>
            </a:r>
            <a:r>
              <a:rPr lang="cs-CZ" altLang="cs-CZ" sz="2600" i="1" baseline="-25000" dirty="0" smtClean="0"/>
              <a:t> </a:t>
            </a:r>
            <a:r>
              <a:rPr lang="cs-CZ" altLang="cs-CZ" sz="2600" dirty="0"/>
              <a:t>|</a:t>
            </a:r>
            <a:r>
              <a:rPr lang="cs-CZ" altLang="cs-CZ" sz="2600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). 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Bayesovský přístup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96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Bayesovy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vzorce (1)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235121"/>
              </p:ext>
            </p:extLst>
          </p:nvPr>
        </p:nvGraphicFramePr>
        <p:xfrm>
          <a:off x="2101354" y="2323889"/>
          <a:ext cx="3213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Rovnice" r:id="rId4" imgW="3213100" imgH="787400" progId="Equation.3">
                  <p:embed/>
                </p:oleObj>
              </mc:Choice>
              <mc:Fallback>
                <p:oleObj name="Rovnice" r:id="rId4" imgW="3213100" imgH="787400" progId="Equation.3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354" y="2323889"/>
                        <a:ext cx="3213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259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Bayesovy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vzorce (2)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676608"/>
              </p:ext>
            </p:extLst>
          </p:nvPr>
        </p:nvGraphicFramePr>
        <p:xfrm>
          <a:off x="875804" y="2427734"/>
          <a:ext cx="5664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Rovnice" r:id="rId4" imgW="5664200" imgH="787400" progId="Equation.3">
                  <p:embed/>
                </p:oleObj>
              </mc:Choice>
              <mc:Fallback>
                <p:oleObj name="Rovnice" r:id="rId4" imgW="5664200" imgH="787400" progId="Equation.3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804" y="2427734"/>
                        <a:ext cx="5664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222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37452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Apriorní pravděpodobnostní šance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937475"/>
              </p:ext>
            </p:extLst>
          </p:nvPr>
        </p:nvGraphicFramePr>
        <p:xfrm>
          <a:off x="2708176" y="2139702"/>
          <a:ext cx="3352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Rovnice" r:id="rId4" imgW="3352800" imgH="787400" progId="Equation.3">
                  <p:embed/>
                </p:oleObj>
              </mc:Choice>
              <mc:Fallback>
                <p:oleObj name="Rovnice" r:id="rId4" imgW="3352800" imgH="787400" progId="Equation.3">
                  <p:embed/>
                  <p:pic>
                    <p:nvPicPr>
                      <p:cNvPr id="81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8176" y="2139702"/>
                        <a:ext cx="3352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94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37452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Aposteriorní pravděpodobnostní šance: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554063"/>
              </p:ext>
            </p:extLst>
          </p:nvPr>
        </p:nvGraphicFramePr>
        <p:xfrm>
          <a:off x="2123728" y="2211710"/>
          <a:ext cx="4495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Rovnice" r:id="rId4" imgW="4495800" imgH="787400" progId="Equation.3">
                  <p:embed/>
                </p:oleObj>
              </mc:Choice>
              <mc:Fallback>
                <p:oleObj name="Rovnice" r:id="rId4" imgW="4495800" imgH="787400" progId="Equation.3">
                  <p:embed/>
                  <p:pic>
                    <p:nvPicPr>
                      <p:cNvPr id="819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211710"/>
                        <a:ext cx="4495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13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00050" lvl="1" indent="0">
              <a:buNone/>
              <a:defRPr/>
            </a:pPr>
            <a:r>
              <a:rPr lang="cs-CZ" altLang="cs-CZ" sz="1800" dirty="0"/>
              <a:t>Pravděpodobnost lze ze šance vypočítat podle  vztahu</a:t>
            </a:r>
          </a:p>
          <a:p>
            <a:pPr marL="400050" lvl="1" indent="0">
              <a:buNone/>
              <a:defRPr/>
            </a:pPr>
            <a:endParaRPr lang="cs-CZ" sz="1800" dirty="0" smtClean="0"/>
          </a:p>
          <a:p>
            <a:pPr marL="400050" lvl="1" indent="0">
              <a:buNone/>
              <a:defRPr/>
            </a:pPr>
            <a:endParaRPr lang="cs-CZ" sz="1800" dirty="0" smtClean="0"/>
          </a:p>
          <a:p>
            <a:pPr marL="400050" lvl="1" indent="0">
              <a:buNone/>
              <a:defRPr/>
            </a:pPr>
            <a:endParaRPr lang="cs-CZ" sz="1800" dirty="0"/>
          </a:p>
          <a:p>
            <a:pPr marL="400050" lvl="1" indent="0">
              <a:buNone/>
              <a:defRPr/>
            </a:pPr>
            <a:endParaRPr lang="cs-CZ" sz="1800" dirty="0" smtClean="0"/>
          </a:p>
          <a:p>
            <a:pPr marL="400050" lvl="1" indent="0">
              <a:buNone/>
              <a:defRPr/>
            </a:pPr>
            <a:endParaRPr lang="cs-CZ" sz="1800" dirty="0"/>
          </a:p>
          <a:p>
            <a:pPr marL="400050" lvl="1" indent="0">
              <a:buNone/>
              <a:defRPr/>
            </a:pPr>
            <a:endParaRPr lang="cs-CZ" sz="1800" dirty="0" smtClean="0"/>
          </a:p>
          <a:p>
            <a:pPr marL="400050" lvl="1" indent="0">
              <a:buNone/>
              <a:defRPr/>
            </a:pPr>
            <a:endParaRPr lang="cs-CZ" sz="1800" dirty="0"/>
          </a:p>
          <a:p>
            <a:pPr marL="400050" lvl="1" indent="0">
              <a:buNone/>
              <a:defRPr/>
            </a:pPr>
            <a:endParaRPr lang="cs-CZ" sz="1800" dirty="0" smtClean="0"/>
          </a:p>
          <a:p>
            <a:pPr marL="400050" lvl="1" indent="0">
              <a:buNone/>
              <a:defRPr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/>
              <a:t>Šance a pravděpodobnost</a:t>
            </a:r>
            <a:r>
              <a:rPr lang="cs-CZ" altLang="cs-CZ" b="1" dirty="0"/>
              <a:t/>
            </a:r>
            <a:br>
              <a:rPr lang="cs-CZ" altLang="cs-CZ" b="1" dirty="0"/>
            </a:b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649594"/>
              </p:ext>
            </p:extLst>
          </p:nvPr>
        </p:nvGraphicFramePr>
        <p:xfrm>
          <a:off x="3707904" y="2427734"/>
          <a:ext cx="11557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Rovnice" r:id="rId4" imgW="1155700" imgH="723900" progId="Equation.3">
                  <p:embed/>
                </p:oleObj>
              </mc:Choice>
              <mc:Fallback>
                <p:oleObj name="Rovnice" r:id="rId4" imgW="1155700" imgH="723900" progId="Equation.3">
                  <p:embed/>
                  <p:pic>
                    <p:nvPicPr>
                      <p:cNvPr id="819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427734"/>
                        <a:ext cx="11557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92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300"/>
              </a:spcAft>
            </a:pPr>
            <a:r>
              <a:rPr lang="cs-CZ" altLang="cs-CZ" sz="2600" dirty="0"/>
              <a:t>Neurčitost je charakteristickým rysem složitých systémů.  Vlastní povaha reality způsobuje, že poznatky, které z ní získáváme, jsou neurčité či vágní.</a:t>
            </a:r>
            <a:endParaRPr lang="cs-CZ" altLang="cs-CZ" sz="2600" dirty="0">
              <a:solidFill>
                <a:schemeClr val="accent2"/>
              </a:solidFill>
            </a:endParaRP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Neurčitost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600" dirty="0"/>
              <a:t>Z </a:t>
            </a:r>
            <a:r>
              <a:rPr lang="cs-CZ" altLang="cs-CZ" sz="2600" dirty="0" err="1"/>
              <a:t>Bayesových</a:t>
            </a:r>
            <a:r>
              <a:rPr lang="cs-CZ" altLang="cs-CZ" sz="2600" dirty="0"/>
              <a:t> vzorců pro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i="1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) a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dirty="0">
                <a:sym typeface="Symbol" panose="05050102010706020507" pitchFamily="18" charset="2"/>
              </a:rPr>
              <a:t>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i="1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) plyne, že</a:t>
            </a:r>
          </a:p>
          <a:p>
            <a:endParaRPr lang="cs-CZ" altLang="cs-CZ" sz="2600" dirty="0"/>
          </a:p>
          <a:p>
            <a:pPr marL="0" indent="0">
              <a:buNone/>
            </a:pPr>
            <a:r>
              <a:rPr lang="cs-CZ" altLang="cs-CZ" sz="2600" dirty="0"/>
              <a:t>				kde</a:t>
            </a:r>
          </a:p>
          <a:p>
            <a:endParaRPr lang="cs-CZ" altLang="cs-CZ" sz="2600" dirty="0"/>
          </a:p>
          <a:p>
            <a:pPr marL="0" indent="0">
              <a:buNone/>
            </a:pPr>
            <a:r>
              <a:rPr lang="cs-CZ" altLang="cs-CZ" sz="2600" i="1" dirty="0"/>
              <a:t>L</a:t>
            </a:r>
            <a:r>
              <a:rPr lang="cs-CZ" altLang="cs-CZ" sz="2600" dirty="0"/>
              <a:t> se nazývá </a:t>
            </a:r>
            <a:r>
              <a:rPr lang="cs-CZ" altLang="cs-CZ" sz="2600" i="1" dirty="0"/>
              <a:t>mírou postačitelnosti</a:t>
            </a:r>
            <a:r>
              <a:rPr lang="cs-CZ" altLang="cs-CZ" sz="2600" dirty="0"/>
              <a:t> (velká hodnota </a:t>
            </a:r>
            <a:r>
              <a:rPr lang="cs-CZ" altLang="cs-CZ" sz="2600" i="1" dirty="0"/>
              <a:t>L</a:t>
            </a:r>
            <a:r>
              <a:rPr lang="cs-CZ" altLang="cs-CZ" sz="2600" dirty="0"/>
              <a:t> </a:t>
            </a:r>
            <a:r>
              <a:rPr lang="en-US" altLang="cs-CZ" sz="2600" dirty="0"/>
              <a:t>&gt;&gt; 1 </a:t>
            </a:r>
            <a:r>
              <a:rPr lang="cs-CZ" altLang="cs-CZ" sz="2600" dirty="0"/>
              <a:t>říká, že předpoklad </a:t>
            </a:r>
            <a:r>
              <a:rPr lang="cs-CZ" altLang="cs-CZ" sz="2600" i="1" dirty="0"/>
              <a:t>E</a:t>
            </a:r>
            <a:r>
              <a:rPr lang="cs-CZ" altLang="cs-CZ" sz="2600" dirty="0"/>
              <a:t> je postačitelný k dokázání hypotézy </a:t>
            </a:r>
            <a:r>
              <a:rPr lang="cs-CZ" altLang="cs-CZ" sz="2600" i="1" dirty="0"/>
              <a:t>H</a:t>
            </a:r>
            <a:r>
              <a:rPr lang="cs-CZ" altLang="cs-CZ" sz="2600" dirty="0"/>
              <a:t>).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Míry postačitelnosti a nezbytnosti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746601"/>
              </p:ext>
            </p:extLst>
          </p:nvPr>
        </p:nvGraphicFramePr>
        <p:xfrm>
          <a:off x="1208584" y="2067694"/>
          <a:ext cx="24638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Rovnice" r:id="rId4" imgW="2463800" imgH="342900" progId="Equation.3">
                  <p:embed/>
                </p:oleObj>
              </mc:Choice>
              <mc:Fallback>
                <p:oleObj name="Rovnice" r:id="rId4" imgW="2463800" imgH="342900" progId="Equation.3">
                  <p:embed/>
                  <p:pic>
                    <p:nvPicPr>
                      <p:cNvPr id="922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584" y="2067694"/>
                        <a:ext cx="24638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002945"/>
              </p:ext>
            </p:extLst>
          </p:nvPr>
        </p:nvGraphicFramePr>
        <p:xfrm>
          <a:off x="5363996" y="1844650"/>
          <a:ext cx="1828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Rovnice" r:id="rId6" imgW="1828800" imgH="787400" progId="Equation.3">
                  <p:embed/>
                </p:oleObj>
              </mc:Choice>
              <mc:Fallback>
                <p:oleObj name="Rovnice" r:id="rId6" imgW="1828800" imgH="787400" progId="Equation.3">
                  <p:embed/>
                  <p:pic>
                    <p:nvPicPr>
                      <p:cNvPr id="922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3996" y="1844650"/>
                        <a:ext cx="1828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053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600" dirty="0"/>
              <a:t>Obdobně platí	</a:t>
            </a:r>
            <a:r>
              <a:rPr lang="cs-CZ" altLang="cs-CZ" sz="2600" dirty="0" smtClean="0"/>
              <a:t>   </a:t>
            </a:r>
            <a:r>
              <a:rPr lang="cs-CZ" altLang="cs-CZ" sz="2600" dirty="0"/>
              <a:t>		    </a:t>
            </a:r>
            <a:r>
              <a:rPr lang="cs-CZ" altLang="cs-CZ" sz="2600" dirty="0" smtClean="0"/>
              <a:t> </a:t>
            </a:r>
            <a:r>
              <a:rPr lang="cs-CZ" altLang="cs-CZ" sz="2600" dirty="0"/>
              <a:t>kde</a:t>
            </a:r>
          </a:p>
          <a:p>
            <a:endParaRPr lang="cs-CZ" altLang="cs-CZ" sz="2600" dirty="0"/>
          </a:p>
          <a:p>
            <a:pPr marL="0" indent="0">
              <a:buNone/>
            </a:pPr>
            <a:r>
              <a:rPr lang="cs-CZ" altLang="cs-CZ" sz="2600" dirty="0" smtClean="0"/>
              <a:t>je </a:t>
            </a:r>
            <a:r>
              <a:rPr lang="cs-CZ" altLang="cs-CZ" sz="2600" i="1" dirty="0"/>
              <a:t>míra nezbytnosti</a:t>
            </a:r>
            <a:r>
              <a:rPr lang="cs-CZ" altLang="cs-CZ" sz="2600" dirty="0"/>
              <a:t> (malá hodnota 0 </a:t>
            </a:r>
            <a:r>
              <a:rPr lang="en-US" altLang="cs-CZ" sz="2600" dirty="0"/>
              <a:t>&lt; </a:t>
            </a:r>
            <a:r>
              <a:rPr lang="cs-CZ" altLang="cs-CZ" sz="2600" i="1" dirty="0"/>
              <a:t>L</a:t>
            </a:r>
            <a:r>
              <a:rPr lang="cs-CZ" altLang="cs-CZ" sz="2600" baseline="30000" dirty="0"/>
              <a:t>^ </a:t>
            </a:r>
            <a:r>
              <a:rPr lang="cs-CZ" altLang="cs-CZ" sz="2600" dirty="0"/>
              <a:t>&lt;&lt; 1) znamená, že </a:t>
            </a:r>
            <a:r>
              <a:rPr lang="cs-CZ" altLang="cs-CZ" sz="2600" i="1" dirty="0"/>
              <a:t>E</a:t>
            </a:r>
            <a:r>
              <a:rPr lang="cs-CZ" altLang="cs-CZ" sz="2600" dirty="0"/>
              <a:t> je nezbytné pro dokázání </a:t>
            </a:r>
            <a:r>
              <a:rPr lang="cs-CZ" altLang="cs-CZ" sz="2600" i="1" dirty="0"/>
              <a:t>H</a:t>
            </a:r>
            <a:r>
              <a:rPr lang="cs-CZ" altLang="cs-CZ" sz="2600" dirty="0"/>
              <a:t>).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Míry postačitelnosti a nezbytnosti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875866"/>
              </p:ext>
            </p:extLst>
          </p:nvPr>
        </p:nvGraphicFramePr>
        <p:xfrm>
          <a:off x="2483768" y="1707653"/>
          <a:ext cx="27940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Rovnice" r:id="rId4" imgW="2794000" imgH="444500" progId="Equation.3">
                  <p:embed/>
                </p:oleObj>
              </mc:Choice>
              <mc:Fallback>
                <p:oleObj name="Rovnice" r:id="rId4" imgW="2794000" imgH="444500" progId="Equation.3">
                  <p:embed/>
                  <p:pic>
                    <p:nvPicPr>
                      <p:cNvPr id="92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707653"/>
                        <a:ext cx="27940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411509"/>
              </p:ext>
            </p:extLst>
          </p:nvPr>
        </p:nvGraphicFramePr>
        <p:xfrm>
          <a:off x="6156796" y="1535409"/>
          <a:ext cx="2159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Rovnice" r:id="rId6" imgW="2159000" imgH="787400" progId="Equation.3">
                  <p:embed/>
                </p:oleObj>
              </mc:Choice>
              <mc:Fallback>
                <p:oleObj name="Rovnice" r:id="rId6" imgW="2159000" imgH="787400" progId="Equation.3">
                  <p:embed/>
                  <p:pic>
                    <p:nvPicPr>
                      <p:cNvPr id="92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796" y="1535409"/>
                        <a:ext cx="2159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741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/>
              <a:t>Míry postačitelnosti a nezbytnosti zadává pro každé pravidlo expert jako svoje subjektivní váhy. Pravidlo </a:t>
            </a:r>
            <a:r>
              <a:rPr lang="cs-CZ" altLang="cs-CZ" sz="2600" i="1" dirty="0"/>
              <a:t>E</a:t>
            </a:r>
            <a:r>
              <a:rPr lang="cs-CZ" altLang="cs-CZ" sz="2600" dirty="0"/>
              <a:t> </a:t>
            </a:r>
            <a:r>
              <a:rPr lang="cs-CZ" altLang="cs-CZ" sz="2600" dirty="0">
                <a:sym typeface="Symbol" panose="05050102010706020507" pitchFamily="18" charset="2"/>
              </a:rPr>
              <a:t>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 </a:t>
            </a:r>
            <a:r>
              <a:rPr lang="cs-CZ" altLang="cs-CZ" sz="2600" dirty="0"/>
              <a:t>se vlastně chápe jako pravidlo </a:t>
            </a:r>
          </a:p>
          <a:p>
            <a:pPr marL="0" indent="0" algn="ctr">
              <a:spcAft>
                <a:spcPct val="20000"/>
              </a:spcAft>
              <a:buNone/>
            </a:pPr>
            <a:r>
              <a:rPr lang="cs-CZ" altLang="cs-CZ" sz="2600" dirty="0" err="1"/>
              <a:t>if</a:t>
            </a:r>
            <a:r>
              <a:rPr lang="cs-CZ" altLang="cs-CZ" sz="26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 </a:t>
            </a:r>
            <a:r>
              <a:rPr lang="cs-CZ" altLang="cs-CZ" sz="2600" dirty="0" err="1"/>
              <a:t>then</a:t>
            </a:r>
            <a:r>
              <a:rPr lang="cs-CZ" altLang="cs-CZ" sz="2600" dirty="0"/>
              <a:t> </a:t>
            </a:r>
            <a:r>
              <a:rPr lang="cs-CZ" altLang="cs-CZ" sz="2600" i="1" dirty="0"/>
              <a:t>H</a:t>
            </a:r>
            <a:r>
              <a:rPr lang="cs-CZ" altLang="cs-CZ" sz="2600" dirty="0"/>
              <a:t> </a:t>
            </a:r>
            <a:r>
              <a:rPr lang="cs-CZ" altLang="cs-CZ" sz="2600" dirty="0" err="1"/>
              <a:t>with</a:t>
            </a:r>
            <a:r>
              <a:rPr lang="cs-CZ" altLang="cs-CZ" sz="2600" dirty="0"/>
              <a:t> váha </a:t>
            </a:r>
            <a:r>
              <a:rPr lang="cs-CZ" altLang="cs-CZ" sz="2600" i="1" dirty="0"/>
              <a:t>L</a:t>
            </a:r>
            <a:r>
              <a:rPr lang="cs-CZ" altLang="cs-CZ" sz="2600" dirty="0"/>
              <a:t> </a:t>
            </a:r>
            <a:r>
              <a:rPr lang="cs-CZ" altLang="cs-CZ" sz="2600" dirty="0" err="1"/>
              <a:t>else</a:t>
            </a:r>
            <a:r>
              <a:rPr lang="cs-CZ" altLang="cs-CZ" sz="2600" dirty="0"/>
              <a:t>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 </a:t>
            </a:r>
            <a:r>
              <a:rPr lang="cs-CZ" altLang="cs-CZ" sz="2600" dirty="0" err="1">
                <a:sym typeface="Symbol" panose="05050102010706020507" pitchFamily="18" charset="2"/>
              </a:rPr>
              <a:t>with</a:t>
            </a:r>
            <a:r>
              <a:rPr lang="cs-CZ" altLang="cs-CZ" sz="2600" dirty="0">
                <a:sym typeface="Symbol" panose="05050102010706020507" pitchFamily="18" charset="2"/>
              </a:rPr>
              <a:t> váha </a:t>
            </a:r>
            <a:r>
              <a:rPr lang="cs-CZ" altLang="cs-CZ" sz="2600" i="1" dirty="0"/>
              <a:t>L</a:t>
            </a:r>
            <a:r>
              <a:rPr lang="cs-CZ" altLang="cs-CZ" sz="2600" baseline="30000" dirty="0"/>
              <a:t>^ </a:t>
            </a:r>
            <a:r>
              <a:rPr lang="cs-CZ" altLang="cs-CZ" sz="2600" dirty="0">
                <a:sym typeface="Symbol" panose="05050102010706020507" pitchFamily="18" charset="2"/>
              </a:rPr>
              <a:t>, </a:t>
            </a:r>
          </a:p>
          <a:p>
            <a:r>
              <a:rPr lang="cs-CZ" altLang="cs-CZ" sz="2600" dirty="0">
                <a:sym typeface="Symbol" panose="05050102010706020507" pitchFamily="18" charset="2"/>
              </a:rPr>
              <a:t>resp. jako dvojice pravidel </a:t>
            </a:r>
          </a:p>
          <a:p>
            <a:pPr marL="0" indent="0" algn="ctr">
              <a:spcAft>
                <a:spcPct val="20000"/>
              </a:spcAft>
              <a:buNone/>
            </a:pPr>
            <a:r>
              <a:rPr lang="cs-CZ" altLang="cs-CZ" sz="2600" dirty="0">
                <a:sym typeface="Symbol" panose="05050102010706020507" pitchFamily="18" charset="2"/>
              </a:rPr>
              <a:t>	</a:t>
            </a:r>
            <a:r>
              <a:rPr lang="cs-CZ" altLang="cs-CZ" sz="2600" i="1" dirty="0"/>
              <a:t>E</a:t>
            </a:r>
            <a:r>
              <a:rPr lang="cs-CZ" altLang="cs-CZ" sz="2600" dirty="0"/>
              <a:t> </a:t>
            </a:r>
            <a:r>
              <a:rPr lang="cs-CZ" altLang="cs-CZ" sz="2600" dirty="0">
                <a:sym typeface="Symbol" panose="05050102010706020507" pitchFamily="18" charset="2"/>
              </a:rPr>
              <a:t>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 (</a:t>
            </a:r>
            <a:r>
              <a:rPr lang="cs-CZ" altLang="cs-CZ" sz="2600" i="1" dirty="0">
                <a:sym typeface="Symbol" panose="05050102010706020507" pitchFamily="18" charset="2"/>
              </a:rPr>
              <a:t>L</a:t>
            </a:r>
            <a:r>
              <a:rPr lang="cs-CZ" altLang="cs-CZ" sz="2600" dirty="0">
                <a:sym typeface="Symbol" panose="05050102010706020507" pitchFamily="18" charset="2"/>
              </a:rPr>
              <a:t>) a </a:t>
            </a:r>
            <a:r>
              <a:rPr lang="cs-CZ" altLang="cs-CZ" sz="2600" i="1" dirty="0"/>
              <a:t>E</a:t>
            </a:r>
            <a:r>
              <a:rPr lang="cs-CZ" altLang="cs-CZ" sz="2600" dirty="0"/>
              <a:t> </a:t>
            </a:r>
            <a:r>
              <a:rPr lang="cs-CZ" altLang="cs-CZ" sz="2600" dirty="0">
                <a:sym typeface="Symbol" panose="05050102010706020507" pitchFamily="18" charset="2"/>
              </a:rPr>
              <a:t> </a:t>
            </a:r>
            <a:r>
              <a:rPr lang="cs-CZ" altLang="cs-CZ" sz="2600" i="1" dirty="0">
                <a:sym typeface="Symbol" panose="05050102010706020507" pitchFamily="18" charset="2"/>
              </a:rPr>
              <a:t>H</a:t>
            </a:r>
            <a:r>
              <a:rPr lang="cs-CZ" altLang="cs-CZ" sz="2600" dirty="0">
                <a:sym typeface="Symbol" panose="05050102010706020507" pitchFamily="18" charset="2"/>
              </a:rPr>
              <a:t> (</a:t>
            </a:r>
            <a:r>
              <a:rPr lang="cs-CZ" altLang="cs-CZ" sz="2600" i="1" dirty="0"/>
              <a:t>L</a:t>
            </a:r>
            <a:r>
              <a:rPr lang="cs-CZ" altLang="cs-CZ" sz="2600" baseline="30000" dirty="0"/>
              <a:t>^</a:t>
            </a:r>
            <a:r>
              <a:rPr lang="cs-CZ" altLang="cs-CZ" sz="2600" dirty="0">
                <a:sym typeface="Symbol" panose="05050102010706020507" pitchFamily="18" charset="2"/>
              </a:rPr>
              <a:t>) </a:t>
            </a:r>
            <a:r>
              <a:rPr lang="cs-CZ" altLang="cs-CZ" sz="2600" i="1" dirty="0">
                <a:sym typeface="Symbol" panose="05050102010706020507" pitchFamily="18" charset="2"/>
              </a:rPr>
              <a:t>.</a:t>
            </a:r>
            <a:endParaRPr lang="cs-CZ" altLang="cs-CZ" sz="2600" dirty="0"/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Váhy pravidel v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prospectorovských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systémech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45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/>
              <a:t>Předpokládejme, že k výroku </a:t>
            </a:r>
            <a:r>
              <a:rPr lang="cs-CZ" altLang="cs-CZ" sz="2600" i="1" dirty="0"/>
              <a:t>E</a:t>
            </a:r>
            <a:r>
              <a:rPr lang="cs-CZ" altLang="cs-CZ" sz="2600" dirty="0"/>
              <a:t> není přiřazena logická hodnota pravda nebo nepravda, ale je k dispozici pouze nějaké relevantní pozorování </a:t>
            </a:r>
            <a:r>
              <a:rPr lang="cs-CZ" altLang="cs-CZ" sz="2600" i="1" dirty="0"/>
              <a:t>E</a:t>
            </a:r>
            <a:r>
              <a:rPr lang="cs-CZ" altLang="cs-CZ" sz="2600" dirty="0"/>
              <a:t>´. Pak platí </a:t>
            </a:r>
            <a:endParaRPr lang="cs-CZ" altLang="cs-CZ" sz="2600" dirty="0" smtClean="0"/>
          </a:p>
          <a:p>
            <a:endParaRPr lang="cs-CZ" altLang="cs-CZ" sz="2600" dirty="0"/>
          </a:p>
          <a:p>
            <a:endParaRPr lang="cs-CZ" altLang="cs-CZ" sz="2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Vliv neurčitosti tvrzení </a:t>
            </a:r>
            <a:r>
              <a:rPr lang="cs-CZ" altLang="cs-CZ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8" name="Object 10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772888"/>
              </p:ext>
            </p:extLst>
          </p:nvPr>
        </p:nvGraphicFramePr>
        <p:xfrm>
          <a:off x="1328452" y="3147814"/>
          <a:ext cx="64150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Rovnice" r:id="rId4" imgW="6413500" imgH="812800" progId="Equation.3">
                  <p:embed/>
                </p:oleObj>
              </mc:Choice>
              <mc:Fallback>
                <p:oleObj name="Rovnice" r:id="rId4" imgW="6413500" imgH="812800" progId="Equation.3">
                  <p:embed/>
                  <p:pic>
                    <p:nvPicPr>
                      <p:cNvPr id="11268" name="Object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452" y="3147814"/>
                        <a:ext cx="6415088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462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/>
              <a:t>Můžeme udělat tento oprávněný předpoklad: Víme-li, že </a:t>
            </a:r>
            <a:r>
              <a:rPr lang="cs-CZ" altLang="cs-CZ" sz="2600" i="1" dirty="0"/>
              <a:t>E</a:t>
            </a:r>
            <a:r>
              <a:rPr lang="cs-CZ" altLang="cs-CZ" sz="2600" dirty="0"/>
              <a:t> je pravda nebo nepravda, pak pozorování </a:t>
            </a:r>
            <a:r>
              <a:rPr lang="cs-CZ" altLang="cs-CZ" sz="2600" i="1" dirty="0"/>
              <a:t>E</a:t>
            </a:r>
            <a:r>
              <a:rPr lang="cs-CZ" altLang="cs-CZ" sz="2600" dirty="0"/>
              <a:t>´ nepřináší žádnou další informaci o </a:t>
            </a:r>
            <a:r>
              <a:rPr lang="cs-CZ" altLang="cs-CZ" sz="2600" i="1" dirty="0"/>
              <a:t>H</a:t>
            </a:r>
            <a:r>
              <a:rPr lang="cs-CZ" altLang="cs-CZ" sz="2600" dirty="0"/>
              <a:t>. Potom můžeme předchozí vztah přepsat do tvaru </a:t>
            </a:r>
            <a:endParaRPr lang="cs-CZ" altLang="cs-CZ" sz="2600" dirty="0" smtClean="0"/>
          </a:p>
          <a:p>
            <a:endParaRPr lang="cs-CZ" altLang="cs-CZ" sz="2600" dirty="0"/>
          </a:p>
          <a:p>
            <a:endParaRPr lang="cs-CZ" altLang="cs-CZ" sz="2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Vliv neurčitosti tvrzení </a:t>
            </a:r>
            <a:r>
              <a:rPr lang="cs-CZ" altLang="cs-CZ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10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434507"/>
              </p:ext>
            </p:extLst>
          </p:nvPr>
        </p:nvGraphicFramePr>
        <p:xfrm>
          <a:off x="1142206" y="3291830"/>
          <a:ext cx="68595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Rovnice" r:id="rId4" imgW="6858000" imgH="812800" progId="Equation.3">
                  <p:embed/>
                </p:oleObj>
              </mc:Choice>
              <mc:Fallback>
                <p:oleObj name="Rovnice" r:id="rId4" imgW="6858000" imgH="812800" progId="Equation.3">
                  <p:embed/>
                  <p:pic>
                    <p:nvPicPr>
                      <p:cNvPr id="11269" name="Object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206" y="3291830"/>
                        <a:ext cx="6859588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630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600" dirty="0"/>
              <a:t>Vztah</a:t>
            </a:r>
          </a:p>
          <a:p>
            <a:pPr marL="0" indent="0">
              <a:buNone/>
            </a:pPr>
            <a:endParaRPr lang="cs-CZ" altLang="cs-CZ" sz="2600" dirty="0"/>
          </a:p>
          <a:p>
            <a:pPr marL="0" indent="0">
              <a:buNone/>
            </a:pPr>
            <a:r>
              <a:rPr lang="cs-CZ" altLang="cs-CZ" sz="2600" dirty="0"/>
              <a:t>	představuje lineární závislost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i="1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´) na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E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i="1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´). </a:t>
            </a:r>
          </a:p>
          <a:p>
            <a:endParaRPr lang="cs-CZ" altLang="cs-CZ" sz="2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Aproximace výpočtu </a:t>
            </a:r>
            <a:r>
              <a:rPr lang="cs-CZ" altLang="cs-CZ" b="1" i="1" dirty="0"/>
              <a:t>P</a:t>
            </a:r>
            <a:r>
              <a:rPr lang="cs-CZ" altLang="cs-CZ" b="1" dirty="0"/>
              <a:t>(</a:t>
            </a:r>
            <a:r>
              <a:rPr lang="cs-CZ" altLang="cs-CZ" b="1" i="1" dirty="0"/>
              <a:t>H</a:t>
            </a:r>
            <a:r>
              <a:rPr lang="en-US" altLang="cs-CZ" b="1" dirty="0"/>
              <a:t>|</a:t>
            </a:r>
            <a:r>
              <a:rPr lang="en-US" altLang="cs-CZ" b="1" i="1" dirty="0"/>
              <a:t>E</a:t>
            </a:r>
            <a:r>
              <a:rPr lang="en-US" altLang="cs-CZ" b="1" dirty="0"/>
              <a:t>´)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767970"/>
              </p:ext>
            </p:extLst>
          </p:nvPr>
        </p:nvGraphicFramePr>
        <p:xfrm>
          <a:off x="971600" y="2311462"/>
          <a:ext cx="68849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Rovnice" r:id="rId4" imgW="6883400" imgH="368300" progId="Equation.3">
                  <p:embed/>
                </p:oleObj>
              </mc:Choice>
              <mc:Fallback>
                <p:oleObj name="Rovnice" r:id="rId4" imgW="6883400" imgH="368300" progId="Equation.3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311462"/>
                        <a:ext cx="68849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117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Bef>
                <a:spcPct val="30000"/>
              </a:spcBef>
            </a:pPr>
            <a:r>
              <a:rPr lang="cs-CZ" altLang="cs-CZ" sz="2600" dirty="0" smtClean="0"/>
              <a:t>Protože </a:t>
            </a:r>
            <a:r>
              <a:rPr lang="cs-CZ" altLang="cs-CZ" sz="2600" dirty="0"/>
              <a:t>však expert  nezávisle zadává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i="1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) a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dirty="0">
                <a:sym typeface="Symbol" panose="05050102010706020507" pitchFamily="18" charset="2"/>
              </a:rPr>
              <a:t></a:t>
            </a:r>
            <a:r>
              <a:rPr lang="cs-CZ" altLang="cs-CZ" sz="2600" i="1" dirty="0"/>
              <a:t>E</a:t>
            </a:r>
            <a:r>
              <a:rPr lang="cs-CZ" altLang="cs-CZ" sz="2600" dirty="0"/>
              <a:t>) (přímo nebo prostřednictvím</a:t>
            </a:r>
            <a:r>
              <a:rPr lang="cs-CZ" altLang="cs-CZ" sz="2600" i="1" dirty="0"/>
              <a:t> L</a:t>
            </a:r>
            <a:r>
              <a:rPr lang="cs-CZ" altLang="cs-CZ" sz="2600" dirty="0"/>
              <a:t> a </a:t>
            </a:r>
            <a:r>
              <a:rPr lang="cs-CZ" altLang="cs-CZ" sz="2600" i="1" dirty="0"/>
              <a:t>L</a:t>
            </a:r>
            <a:r>
              <a:rPr lang="en-US" altLang="cs-CZ" sz="2600" dirty="0"/>
              <a:t>^</a:t>
            </a:r>
            <a:r>
              <a:rPr lang="cs-CZ" altLang="cs-CZ" sz="2600" dirty="0"/>
              <a:t>) a dále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dirty="0"/>
              <a:t>) a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E</a:t>
            </a:r>
            <a:r>
              <a:rPr lang="cs-CZ" altLang="cs-CZ" sz="2600" dirty="0"/>
              <a:t>), je  uvedená přímka přeurčena a může dojít k rozporu (zadávané údaje nemusejí být konzistentní).</a:t>
            </a:r>
          </a:p>
          <a:p>
            <a:endParaRPr lang="cs-CZ" altLang="cs-CZ" sz="2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Aproximace výpočtu </a:t>
            </a:r>
            <a:r>
              <a:rPr lang="cs-CZ" altLang="cs-CZ" b="1" i="1" dirty="0"/>
              <a:t>P</a:t>
            </a:r>
            <a:r>
              <a:rPr lang="cs-CZ" altLang="cs-CZ" b="1" dirty="0"/>
              <a:t>(</a:t>
            </a:r>
            <a:r>
              <a:rPr lang="cs-CZ" altLang="cs-CZ" b="1" i="1" dirty="0"/>
              <a:t>H</a:t>
            </a:r>
            <a:r>
              <a:rPr lang="en-US" altLang="cs-CZ" b="1" dirty="0"/>
              <a:t>|</a:t>
            </a:r>
            <a:r>
              <a:rPr lang="en-US" altLang="cs-CZ" b="1" i="1" dirty="0"/>
              <a:t>E</a:t>
            </a:r>
            <a:r>
              <a:rPr lang="en-US" altLang="cs-CZ" b="1" dirty="0"/>
              <a:t>´)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Bef>
                <a:spcPct val="30000"/>
              </a:spcBef>
            </a:pPr>
            <a:r>
              <a:rPr lang="cs-CZ" altLang="cs-CZ" sz="2600" dirty="0" smtClean="0"/>
              <a:t>Proto </a:t>
            </a:r>
            <a:r>
              <a:rPr lang="cs-CZ" altLang="cs-CZ" sz="2600" dirty="0"/>
              <a:t>se výše uvedený teoretický vztah nahrazuje nějakou aproximací. Obvykle se fixují tyto tři body grafu: </a:t>
            </a:r>
          </a:p>
          <a:p>
            <a:r>
              <a:rPr lang="cs-CZ" altLang="cs-CZ" sz="2600" dirty="0"/>
              <a:t>	[0,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dirty="0">
                <a:sym typeface="Symbol" panose="05050102010706020507" pitchFamily="18" charset="2"/>
              </a:rPr>
              <a:t></a:t>
            </a:r>
            <a:r>
              <a:rPr lang="cs-CZ" altLang="cs-CZ" sz="2600" i="1" dirty="0"/>
              <a:t>E</a:t>
            </a:r>
            <a:r>
              <a:rPr lang="cs-CZ" altLang="cs-CZ" sz="2600" dirty="0"/>
              <a:t>)], [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E</a:t>
            </a:r>
            <a:r>
              <a:rPr lang="cs-CZ" altLang="cs-CZ" sz="2600" dirty="0"/>
              <a:t>),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dirty="0"/>
              <a:t>)] a [1, </a:t>
            </a:r>
            <a:r>
              <a:rPr lang="cs-CZ" altLang="cs-CZ" sz="2600" i="1" dirty="0"/>
              <a:t>P</a:t>
            </a:r>
            <a:r>
              <a:rPr lang="cs-CZ" altLang="cs-CZ" sz="2600" dirty="0"/>
              <a:t>(</a:t>
            </a:r>
            <a:r>
              <a:rPr lang="cs-CZ" altLang="cs-CZ" sz="2600" i="1" dirty="0"/>
              <a:t>H</a:t>
            </a:r>
            <a:r>
              <a:rPr lang="cs-CZ" altLang="cs-CZ" sz="2600" i="1" baseline="-25000" dirty="0"/>
              <a:t> </a:t>
            </a:r>
            <a:r>
              <a:rPr lang="cs-CZ" altLang="cs-CZ" sz="2600" dirty="0"/>
              <a:t>|</a:t>
            </a:r>
            <a:r>
              <a:rPr lang="cs-CZ" altLang="cs-CZ" sz="2600" i="1" baseline="-25000" dirty="0"/>
              <a:t> </a:t>
            </a:r>
            <a:r>
              <a:rPr lang="cs-CZ" altLang="cs-CZ" sz="2600" i="1" dirty="0"/>
              <a:t>E</a:t>
            </a:r>
            <a:r>
              <a:rPr lang="cs-CZ" altLang="cs-CZ" sz="2600" dirty="0"/>
              <a:t>)].</a:t>
            </a:r>
          </a:p>
          <a:p>
            <a:pPr>
              <a:spcBef>
                <a:spcPct val="30000"/>
              </a:spcBef>
            </a:pPr>
            <a:r>
              <a:rPr lang="cs-CZ" altLang="cs-CZ" sz="2600" dirty="0"/>
              <a:t>Mezi těmito body se pak závislost interpoluje lineárními funkcemi.</a:t>
            </a:r>
          </a:p>
          <a:p>
            <a:endParaRPr lang="cs-CZ" altLang="cs-CZ" sz="2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Aproximace výpočtu </a:t>
            </a:r>
            <a:r>
              <a:rPr lang="cs-CZ" altLang="cs-CZ" b="1" i="1" dirty="0"/>
              <a:t>P</a:t>
            </a:r>
            <a:r>
              <a:rPr lang="cs-CZ" altLang="cs-CZ" b="1" dirty="0"/>
              <a:t>(</a:t>
            </a:r>
            <a:r>
              <a:rPr lang="cs-CZ" altLang="cs-CZ" b="1" i="1" dirty="0"/>
              <a:t>H</a:t>
            </a:r>
            <a:r>
              <a:rPr lang="en-US" altLang="cs-CZ" b="1" dirty="0"/>
              <a:t>|</a:t>
            </a:r>
            <a:r>
              <a:rPr lang="en-US" altLang="cs-CZ" b="1" i="1" dirty="0"/>
              <a:t>E</a:t>
            </a:r>
            <a:r>
              <a:rPr lang="en-US" altLang="cs-CZ" b="1" dirty="0"/>
              <a:t>´)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6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000" dirty="0"/>
              <a:t>Uvažujme případ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H</a:t>
            </a:r>
            <a:r>
              <a:rPr lang="cs-CZ" altLang="cs-CZ" sz="2000" i="1" baseline="-25000" dirty="0"/>
              <a:t> </a:t>
            </a:r>
            <a:r>
              <a:rPr lang="cs-CZ" altLang="cs-CZ" sz="2000" dirty="0"/>
              <a:t>|</a:t>
            </a:r>
            <a:r>
              <a:rPr lang="cs-CZ" altLang="cs-CZ" sz="2000" dirty="0">
                <a:sym typeface="Symbol" panose="05050102010706020507" pitchFamily="18" charset="2"/>
              </a:rPr>
              <a:t></a:t>
            </a:r>
            <a:r>
              <a:rPr lang="cs-CZ" altLang="cs-CZ" sz="2000" i="1" dirty="0"/>
              <a:t>E</a:t>
            </a:r>
            <a:r>
              <a:rPr lang="cs-CZ" altLang="cs-CZ" sz="2000" dirty="0"/>
              <a:t>) </a:t>
            </a:r>
            <a:r>
              <a:rPr lang="cs-CZ" altLang="cs-CZ" sz="2000" dirty="0">
                <a:sym typeface="Symbol" panose="05050102010706020507" pitchFamily="18" charset="2"/>
              </a:rPr>
              <a:t></a:t>
            </a:r>
            <a:r>
              <a:rPr lang="cs-CZ" altLang="cs-CZ" sz="2000" dirty="0"/>
              <a:t>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H</a:t>
            </a:r>
            <a:r>
              <a:rPr lang="cs-CZ" altLang="cs-CZ" sz="2000" dirty="0"/>
              <a:t>) </a:t>
            </a:r>
            <a:r>
              <a:rPr lang="cs-CZ" altLang="cs-CZ" sz="2000" dirty="0">
                <a:sym typeface="Symbol" panose="05050102010706020507" pitchFamily="18" charset="2"/>
              </a:rPr>
              <a:t></a:t>
            </a:r>
            <a:r>
              <a:rPr lang="cs-CZ" altLang="cs-CZ" sz="2000" dirty="0"/>
              <a:t>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H</a:t>
            </a:r>
            <a:r>
              <a:rPr lang="cs-CZ" altLang="cs-CZ" sz="2000" i="1" baseline="-25000" dirty="0"/>
              <a:t> </a:t>
            </a:r>
            <a:r>
              <a:rPr lang="cs-CZ" altLang="cs-CZ" sz="2000" dirty="0"/>
              <a:t>|</a:t>
            </a:r>
            <a:r>
              <a:rPr lang="cs-CZ" altLang="cs-CZ" sz="2000" i="1" baseline="-25000" dirty="0"/>
              <a:t> </a:t>
            </a:r>
            <a:r>
              <a:rPr lang="cs-CZ" altLang="cs-CZ" sz="2000" i="1" dirty="0"/>
              <a:t>E</a:t>
            </a:r>
            <a:r>
              <a:rPr lang="cs-CZ" altLang="cs-CZ" sz="2000" dirty="0"/>
              <a:t>). Pak můžeme 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H</a:t>
            </a:r>
            <a:r>
              <a:rPr lang="cs-CZ" altLang="cs-CZ" sz="2000" i="1" baseline="-25000" dirty="0"/>
              <a:t> </a:t>
            </a:r>
            <a:r>
              <a:rPr lang="cs-CZ" altLang="cs-CZ" sz="2000" dirty="0"/>
              <a:t>|</a:t>
            </a:r>
            <a:r>
              <a:rPr lang="cs-CZ" altLang="cs-CZ" sz="2000" i="1" baseline="-25000" dirty="0"/>
              <a:t> </a:t>
            </a:r>
            <a:r>
              <a:rPr lang="cs-CZ" altLang="cs-CZ" sz="2000" i="1" dirty="0"/>
              <a:t>E´</a:t>
            </a:r>
            <a:r>
              <a:rPr lang="cs-CZ" altLang="cs-CZ" sz="2000" i="1" baseline="30000" dirty="0"/>
              <a:t> </a:t>
            </a:r>
            <a:r>
              <a:rPr lang="cs-CZ" altLang="cs-CZ" sz="2000" dirty="0"/>
              <a:t>) aproximovat pomocí vztahů</a:t>
            </a:r>
          </a:p>
          <a:p>
            <a:endParaRPr lang="cs-CZ" altLang="cs-CZ" sz="2000" dirty="0"/>
          </a:p>
          <a:p>
            <a:endParaRPr lang="cs-CZ" altLang="cs-CZ" sz="2000" dirty="0"/>
          </a:p>
          <a:p>
            <a:endParaRPr lang="cs-CZ" altLang="cs-CZ" sz="2000" dirty="0"/>
          </a:p>
          <a:p>
            <a:r>
              <a:rPr lang="cs-CZ" altLang="cs-CZ" sz="2000" dirty="0"/>
              <a:t>	pro 0 </a:t>
            </a:r>
            <a:r>
              <a:rPr lang="cs-CZ" altLang="cs-CZ" sz="2000" dirty="0">
                <a:sym typeface="Symbol" panose="05050102010706020507" pitchFamily="18" charset="2"/>
              </a:rPr>
              <a:t>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E</a:t>
            </a:r>
            <a:r>
              <a:rPr lang="cs-CZ" altLang="cs-CZ" sz="2000" i="1" baseline="-25000" dirty="0"/>
              <a:t> </a:t>
            </a:r>
            <a:r>
              <a:rPr lang="cs-CZ" altLang="cs-CZ" sz="2000" dirty="0"/>
              <a:t>|</a:t>
            </a:r>
            <a:r>
              <a:rPr lang="cs-CZ" altLang="cs-CZ" sz="2000" i="1" baseline="-25000" dirty="0"/>
              <a:t> </a:t>
            </a:r>
            <a:r>
              <a:rPr lang="cs-CZ" altLang="cs-CZ" sz="2000" i="1" dirty="0"/>
              <a:t>E´</a:t>
            </a:r>
            <a:r>
              <a:rPr lang="cs-CZ" altLang="cs-CZ" sz="2000" i="1" baseline="30000" dirty="0"/>
              <a:t> </a:t>
            </a:r>
            <a:r>
              <a:rPr lang="cs-CZ" altLang="cs-CZ" sz="2000" dirty="0"/>
              <a:t>) </a:t>
            </a:r>
            <a:r>
              <a:rPr lang="cs-CZ" altLang="cs-CZ" sz="2000" dirty="0">
                <a:sym typeface="Symbol" panose="05050102010706020507" pitchFamily="18" charset="2"/>
              </a:rPr>
              <a:t>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E</a:t>
            </a:r>
            <a:r>
              <a:rPr lang="cs-CZ" altLang="cs-CZ" sz="2000" dirty="0"/>
              <a:t>) a</a:t>
            </a:r>
          </a:p>
          <a:p>
            <a:endParaRPr lang="cs-CZ" altLang="cs-CZ" sz="2000" dirty="0"/>
          </a:p>
          <a:p>
            <a:endParaRPr lang="cs-CZ" altLang="cs-CZ" sz="2000" dirty="0"/>
          </a:p>
          <a:p>
            <a:endParaRPr lang="cs-CZ" altLang="cs-CZ" sz="2000" dirty="0"/>
          </a:p>
          <a:p>
            <a:r>
              <a:rPr lang="cs-CZ" altLang="cs-CZ" sz="2000" dirty="0"/>
              <a:t>	pro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E</a:t>
            </a:r>
            <a:r>
              <a:rPr lang="cs-CZ" altLang="cs-CZ" sz="2000" dirty="0"/>
              <a:t>) </a:t>
            </a:r>
            <a:r>
              <a:rPr lang="cs-CZ" altLang="cs-CZ" sz="2000" dirty="0">
                <a:sym typeface="Symbol" panose="05050102010706020507" pitchFamily="18" charset="2"/>
              </a:rPr>
              <a:t>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E</a:t>
            </a:r>
            <a:r>
              <a:rPr lang="cs-CZ" altLang="cs-CZ" sz="2000" i="1" baseline="-25000" dirty="0"/>
              <a:t> </a:t>
            </a:r>
            <a:r>
              <a:rPr lang="cs-CZ" altLang="cs-CZ" sz="2000" dirty="0"/>
              <a:t>|</a:t>
            </a:r>
            <a:r>
              <a:rPr lang="cs-CZ" altLang="cs-CZ" sz="2000" i="1" baseline="-25000" dirty="0"/>
              <a:t> </a:t>
            </a:r>
            <a:r>
              <a:rPr lang="cs-CZ" altLang="cs-CZ" sz="2000" i="1" dirty="0"/>
              <a:t>E´</a:t>
            </a:r>
            <a:r>
              <a:rPr lang="cs-CZ" altLang="cs-CZ" sz="2000" i="1" baseline="30000" dirty="0"/>
              <a:t> </a:t>
            </a:r>
            <a:r>
              <a:rPr lang="cs-CZ" altLang="cs-CZ" sz="2000" dirty="0"/>
              <a:t>) </a:t>
            </a:r>
            <a:r>
              <a:rPr lang="cs-CZ" altLang="cs-CZ" sz="2000" dirty="0">
                <a:sym typeface="Symbol" panose="05050102010706020507" pitchFamily="18" charset="2"/>
              </a:rPr>
              <a:t> 1</a:t>
            </a:r>
            <a:r>
              <a:rPr lang="cs-CZ" altLang="cs-CZ" sz="2000" dirty="0" smtClean="0">
                <a:sym typeface="Symbol" panose="05050102010706020507" pitchFamily="18" charset="2"/>
              </a:rPr>
              <a:t>.</a:t>
            </a:r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Příklad aproximace </a:t>
            </a:r>
            <a:r>
              <a:rPr lang="cs-CZ" altLang="cs-CZ" b="1" i="1" dirty="0"/>
              <a:t>P</a:t>
            </a:r>
            <a:r>
              <a:rPr lang="cs-CZ" altLang="cs-CZ" b="1" dirty="0"/>
              <a:t>(</a:t>
            </a:r>
            <a:r>
              <a:rPr lang="cs-CZ" altLang="cs-CZ" b="1" i="1" dirty="0"/>
              <a:t>H</a:t>
            </a:r>
            <a:r>
              <a:rPr lang="cs-CZ" altLang="cs-CZ" b="1" dirty="0"/>
              <a:t>|</a:t>
            </a:r>
            <a:r>
              <a:rPr lang="cs-CZ" altLang="cs-CZ" b="1" i="1" dirty="0"/>
              <a:t>E</a:t>
            </a:r>
            <a:r>
              <a:rPr lang="cs-CZ" altLang="cs-CZ" b="1" dirty="0"/>
              <a:t>´)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967516"/>
              </p:ext>
            </p:extLst>
          </p:nvPr>
        </p:nvGraphicFramePr>
        <p:xfrm>
          <a:off x="1271302" y="1707654"/>
          <a:ext cx="652938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Rovnice" r:id="rId4" imgW="6527800" imgH="787400" progId="Equation.3">
                  <p:embed/>
                </p:oleObj>
              </mc:Choice>
              <mc:Fallback>
                <p:oleObj name="Rovnice" r:id="rId4" imgW="6527800" imgH="787400" progId="Equation.3">
                  <p:embed/>
                  <p:pic>
                    <p:nvPicPr>
                      <p:cNvPr id="1331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302" y="1707654"/>
                        <a:ext cx="6529388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419799"/>
              </p:ext>
            </p:extLst>
          </p:nvPr>
        </p:nvGraphicFramePr>
        <p:xfrm>
          <a:off x="1273470" y="3219822"/>
          <a:ext cx="682148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Rovnice" r:id="rId6" imgW="6819900" imgH="787400" progId="Equation.3">
                  <p:embed/>
                </p:oleObj>
              </mc:Choice>
              <mc:Fallback>
                <p:oleObj name="Rovnice" r:id="rId6" imgW="6819900" imgH="787400" progId="Equation.3">
                  <p:embed/>
                  <p:pic>
                    <p:nvPicPr>
                      <p:cNvPr id="1331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70" y="3219822"/>
                        <a:ext cx="6821488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4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Příklad aproximace </a:t>
            </a:r>
            <a:r>
              <a:rPr lang="cs-CZ" altLang="cs-CZ" b="1" i="1" dirty="0"/>
              <a:t>P</a:t>
            </a:r>
            <a:r>
              <a:rPr lang="cs-CZ" altLang="cs-CZ" b="1" dirty="0"/>
              <a:t>(</a:t>
            </a:r>
            <a:r>
              <a:rPr lang="cs-CZ" altLang="cs-CZ" b="1" i="1" dirty="0"/>
              <a:t>H</a:t>
            </a:r>
            <a:r>
              <a:rPr lang="cs-CZ" altLang="cs-CZ" b="1" dirty="0"/>
              <a:t>|</a:t>
            </a:r>
            <a:r>
              <a:rPr lang="cs-CZ" altLang="cs-CZ" b="1" i="1" dirty="0"/>
              <a:t>E</a:t>
            </a:r>
            <a:r>
              <a:rPr lang="cs-CZ" altLang="cs-CZ" b="1" dirty="0"/>
              <a:t>´)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21650" t="19201" r="32675" b="23400"/>
          <a:stretch/>
        </p:blipFill>
        <p:spPr>
          <a:xfrm>
            <a:off x="1331640" y="865078"/>
            <a:ext cx="5616624" cy="397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17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/>
            <a:r>
              <a:rPr lang="cs-CZ" altLang="cs-CZ" sz="2400" dirty="0" smtClean="0"/>
              <a:t>problémy </a:t>
            </a:r>
            <a:r>
              <a:rPr lang="cs-CZ" altLang="cs-CZ" sz="2400" dirty="0"/>
              <a:t>s daty; např.:</a:t>
            </a:r>
          </a:p>
          <a:p>
            <a:pPr lvl="2"/>
            <a:r>
              <a:rPr lang="cs-CZ" altLang="cs-CZ" dirty="0"/>
              <a:t>chybějící nebo nedostupná data</a:t>
            </a:r>
          </a:p>
          <a:p>
            <a:pPr lvl="2"/>
            <a:r>
              <a:rPr lang="cs-CZ" altLang="cs-CZ" dirty="0"/>
              <a:t>nespolehlivá data  (např. z důvodu chyb měření)</a:t>
            </a:r>
          </a:p>
          <a:p>
            <a:pPr lvl="2"/>
            <a:r>
              <a:rPr lang="cs-CZ" altLang="cs-CZ" dirty="0"/>
              <a:t>nepřesná nebo nekonzistentní reprezentace </a:t>
            </a:r>
            <a:r>
              <a:rPr lang="cs-CZ" altLang="cs-CZ" dirty="0" smtClean="0"/>
              <a:t>dat</a:t>
            </a:r>
            <a:endParaRPr lang="cs-CZ" alt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79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/>
              <a:t>Mějme pravidla </a:t>
            </a:r>
            <a:r>
              <a:rPr lang="cs-CZ" altLang="cs-CZ" sz="2000" i="1" dirty="0"/>
              <a:t>E</a:t>
            </a:r>
            <a:r>
              <a:rPr lang="cs-CZ" altLang="cs-CZ" sz="2000" baseline="-25000" dirty="0"/>
              <a:t>1</a:t>
            </a:r>
            <a:r>
              <a:rPr lang="cs-CZ" altLang="cs-CZ" sz="2000" dirty="0"/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 </a:t>
            </a:r>
            <a:r>
              <a:rPr lang="cs-CZ" altLang="cs-CZ" sz="2000" i="1" dirty="0">
                <a:sym typeface="Symbol" panose="05050102010706020507" pitchFamily="18" charset="2"/>
              </a:rPr>
              <a:t>H,</a:t>
            </a:r>
            <a:r>
              <a:rPr lang="cs-CZ" altLang="cs-CZ" sz="2000" dirty="0">
                <a:sym typeface="Symbol" panose="05050102010706020507" pitchFamily="18" charset="2"/>
              </a:rPr>
              <a:t> </a:t>
            </a:r>
            <a:r>
              <a:rPr lang="cs-CZ" altLang="cs-CZ" sz="2000" i="1" dirty="0"/>
              <a:t>E</a:t>
            </a:r>
            <a:r>
              <a:rPr lang="cs-CZ" altLang="cs-CZ" sz="2000" baseline="-25000" dirty="0"/>
              <a:t>2</a:t>
            </a:r>
            <a:r>
              <a:rPr lang="cs-CZ" altLang="cs-CZ" sz="2000" dirty="0"/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 </a:t>
            </a:r>
            <a:r>
              <a:rPr lang="cs-CZ" altLang="cs-CZ" sz="2000" i="1" dirty="0">
                <a:sym typeface="Symbol" panose="05050102010706020507" pitchFamily="18" charset="2"/>
              </a:rPr>
              <a:t>H, … , </a:t>
            </a:r>
            <a:r>
              <a:rPr lang="cs-CZ" altLang="cs-CZ" sz="2000" i="1" dirty="0"/>
              <a:t>E</a:t>
            </a:r>
            <a:r>
              <a:rPr lang="cs-CZ" altLang="cs-CZ" sz="2000" i="1" baseline="-25000" dirty="0"/>
              <a:t>n</a:t>
            </a:r>
            <a:r>
              <a:rPr lang="cs-CZ" altLang="cs-CZ" sz="2000" dirty="0"/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 </a:t>
            </a:r>
            <a:r>
              <a:rPr lang="cs-CZ" altLang="cs-CZ" sz="2000" i="1" dirty="0">
                <a:sym typeface="Symbol" panose="05050102010706020507" pitchFamily="18" charset="2"/>
              </a:rPr>
              <a:t>H</a:t>
            </a:r>
            <a:r>
              <a:rPr lang="cs-CZ" altLang="cs-CZ" sz="2000" dirty="0">
                <a:sym typeface="Symbol" panose="05050102010706020507" pitchFamily="18" charset="2"/>
              </a:rPr>
              <a:t>. Pak se aposteriorní šance za předpokladu nezávislosti evidencí </a:t>
            </a:r>
            <a:r>
              <a:rPr lang="cs-CZ" altLang="cs-CZ" sz="2000" i="1" dirty="0" err="1"/>
              <a:t>E</a:t>
            </a:r>
            <a:r>
              <a:rPr lang="cs-CZ" altLang="cs-CZ" sz="2000" i="1" baseline="-25000" dirty="0" err="1"/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 vypočte takto:</a:t>
            </a:r>
          </a:p>
          <a:p>
            <a:pPr marL="0" indent="0">
              <a:buNone/>
            </a:pPr>
            <a:endParaRPr lang="cs-CZ" altLang="cs-CZ" sz="20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cs-CZ" altLang="cs-CZ" sz="20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Kombinace více pravidel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936573"/>
              </p:ext>
            </p:extLst>
          </p:nvPr>
        </p:nvGraphicFramePr>
        <p:xfrm>
          <a:off x="2266950" y="2859782"/>
          <a:ext cx="461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Rovnice" r:id="rId4" imgW="4610100" imgH="381000" progId="Equation.3">
                  <p:embed/>
                </p:oleObj>
              </mc:Choice>
              <mc:Fallback>
                <p:oleObj name="Rovnice" r:id="rId4" imgW="4610100" imgH="381000" progId="Equation.3">
                  <p:embed/>
                  <p:pic>
                    <p:nvPicPr>
                      <p:cNvPr id="1434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2859782"/>
                        <a:ext cx="461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69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/>
              <a:t>Pokud </a:t>
            </a:r>
            <a:r>
              <a:rPr lang="cs-CZ" altLang="cs-CZ" sz="2000" dirty="0"/>
              <a:t>místo přesných evidencí </a:t>
            </a:r>
            <a:r>
              <a:rPr lang="cs-CZ" altLang="cs-CZ" sz="2000" i="1" dirty="0" err="1"/>
              <a:t>E</a:t>
            </a:r>
            <a:r>
              <a:rPr lang="cs-CZ" altLang="cs-CZ" sz="2000" i="1" baseline="-25000" dirty="0" err="1"/>
              <a:t>i</a:t>
            </a:r>
            <a:r>
              <a:rPr lang="cs-CZ" altLang="cs-CZ" sz="2000" dirty="0"/>
              <a:t> jsou k dispozici pouze pozorování </a:t>
            </a:r>
            <a:r>
              <a:rPr lang="cs-CZ" altLang="cs-CZ" sz="2000" i="1" dirty="0" err="1"/>
              <a:t>E</a:t>
            </a:r>
            <a:r>
              <a:rPr lang="cs-CZ" altLang="cs-CZ" sz="2000" i="1" baseline="-25000" dirty="0" err="1"/>
              <a:t>i</a:t>
            </a:r>
            <a:r>
              <a:rPr lang="cs-CZ" altLang="cs-CZ" sz="2000" dirty="0"/>
              <a:t>´</a:t>
            </a:r>
            <a:r>
              <a:rPr lang="cs-CZ" altLang="cs-CZ" sz="2000" i="1" baseline="-25000" dirty="0"/>
              <a:t> </a:t>
            </a:r>
            <a:r>
              <a:rPr lang="cs-CZ" altLang="cs-CZ" sz="2000" dirty="0"/>
              <a:t>, pak se aposteriorní šance vypočte podle vztahu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dirty="0"/>
              <a:t>	kde</a:t>
            </a:r>
          </a:p>
          <a:p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Kombinace více pravidel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04787"/>
              </p:ext>
            </p:extLst>
          </p:nvPr>
        </p:nvGraphicFramePr>
        <p:xfrm>
          <a:off x="2266950" y="2571750"/>
          <a:ext cx="461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Rovnice" r:id="rId4" imgW="4610100" imgH="381000" progId="Equation.3">
                  <p:embed/>
                </p:oleObj>
              </mc:Choice>
              <mc:Fallback>
                <p:oleObj name="Rovnice" r:id="rId4" imgW="4610100" imgH="381000" progId="Equation.3">
                  <p:embed/>
                  <p:pic>
                    <p:nvPicPr>
                      <p:cNvPr id="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2571750"/>
                        <a:ext cx="461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824438"/>
              </p:ext>
            </p:extLst>
          </p:nvPr>
        </p:nvGraphicFramePr>
        <p:xfrm>
          <a:off x="3131840" y="3219822"/>
          <a:ext cx="180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Rovnice" r:id="rId6" imgW="1803400" imgH="787400" progId="Equation.3">
                  <p:embed/>
                </p:oleObj>
              </mc:Choice>
              <mc:Fallback>
                <p:oleObj name="Rovnice" r:id="rId6" imgW="1803400" imgH="787400" progId="Equation.3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219822"/>
                        <a:ext cx="1803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978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/>
              <a:t>Vztahy pro výpočet vah disjunkce, konjunkce a negace předpokladů přebírají </a:t>
            </a:r>
            <a:r>
              <a:rPr lang="cs-CZ" altLang="cs-CZ" sz="2000" dirty="0" err="1"/>
              <a:t>prospectorovské</a:t>
            </a:r>
            <a:r>
              <a:rPr lang="cs-CZ" altLang="cs-CZ" sz="2000" dirty="0"/>
              <a:t> systémy z fuzzy logiky.</a:t>
            </a:r>
          </a:p>
          <a:p>
            <a:pPr marL="0" indent="0">
              <a:buNone/>
            </a:pPr>
            <a:r>
              <a:rPr lang="cs-CZ" altLang="cs-CZ" sz="2000" dirty="0"/>
              <a:t>Disjunkce předpokladů: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dirty="0"/>
              <a:t>Konjunkce předpokladů:</a:t>
            </a:r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endParaRPr lang="cs-CZ" altLang="cs-CZ" sz="2000" dirty="0"/>
          </a:p>
          <a:p>
            <a:pPr marL="0" indent="0">
              <a:buNone/>
            </a:pPr>
            <a:r>
              <a:rPr lang="cs-CZ" altLang="cs-CZ" sz="2000" dirty="0"/>
              <a:t>Negace předpokladu:</a:t>
            </a:r>
          </a:p>
          <a:p>
            <a:pPr marL="0" indent="0">
              <a:buNone/>
            </a:pPr>
            <a:endParaRPr lang="cs-CZ" altLang="cs-CZ" sz="20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Kombinace předpokladů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744916"/>
              </p:ext>
            </p:extLst>
          </p:nvPr>
        </p:nvGraphicFramePr>
        <p:xfrm>
          <a:off x="2380208" y="2139702"/>
          <a:ext cx="406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Rovnice" r:id="rId4" imgW="4064000" imgH="368300" progId="Equation.3">
                  <p:embed/>
                </p:oleObj>
              </mc:Choice>
              <mc:Fallback>
                <p:oleObj name="Rovnice" r:id="rId4" imgW="4064000" imgH="368300" progId="Equation.3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208" y="2139702"/>
                        <a:ext cx="406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91942"/>
              </p:ext>
            </p:extLst>
          </p:nvPr>
        </p:nvGraphicFramePr>
        <p:xfrm>
          <a:off x="2450030" y="3291830"/>
          <a:ext cx="401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Rovnice" r:id="rId6" imgW="4013200" imgH="368300" progId="Equation.3">
                  <p:embed/>
                </p:oleObj>
              </mc:Choice>
              <mc:Fallback>
                <p:oleObj name="Rovnice" r:id="rId6" imgW="4013200" imgH="368300" progId="Equation.3">
                  <p:embed/>
                  <p:pic>
                    <p:nvPicPr>
                      <p:cNvPr id="153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0030" y="3291830"/>
                        <a:ext cx="401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383022"/>
              </p:ext>
            </p:extLst>
          </p:nvPr>
        </p:nvGraphicFramePr>
        <p:xfrm>
          <a:off x="3203848" y="4246661"/>
          <a:ext cx="21844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Rovnice" r:id="rId8" imgW="2184400" imgH="342900" progId="Equation.3">
                  <p:embed/>
                </p:oleObj>
              </mc:Choice>
              <mc:Fallback>
                <p:oleObj name="Rovnice" r:id="rId8" imgW="2184400" imgH="342900" progId="Equation.3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246661"/>
                        <a:ext cx="21844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052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dirty="0"/>
              <a:t>Výhody:</a:t>
            </a:r>
          </a:p>
          <a:p>
            <a:pPr lvl="1"/>
            <a:r>
              <a:rPr lang="cs-CZ" altLang="cs-CZ" sz="2000" dirty="0"/>
              <a:t>dobré teoretické základy</a:t>
            </a:r>
          </a:p>
          <a:p>
            <a:pPr lvl="1"/>
            <a:r>
              <a:rPr lang="cs-CZ" altLang="cs-CZ" sz="2000" dirty="0"/>
              <a:t>dobře definovaná sémantika rozhodování</a:t>
            </a:r>
          </a:p>
          <a:p>
            <a:r>
              <a:rPr lang="cs-CZ" altLang="cs-CZ" sz="2400" dirty="0"/>
              <a:t>Nevýhody:</a:t>
            </a:r>
          </a:p>
          <a:p>
            <a:pPr lvl="1"/>
            <a:r>
              <a:rPr lang="cs-CZ" altLang="cs-CZ" sz="2000" dirty="0"/>
              <a:t>potřeba velkého množství pravděpodobnostních dat</a:t>
            </a:r>
          </a:p>
          <a:p>
            <a:pPr lvl="1"/>
            <a:r>
              <a:rPr lang="cs-CZ" altLang="cs-CZ" sz="2000" dirty="0"/>
              <a:t>nebezpečí neúplnosti a nekonzistence dat</a:t>
            </a:r>
          </a:p>
          <a:p>
            <a:pPr lvl="1"/>
            <a:r>
              <a:rPr lang="cs-CZ" altLang="cs-CZ" sz="2000" dirty="0"/>
              <a:t>předpoklad nezávislosti evidencí </a:t>
            </a:r>
            <a:r>
              <a:rPr lang="cs-CZ" altLang="cs-CZ" sz="2000" i="1" dirty="0" err="1"/>
              <a:t>E</a:t>
            </a:r>
            <a:r>
              <a:rPr lang="cs-CZ" altLang="cs-CZ" sz="2000" i="1" baseline="-25000" dirty="0" err="1"/>
              <a:t>i</a:t>
            </a:r>
            <a:r>
              <a:rPr lang="cs-CZ" altLang="cs-CZ" sz="2000" dirty="0"/>
              <a:t> bývá v praxi zřídka splněn</a:t>
            </a:r>
          </a:p>
          <a:p>
            <a:pPr lvl="1"/>
            <a:r>
              <a:rPr lang="cs-CZ" altLang="cs-CZ" sz="2000" dirty="0"/>
              <a:t>možnost ztráty informace v důsledku popisu neurčitosti jedním číslem</a:t>
            </a:r>
          </a:p>
          <a:p>
            <a:pPr lvl="1"/>
            <a:r>
              <a:rPr lang="cs-CZ" altLang="cs-CZ" sz="2000" dirty="0"/>
              <a:t>obtížnost vysvětlování</a:t>
            </a:r>
          </a:p>
          <a:p>
            <a:pPr marL="0" indent="0">
              <a:buNone/>
            </a:pPr>
            <a:endParaRPr lang="cs-CZ" altLang="cs-CZ" sz="16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Výhody a nevýhody </a:t>
            </a:r>
            <a:r>
              <a:rPr lang="cs-CZ" altLang="cs-CZ" b="1" dirty="0" err="1"/>
              <a:t>bayesovských</a:t>
            </a:r>
            <a:r>
              <a:rPr lang="cs-CZ" altLang="cs-CZ" b="1" dirty="0"/>
              <a:t> přístupů</a:t>
            </a:r>
            <a:endParaRPr lang="cs-CZ" altLang="cs-CZ" b="1" i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28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RNDr</a:t>
            </a:r>
            <a:r>
              <a:rPr lang="cs-CZ" altLang="cs-CZ" sz="1200" dirty="0"/>
              <a:t>. Jiří Dvořák, </a:t>
            </a:r>
            <a:r>
              <a:rPr lang="cs-CZ" altLang="cs-CZ" sz="1200" dirty="0" smtClean="0"/>
              <a:t>CSc. </a:t>
            </a:r>
            <a:r>
              <a:rPr lang="cs-CZ" altLang="cs-CZ" sz="1200" dirty="0" smtClean="0">
                <a:hlinkClick r:id="rId2"/>
              </a:rPr>
              <a:t>dvorak@fme.vutbr.cz</a:t>
            </a:r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/>
            <a:r>
              <a:rPr lang="cs-CZ" altLang="cs-CZ" sz="2400" dirty="0" smtClean="0"/>
              <a:t>nejisté </a:t>
            </a:r>
            <a:r>
              <a:rPr lang="cs-CZ" altLang="cs-CZ" sz="2400" dirty="0"/>
              <a:t>znalosti; např.:</a:t>
            </a:r>
          </a:p>
          <a:p>
            <a:pPr lvl="2"/>
            <a:r>
              <a:rPr lang="cs-CZ" altLang="cs-CZ" dirty="0"/>
              <a:t>znalost nemusí být platná ve všech případech</a:t>
            </a:r>
          </a:p>
          <a:p>
            <a:pPr lvl="2"/>
            <a:r>
              <a:rPr lang="cs-CZ" altLang="cs-CZ" dirty="0"/>
              <a:t>znalost může obsahovat vágní pojmy.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9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/>
              <a:t>Neurčitost bývá v ES vyjadřována obvykle numerickými parametry, které se v různých systémech nazývají různě, např. </a:t>
            </a:r>
            <a:r>
              <a:rPr lang="cs-CZ" altLang="cs-CZ" sz="2600" i="1" dirty="0"/>
              <a:t>váhy</a:t>
            </a:r>
            <a:r>
              <a:rPr lang="cs-CZ" altLang="cs-CZ" sz="2600" dirty="0"/>
              <a:t>, </a:t>
            </a:r>
            <a:r>
              <a:rPr lang="cs-CZ" altLang="cs-CZ" sz="2600" i="1" dirty="0"/>
              <a:t>míry</a:t>
            </a:r>
            <a:r>
              <a:rPr lang="cs-CZ" altLang="cs-CZ" sz="2600" dirty="0"/>
              <a:t>, </a:t>
            </a:r>
            <a:r>
              <a:rPr lang="cs-CZ" altLang="cs-CZ" sz="2600" i="1" dirty="0"/>
              <a:t>stupně důvěry</a:t>
            </a:r>
            <a:r>
              <a:rPr lang="cs-CZ" altLang="cs-CZ" sz="2600" dirty="0"/>
              <a:t>, </a:t>
            </a:r>
            <a:r>
              <a:rPr lang="cs-CZ" altLang="cs-CZ" sz="2600" i="1" dirty="0"/>
              <a:t>faktory jistoty</a:t>
            </a:r>
            <a:r>
              <a:rPr lang="cs-CZ" altLang="cs-CZ" sz="2600" dirty="0" smtClean="0"/>
              <a:t>.</a:t>
            </a:r>
            <a:endParaRPr lang="cs-CZ" altLang="cs-CZ" sz="26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Vyjádření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6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 smtClean="0"/>
              <a:t>Tyto </a:t>
            </a:r>
            <a:r>
              <a:rPr lang="cs-CZ" altLang="cs-CZ" sz="2600" dirty="0"/>
              <a:t>numerické parametry se přiřazují jednotlivým tvrzením nebo pravidlům. Často nabývají hodnot z intervalu </a:t>
            </a:r>
            <a:r>
              <a:rPr lang="cs-CZ" altLang="cs-CZ" sz="2600" dirty="0">
                <a:sym typeface="Symbol" panose="05050102010706020507" pitchFamily="18" charset="2"/>
              </a:rPr>
              <a:t>0,1 nebo –1,1</a:t>
            </a:r>
            <a:r>
              <a:rPr lang="cs-CZ" altLang="cs-CZ" sz="2600" dirty="0"/>
              <a:t>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Vyjádření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73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 smtClean="0"/>
              <a:t>Většinou </a:t>
            </a:r>
            <a:r>
              <a:rPr lang="cs-CZ" altLang="cs-CZ" sz="2600" dirty="0"/>
              <a:t>se neurčitost vyjadřuje pomocí jediného čísla. Postupně se však začínají prosazovat přístupy, v nichž je neurčitost vyjadřována dvojicí čísel (tato dvojice může být </a:t>
            </a:r>
            <a:r>
              <a:rPr lang="cs-CZ" altLang="cs-CZ" sz="2600" dirty="0" err="1"/>
              <a:t>např.interpretována</a:t>
            </a:r>
            <a:r>
              <a:rPr lang="cs-CZ" altLang="cs-CZ" sz="2600" dirty="0"/>
              <a:t> jako interval hodnot).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Vyjádření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51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600" dirty="0" smtClean="0"/>
              <a:t>Existují </a:t>
            </a:r>
            <a:r>
              <a:rPr lang="cs-CZ" altLang="cs-CZ" sz="2600" dirty="0"/>
              <a:t>také systémy, kde se pracuje s kvalitativně vyjádřenými neurčitostmi.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Vyjádření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1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dirty="0"/>
              <a:t>Přístupy založené na </a:t>
            </a:r>
            <a:r>
              <a:rPr lang="cs-CZ" altLang="cs-CZ" i="1" dirty="0"/>
              <a:t>ad hoc </a:t>
            </a:r>
            <a:r>
              <a:rPr lang="cs-CZ" altLang="cs-CZ" dirty="0"/>
              <a:t>modelech, použitých např. v:</a:t>
            </a:r>
          </a:p>
          <a:p>
            <a:pPr lvl="1"/>
            <a:r>
              <a:rPr lang="cs-CZ" altLang="cs-CZ" dirty="0"/>
              <a:t>systému MYCIN (jsou zde použity faktory jistoty),</a:t>
            </a:r>
          </a:p>
          <a:p>
            <a:pPr lvl="1"/>
            <a:r>
              <a:rPr lang="cs-CZ" altLang="cs-CZ" dirty="0"/>
              <a:t>systému PROSPECTOR (</a:t>
            </a:r>
            <a:r>
              <a:rPr lang="cs-CZ" altLang="cs-CZ" dirty="0" err="1"/>
              <a:t>pseudobayesovské</a:t>
            </a:r>
            <a:r>
              <a:rPr lang="cs-CZ" altLang="cs-CZ" dirty="0"/>
              <a:t> přístupy). </a:t>
            </a:r>
          </a:p>
          <a:p>
            <a:endParaRPr lang="cs-CZ" alt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Přístupy ke zpracování neurčitosti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49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</TotalTime>
  <Words>855</Words>
  <Application>Microsoft Office PowerPoint</Application>
  <PresentationFormat>Předvádění na obrazovce (16:9)</PresentationFormat>
  <Paragraphs>195</Paragraphs>
  <Slides>34</Slides>
  <Notes>32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Arial</vt:lpstr>
      <vt:lpstr>Calibri</vt:lpstr>
      <vt:lpstr>Enriqueta</vt:lpstr>
      <vt:lpstr>Symbol</vt:lpstr>
      <vt:lpstr>Times New Roman</vt:lpstr>
      <vt:lpstr>SLU</vt:lpstr>
      <vt:lpstr>Rovnice</vt:lpstr>
      <vt:lpstr>Název prezentace</vt:lpstr>
      <vt:lpstr>Neurčitost</vt:lpstr>
      <vt:lpstr>Příčiny neurčitosti</vt:lpstr>
      <vt:lpstr>Příčiny neurčitosti</vt:lpstr>
      <vt:lpstr>Vyjádření neurčitosti</vt:lpstr>
      <vt:lpstr>Vyjádření neurčitosti</vt:lpstr>
      <vt:lpstr>Vyjádření neurčitosti</vt:lpstr>
      <vt:lpstr>Vyjádření neurčitosti</vt:lpstr>
      <vt:lpstr>Přístupy ke zpracování neurčitosti</vt:lpstr>
      <vt:lpstr>Přístupy ke zpracování neurčitosti</vt:lpstr>
      <vt:lpstr>Problémy při zpracování neurčitosti</vt:lpstr>
      <vt:lpstr>Problémy při zpracování neurčitosti</vt:lpstr>
      <vt:lpstr>Problémy při zpracování neurčitosti</vt:lpstr>
      <vt:lpstr>Bayesovský přístup</vt:lpstr>
      <vt:lpstr>Bayesovy vzorce (1)</vt:lpstr>
      <vt:lpstr>Bayesovy vzorce (2)</vt:lpstr>
      <vt:lpstr>Apriorní pravděpodobnostní šance</vt:lpstr>
      <vt:lpstr>Aposteriorní pravděpodobnostní šance:</vt:lpstr>
      <vt:lpstr>Šance a pravděpodobnost </vt:lpstr>
      <vt:lpstr>Míry postačitelnosti a nezbytnosti</vt:lpstr>
      <vt:lpstr>Míry postačitelnosti a nezbytnosti</vt:lpstr>
      <vt:lpstr>Váhy pravidel v prospectorovských systémech</vt:lpstr>
      <vt:lpstr>Vliv neurčitosti tvrzení E</vt:lpstr>
      <vt:lpstr>Vliv neurčitosti tvrzení E</vt:lpstr>
      <vt:lpstr>Aproximace výpočtu P(H|E´)</vt:lpstr>
      <vt:lpstr>Aproximace výpočtu P(H|E´)</vt:lpstr>
      <vt:lpstr>Aproximace výpočtu P(H|E´)</vt:lpstr>
      <vt:lpstr>Příklad aproximace P(H|E´)</vt:lpstr>
      <vt:lpstr>Příklad aproximace P(H|E´)</vt:lpstr>
      <vt:lpstr>Kombinace více pravidel</vt:lpstr>
      <vt:lpstr>Kombinace více pravidel</vt:lpstr>
      <vt:lpstr>Kombinace předpokladů</vt:lpstr>
      <vt:lpstr>Výhody a nevýhody bayesovských přístupů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gorecki</cp:lastModifiedBy>
  <cp:revision>122</cp:revision>
  <dcterms:created xsi:type="dcterms:W3CDTF">2016-07-06T15:42:34Z</dcterms:created>
  <dcterms:modified xsi:type="dcterms:W3CDTF">2018-04-05T14:12:34Z</dcterms:modified>
</cp:coreProperties>
</file>