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26" r:id="rId2"/>
    <p:sldId id="289" r:id="rId3"/>
    <p:sldId id="295" r:id="rId4"/>
    <p:sldId id="296" r:id="rId5"/>
    <p:sldId id="297" r:id="rId6"/>
    <p:sldId id="302" r:id="rId7"/>
    <p:sldId id="303" r:id="rId8"/>
    <p:sldId id="298" r:id="rId9"/>
    <p:sldId id="304" r:id="rId10"/>
    <p:sldId id="305" r:id="rId11"/>
    <p:sldId id="299" r:id="rId12"/>
    <p:sldId id="306" r:id="rId13"/>
    <p:sldId id="300" r:id="rId14"/>
    <p:sldId id="301" r:id="rId15"/>
    <p:sldId id="324" r:id="rId16"/>
    <p:sldId id="307" r:id="rId17"/>
    <p:sldId id="308" r:id="rId18"/>
    <p:sldId id="309" r:id="rId19"/>
    <p:sldId id="325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286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>
      <p:cViewPr varScale="1">
        <p:scale>
          <a:sx n="105" d="100"/>
          <a:sy n="105" d="100"/>
        </p:scale>
        <p:origin x="509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92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704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536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6948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90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8264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5084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4566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5225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0978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783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145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5741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6660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3819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7586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9019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2397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7104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5803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7669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122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811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533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988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627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444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17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51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beranek@ef.jcu.cz" TargetMode="External"/><Relationship Id="rId2" Type="http://schemas.openxmlformats.org/officeDocument/2006/relationships/hyperlink" Target="mailto:dvorak@fme.vutbr.cz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Expertní systémy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Neurčitost 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Dempster-Shaferova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teorie</a:t>
            </a:r>
            <a:endParaRPr lang="cs-CZ" sz="2000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15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55600" indent="-355600"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Hodnota </a:t>
            </a:r>
            <a:r>
              <a:rPr lang="cs-CZ" altLang="cs-CZ" sz="2400" i="1" dirty="0">
                <a:sym typeface="Symbol" panose="05050102010706020507" pitchFamily="18" charset="2"/>
              </a:rPr>
              <a:t>m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A</a:t>
            </a:r>
            <a:r>
              <a:rPr lang="cs-CZ" altLang="cs-CZ" sz="2400" dirty="0">
                <a:sym typeface="Symbol" panose="05050102010706020507" pitchFamily="18" charset="2"/>
              </a:rPr>
              <a:t>) představuje míru důvěry, že platí právě hypotéza </a:t>
            </a:r>
            <a:r>
              <a:rPr lang="cs-CZ" altLang="cs-CZ" sz="2400" i="1" dirty="0">
                <a:sym typeface="Symbol" panose="05050102010706020507" pitchFamily="18" charset="2"/>
              </a:rPr>
              <a:t>A</a:t>
            </a:r>
            <a:r>
              <a:rPr lang="cs-CZ" altLang="cs-CZ" sz="2400" dirty="0">
                <a:sym typeface="Symbol" panose="05050102010706020507" pitchFamily="18" charset="2"/>
              </a:rPr>
              <a:t>, přičemž nevypovídá nic o míře důvěry ve složky množiny </a:t>
            </a:r>
            <a:r>
              <a:rPr lang="cs-CZ" altLang="cs-CZ" sz="2400" i="1" dirty="0">
                <a:sym typeface="Symbol" panose="05050102010706020507" pitchFamily="18" charset="2"/>
              </a:rPr>
              <a:t>A</a:t>
            </a:r>
            <a:r>
              <a:rPr lang="cs-CZ" altLang="cs-CZ" sz="2400" dirty="0">
                <a:sym typeface="Symbol" panose="05050102010706020507" pitchFamily="18" charset="2"/>
              </a:rPr>
              <a:t>. Nemusí tedy platit </a:t>
            </a:r>
            <a:r>
              <a:rPr lang="cs-CZ" altLang="cs-CZ" sz="2400" i="1" dirty="0">
                <a:sym typeface="Symbol" panose="05050102010706020507" pitchFamily="18" charset="2"/>
              </a:rPr>
              <a:t>m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B</a:t>
            </a:r>
            <a:r>
              <a:rPr lang="cs-CZ" altLang="cs-CZ" sz="2400" dirty="0">
                <a:sym typeface="Symbol" panose="05050102010706020507" pitchFamily="18" charset="2"/>
              </a:rPr>
              <a:t>)  </a:t>
            </a:r>
            <a:r>
              <a:rPr lang="cs-CZ" altLang="cs-CZ" sz="2400" i="1" dirty="0">
                <a:sym typeface="Symbol" panose="05050102010706020507" pitchFamily="18" charset="2"/>
              </a:rPr>
              <a:t>m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A</a:t>
            </a:r>
            <a:r>
              <a:rPr lang="cs-CZ" altLang="cs-CZ" sz="2400" dirty="0">
                <a:sym typeface="Symbol" panose="05050102010706020507" pitchFamily="18" charset="2"/>
              </a:rPr>
              <a:t>) pro </a:t>
            </a:r>
            <a:r>
              <a:rPr lang="cs-CZ" altLang="cs-CZ" sz="2400" i="1" dirty="0">
                <a:sym typeface="Symbol" panose="05050102010706020507" pitchFamily="18" charset="2"/>
              </a:rPr>
              <a:t>B</a:t>
            </a:r>
            <a:r>
              <a:rPr lang="cs-CZ" altLang="cs-CZ" sz="2400" dirty="0">
                <a:sym typeface="Symbol" panose="05050102010706020507" pitchFamily="18" charset="2"/>
              </a:rPr>
              <a:t>  </a:t>
            </a:r>
            <a:r>
              <a:rPr lang="cs-CZ" altLang="cs-CZ" sz="2400" i="1" dirty="0">
                <a:sym typeface="Symbol" panose="05050102010706020507" pitchFamily="18" charset="2"/>
              </a:rPr>
              <a:t>A</a:t>
            </a:r>
            <a:r>
              <a:rPr lang="cs-CZ" altLang="cs-CZ" sz="2400" dirty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Řekneme, že </a:t>
            </a:r>
            <a:r>
              <a:rPr lang="cs-CZ" altLang="cs-CZ" sz="2400" i="1" dirty="0">
                <a:sym typeface="Symbol" panose="05050102010706020507" pitchFamily="18" charset="2"/>
              </a:rPr>
              <a:t>A</a:t>
            </a:r>
            <a:r>
              <a:rPr lang="cs-CZ" altLang="cs-CZ" sz="2400" dirty="0">
                <a:sym typeface="Symbol" panose="05050102010706020507" pitchFamily="18" charset="2"/>
              </a:rPr>
              <a:t> je </a:t>
            </a:r>
            <a:r>
              <a:rPr lang="cs-CZ" altLang="cs-CZ" sz="2400" i="1" dirty="0">
                <a:sym typeface="Symbol" panose="05050102010706020507" pitchFamily="18" charset="2"/>
              </a:rPr>
              <a:t>fokální element,</a:t>
            </a:r>
            <a:r>
              <a:rPr lang="cs-CZ" altLang="cs-CZ" sz="2400" dirty="0">
                <a:sym typeface="Symbol" panose="05050102010706020507" pitchFamily="18" charset="2"/>
              </a:rPr>
              <a:t> jestliže </a:t>
            </a:r>
            <a:r>
              <a:rPr lang="cs-CZ" altLang="cs-CZ" sz="2400" i="1" dirty="0">
                <a:sym typeface="Symbol" panose="05050102010706020507" pitchFamily="18" charset="2"/>
              </a:rPr>
              <a:t>m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A</a:t>
            </a:r>
            <a:r>
              <a:rPr lang="cs-CZ" altLang="cs-CZ" sz="2400" dirty="0">
                <a:sym typeface="Symbol" panose="05050102010706020507" pitchFamily="18" charset="2"/>
              </a:rPr>
              <a:t>) &gt; 0.</a:t>
            </a:r>
          </a:p>
          <a:p>
            <a:pPr lvl="1"/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přiřazení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8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altLang="cs-CZ" sz="2400" b="1" dirty="0">
                <a:solidFill>
                  <a:schemeClr val="accent2"/>
                </a:solidFill>
              </a:rPr>
              <a:t>Míra domnění</a:t>
            </a:r>
            <a:r>
              <a:rPr lang="cs-CZ" altLang="cs-CZ" sz="2400" dirty="0"/>
              <a:t> (</a:t>
            </a:r>
            <a:r>
              <a:rPr lang="cs-CZ" altLang="cs-CZ" sz="2400" i="1" dirty="0" err="1"/>
              <a:t>measure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belief</a:t>
            </a:r>
            <a:r>
              <a:rPr lang="cs-CZ" altLang="cs-CZ" sz="2400" dirty="0"/>
              <a:t>) v platnost hypotézy </a:t>
            </a:r>
            <a:r>
              <a:rPr lang="cs-CZ" altLang="cs-CZ" sz="2400" i="1" dirty="0"/>
              <a:t>A</a:t>
            </a:r>
            <a:r>
              <a:rPr lang="cs-CZ" altLang="cs-CZ" sz="2400" dirty="0"/>
              <a:t> je definována  jako součet základních přiřazení všech podmnožin množiny </a:t>
            </a:r>
            <a:r>
              <a:rPr lang="cs-CZ" altLang="cs-CZ" sz="2400" i="1" dirty="0"/>
              <a:t>A</a:t>
            </a:r>
            <a:r>
              <a:rPr lang="cs-CZ" altLang="cs-CZ" sz="2400" dirty="0" smtClean="0"/>
              <a:t>:</a:t>
            </a:r>
          </a:p>
          <a:p>
            <a:pPr marL="457200" lvl="1" indent="0">
              <a:buNone/>
            </a:pPr>
            <a:endParaRPr lang="cs-CZ" altLang="cs-CZ" sz="2400" dirty="0"/>
          </a:p>
          <a:p>
            <a:pPr marL="457200" lvl="1" indent="0">
              <a:buNone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Míra domnění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152723"/>
              </p:ext>
            </p:extLst>
          </p:nvPr>
        </p:nvGraphicFramePr>
        <p:xfrm>
          <a:off x="3275856" y="3075806"/>
          <a:ext cx="20955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Rovnice" r:id="rId4" imgW="2095500" imgH="647700" progId="Equation.3">
                  <p:embed/>
                </p:oleObj>
              </mc:Choice>
              <mc:Fallback>
                <p:oleObj name="Rovnice" r:id="rId4" imgW="2095500" imgH="647700" progId="Equation.3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075806"/>
                        <a:ext cx="20955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346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altLang="cs-CZ" sz="2400" dirty="0"/>
              <a:t>Na rozdíl od základního přiřazení tedy </a:t>
            </a:r>
            <a:r>
              <a:rPr lang="cs-CZ" altLang="cs-CZ" sz="2400" i="1" dirty="0"/>
              <a:t>Bel</a:t>
            </a:r>
            <a:r>
              <a:rPr lang="cs-CZ" altLang="cs-CZ" sz="2400" dirty="0"/>
              <a:t>(</a:t>
            </a:r>
            <a:r>
              <a:rPr lang="cs-CZ" altLang="cs-CZ" sz="2400" i="1" dirty="0"/>
              <a:t>A</a:t>
            </a:r>
            <a:r>
              <a:rPr lang="cs-CZ" altLang="cs-CZ" sz="2400" dirty="0"/>
              <a:t>) vyjadřuje míru domnění v hypotézu </a:t>
            </a:r>
            <a:r>
              <a:rPr lang="cs-CZ" altLang="cs-CZ" sz="2400" i="1" dirty="0"/>
              <a:t>A</a:t>
            </a:r>
            <a:r>
              <a:rPr lang="cs-CZ" altLang="cs-CZ" sz="2400" dirty="0"/>
              <a:t> nebo v jakoukoli z jejích podmnožin.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2400" dirty="0"/>
              <a:t>Platí: 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cs-CZ" altLang="cs-CZ" sz="2400" i="1" dirty="0"/>
              <a:t>Bel</a:t>
            </a:r>
            <a:r>
              <a:rPr lang="cs-CZ" altLang="cs-CZ" sz="2400" dirty="0"/>
              <a:t>(</a:t>
            </a:r>
            <a:r>
              <a:rPr lang="cs-CZ" altLang="cs-CZ" sz="2400" i="1" dirty="0"/>
              <a:t>A</a:t>
            </a:r>
            <a:r>
              <a:rPr lang="cs-CZ" altLang="cs-CZ" sz="2400" dirty="0"/>
              <a:t>) + </a:t>
            </a:r>
            <a:r>
              <a:rPr lang="cs-CZ" altLang="cs-CZ" sz="2400" i="1" dirty="0"/>
              <a:t>Bel</a:t>
            </a:r>
            <a:r>
              <a:rPr lang="cs-CZ" altLang="cs-CZ" sz="2400" dirty="0"/>
              <a:t>(</a:t>
            </a:r>
            <a:r>
              <a:rPr lang="cs-CZ" altLang="cs-CZ" sz="2400" i="1" dirty="0" err="1"/>
              <a:t>A</a:t>
            </a:r>
            <a:r>
              <a:rPr lang="cs-CZ" altLang="cs-CZ" sz="2400" baseline="30000" dirty="0" err="1"/>
              <a:t>c</a:t>
            </a:r>
            <a:r>
              <a:rPr lang="cs-CZ" altLang="cs-CZ" sz="2400" dirty="0"/>
              <a:t>) </a:t>
            </a:r>
            <a:r>
              <a:rPr lang="cs-CZ" altLang="cs-CZ" sz="2400" dirty="0">
                <a:sym typeface="Symbol" panose="05050102010706020507" pitchFamily="18" charset="2"/>
              </a:rPr>
              <a:t> 1, kde </a:t>
            </a:r>
            <a:r>
              <a:rPr lang="cs-CZ" altLang="cs-CZ" sz="2400" i="1" dirty="0" err="1"/>
              <a:t>A</a:t>
            </a:r>
            <a:r>
              <a:rPr lang="cs-CZ" altLang="cs-CZ" sz="2400" baseline="30000" dirty="0" err="1"/>
              <a:t>c</a:t>
            </a:r>
            <a:r>
              <a:rPr lang="cs-CZ" altLang="cs-CZ" sz="2400" dirty="0"/>
              <a:t> = </a:t>
            </a:r>
            <a:r>
              <a:rPr lang="cs-CZ" altLang="cs-CZ" sz="2400" i="1" dirty="0"/>
              <a:t>X</a:t>
            </a:r>
            <a:r>
              <a:rPr lang="cs-CZ" altLang="cs-CZ" sz="2400" dirty="0"/>
              <a:t> – </a:t>
            </a:r>
            <a:r>
              <a:rPr lang="cs-CZ" altLang="cs-CZ" sz="2400" i="1" dirty="0"/>
              <a:t>A</a:t>
            </a:r>
            <a:r>
              <a:rPr lang="cs-CZ" altLang="cs-CZ" sz="2400" dirty="0"/>
              <a:t>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cs-CZ" altLang="cs-CZ" sz="2400" i="1" dirty="0"/>
              <a:t>Bel</a:t>
            </a:r>
            <a:r>
              <a:rPr lang="cs-CZ" altLang="cs-CZ" sz="2400" dirty="0"/>
              <a:t>(</a:t>
            </a:r>
            <a:r>
              <a:rPr lang="cs-CZ" altLang="cs-CZ" sz="2400" i="1" dirty="0"/>
              <a:t>A</a:t>
            </a:r>
            <a:r>
              <a:rPr lang="cs-CZ" altLang="cs-CZ" sz="2400" dirty="0"/>
              <a:t>) </a:t>
            </a:r>
            <a:r>
              <a:rPr lang="cs-CZ" altLang="cs-CZ" sz="2400" dirty="0">
                <a:sym typeface="Symbol" panose="05050102010706020507" pitchFamily="18" charset="2"/>
              </a:rPr>
              <a:t></a:t>
            </a:r>
            <a:r>
              <a:rPr lang="cs-CZ" altLang="cs-CZ" sz="2400" dirty="0"/>
              <a:t> </a:t>
            </a:r>
            <a:r>
              <a:rPr lang="cs-CZ" altLang="cs-CZ" sz="2400" i="1" dirty="0"/>
              <a:t>Bel</a:t>
            </a:r>
            <a:r>
              <a:rPr lang="cs-CZ" altLang="cs-CZ" sz="2400" dirty="0"/>
              <a:t>(</a:t>
            </a:r>
            <a:r>
              <a:rPr lang="cs-CZ" altLang="cs-CZ" sz="2400" i="1" dirty="0"/>
              <a:t>B</a:t>
            </a:r>
            <a:r>
              <a:rPr lang="cs-CZ" altLang="cs-CZ" sz="2400" dirty="0"/>
              <a:t>) pro </a:t>
            </a:r>
            <a:r>
              <a:rPr lang="cs-CZ" altLang="cs-CZ" sz="2400" i="1" dirty="0">
                <a:sym typeface="Symbol" panose="05050102010706020507" pitchFamily="18" charset="2"/>
              </a:rPr>
              <a:t>A</a:t>
            </a:r>
            <a:r>
              <a:rPr lang="cs-CZ" altLang="cs-CZ" sz="2400" dirty="0">
                <a:sym typeface="Symbol" panose="05050102010706020507" pitchFamily="18" charset="2"/>
              </a:rPr>
              <a:t>  </a:t>
            </a:r>
            <a:r>
              <a:rPr lang="cs-CZ" altLang="cs-CZ" sz="2400" i="1" dirty="0">
                <a:sym typeface="Symbol" panose="05050102010706020507" pitchFamily="18" charset="2"/>
              </a:rPr>
              <a:t>B</a:t>
            </a:r>
            <a:r>
              <a:rPr lang="cs-CZ" altLang="cs-CZ" sz="2400" dirty="0">
                <a:sym typeface="Symbol" panose="05050102010706020507" pitchFamily="18" charset="2"/>
              </a:rPr>
              <a:t>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cs-CZ" altLang="cs-CZ" sz="2400" i="1" dirty="0"/>
              <a:t>Bel</a:t>
            </a:r>
            <a:r>
              <a:rPr lang="cs-CZ" altLang="cs-CZ" sz="2400" dirty="0"/>
              <a:t>(</a:t>
            </a:r>
            <a:r>
              <a:rPr lang="cs-CZ" altLang="cs-CZ" sz="2400" i="1" dirty="0"/>
              <a:t>X</a:t>
            </a:r>
            <a:r>
              <a:rPr lang="cs-CZ" altLang="cs-CZ" sz="2400" dirty="0"/>
              <a:t>) = 1</a:t>
            </a:r>
            <a:r>
              <a:rPr lang="cs-CZ" altLang="cs-CZ" sz="2400" dirty="0" smtClean="0"/>
              <a:t>.</a:t>
            </a: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Míra domnění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22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b="1" dirty="0" smtClean="0">
                <a:solidFill>
                  <a:schemeClr val="accent2"/>
                </a:solidFill>
              </a:rPr>
              <a:t>Míra </a:t>
            </a:r>
            <a:r>
              <a:rPr lang="cs-CZ" altLang="cs-CZ" sz="2400" b="1" dirty="0">
                <a:solidFill>
                  <a:schemeClr val="accent2"/>
                </a:solidFill>
              </a:rPr>
              <a:t>věrohodnosti</a:t>
            </a:r>
            <a:r>
              <a:rPr lang="cs-CZ" altLang="cs-CZ" sz="2400" dirty="0"/>
              <a:t> (</a:t>
            </a:r>
            <a:r>
              <a:rPr lang="cs-CZ" altLang="cs-CZ" sz="2400" i="1" dirty="0" err="1"/>
              <a:t>measure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plausibility</a:t>
            </a:r>
            <a:r>
              <a:rPr lang="cs-CZ" altLang="cs-CZ" sz="2400" dirty="0"/>
              <a:t>) :</a:t>
            </a:r>
          </a:p>
          <a:p>
            <a:pPr marL="0" indent="0" algn="ctr">
              <a:spcBef>
                <a:spcPct val="40000"/>
              </a:spcBef>
              <a:spcAft>
                <a:spcPct val="20000"/>
              </a:spcAft>
              <a:buNone/>
            </a:pPr>
            <a:r>
              <a:rPr lang="cs-CZ" altLang="cs-CZ" sz="2400" i="1" dirty="0" err="1"/>
              <a:t>Pl</a:t>
            </a:r>
            <a:r>
              <a:rPr lang="cs-CZ" altLang="cs-CZ" sz="2400" dirty="0"/>
              <a:t>(</a:t>
            </a:r>
            <a:r>
              <a:rPr lang="cs-CZ" altLang="cs-CZ" sz="2400" i="1" dirty="0"/>
              <a:t>A</a:t>
            </a:r>
            <a:r>
              <a:rPr lang="cs-CZ" altLang="cs-CZ" sz="2400" dirty="0"/>
              <a:t>) = 1–</a:t>
            </a:r>
            <a:r>
              <a:rPr lang="cs-CZ" altLang="cs-CZ" sz="2400" i="1" dirty="0"/>
              <a:t> Bel</a:t>
            </a:r>
            <a:r>
              <a:rPr lang="cs-CZ" altLang="cs-CZ" sz="2400" dirty="0"/>
              <a:t>(</a:t>
            </a:r>
            <a:r>
              <a:rPr lang="cs-CZ" altLang="cs-CZ" sz="2400" i="1" dirty="0" err="1"/>
              <a:t>A</a:t>
            </a:r>
            <a:r>
              <a:rPr lang="cs-CZ" altLang="cs-CZ" sz="2400" baseline="30000" dirty="0" err="1"/>
              <a:t>c</a:t>
            </a:r>
            <a:r>
              <a:rPr lang="cs-CZ" altLang="cs-CZ" sz="2400" dirty="0"/>
              <a:t>)</a:t>
            </a:r>
          </a:p>
          <a:p>
            <a:pPr marL="0" indent="0">
              <a:buNone/>
            </a:pPr>
            <a:r>
              <a:rPr lang="cs-CZ" altLang="cs-CZ" sz="2400" dirty="0"/>
              <a:t>	Hodnota </a:t>
            </a:r>
            <a:r>
              <a:rPr lang="cs-CZ" altLang="cs-CZ" sz="2400" i="1" dirty="0" err="1"/>
              <a:t>Pl</a:t>
            </a:r>
            <a:r>
              <a:rPr lang="cs-CZ" altLang="cs-CZ" sz="2400" dirty="0"/>
              <a:t>(</a:t>
            </a:r>
            <a:r>
              <a:rPr lang="cs-CZ" altLang="cs-CZ" sz="2400" i="1" dirty="0"/>
              <a:t>A</a:t>
            </a:r>
            <a:r>
              <a:rPr lang="cs-CZ" altLang="cs-CZ" sz="2400" dirty="0"/>
              <a:t>) vyjadřuje míru chyby při zamítnutí </a:t>
            </a:r>
            <a:r>
              <a:rPr lang="cs-CZ" altLang="cs-CZ" sz="2400" i="1" dirty="0"/>
              <a:t>A</a:t>
            </a:r>
            <a:r>
              <a:rPr lang="cs-CZ" altLang="cs-CZ" sz="2400" dirty="0"/>
              <a:t>. </a:t>
            </a:r>
          </a:p>
          <a:p>
            <a:pPr marL="0" indent="0">
              <a:buNone/>
            </a:pPr>
            <a:r>
              <a:rPr lang="cs-CZ" altLang="cs-CZ" sz="2400" dirty="0"/>
              <a:t>	Platí:</a:t>
            </a:r>
          </a:p>
          <a:p>
            <a:pPr marL="0" indent="0" algn="ctr">
              <a:buNone/>
            </a:pPr>
            <a:r>
              <a:rPr lang="cs-CZ" altLang="cs-CZ" sz="2400" i="1" dirty="0"/>
              <a:t>Bel</a:t>
            </a:r>
            <a:r>
              <a:rPr lang="cs-CZ" altLang="cs-CZ" sz="2400" dirty="0"/>
              <a:t>(</a:t>
            </a:r>
            <a:r>
              <a:rPr lang="cs-CZ" altLang="cs-CZ" sz="2400" i="1" dirty="0"/>
              <a:t>A</a:t>
            </a:r>
            <a:r>
              <a:rPr lang="cs-CZ" altLang="cs-CZ" sz="2400" dirty="0"/>
              <a:t>) </a:t>
            </a:r>
            <a:r>
              <a:rPr lang="cs-CZ" altLang="cs-CZ" sz="2400" dirty="0">
                <a:sym typeface="Symbol" panose="05050102010706020507" pitchFamily="18" charset="2"/>
              </a:rPr>
              <a:t></a:t>
            </a:r>
            <a:r>
              <a:rPr lang="cs-CZ" altLang="cs-CZ" sz="2400" dirty="0"/>
              <a:t> </a:t>
            </a:r>
            <a:r>
              <a:rPr lang="cs-CZ" altLang="cs-CZ" sz="2400" i="1" dirty="0" err="1"/>
              <a:t>Pl</a:t>
            </a:r>
            <a:r>
              <a:rPr lang="cs-CZ" altLang="cs-CZ" sz="2400" dirty="0"/>
              <a:t>(</a:t>
            </a:r>
            <a:r>
              <a:rPr lang="cs-CZ" altLang="cs-CZ" sz="2400" i="1" dirty="0"/>
              <a:t>A</a:t>
            </a:r>
            <a:r>
              <a:rPr lang="cs-CZ" altLang="cs-CZ" sz="2400" dirty="0"/>
              <a:t>)</a:t>
            </a:r>
          </a:p>
          <a:p>
            <a:pPr marL="0" indent="0" algn="ctr">
              <a:buNone/>
            </a:pPr>
            <a:r>
              <a:rPr lang="cs-CZ" altLang="cs-CZ" sz="2400" i="1" dirty="0" err="1"/>
              <a:t>Pl</a:t>
            </a:r>
            <a:r>
              <a:rPr lang="cs-CZ" altLang="cs-CZ" sz="2400" dirty="0"/>
              <a:t>(</a:t>
            </a:r>
            <a:r>
              <a:rPr lang="cs-CZ" altLang="cs-CZ" sz="2400" i="1" dirty="0"/>
              <a:t>A</a:t>
            </a:r>
            <a:r>
              <a:rPr lang="cs-CZ" altLang="cs-CZ" sz="2400" dirty="0"/>
              <a:t>) + </a:t>
            </a:r>
            <a:r>
              <a:rPr lang="cs-CZ" altLang="cs-CZ" sz="2400" i="1" dirty="0" err="1"/>
              <a:t>Pl</a:t>
            </a:r>
            <a:r>
              <a:rPr lang="cs-CZ" altLang="cs-CZ" sz="2400" dirty="0"/>
              <a:t>(</a:t>
            </a:r>
            <a:r>
              <a:rPr lang="cs-CZ" altLang="cs-CZ" sz="2400" i="1" dirty="0" err="1"/>
              <a:t>A</a:t>
            </a:r>
            <a:r>
              <a:rPr lang="cs-CZ" altLang="cs-CZ" sz="2400" baseline="30000" dirty="0" err="1"/>
              <a:t>c</a:t>
            </a:r>
            <a:r>
              <a:rPr lang="cs-CZ" altLang="cs-CZ" sz="2400" dirty="0"/>
              <a:t>) </a:t>
            </a:r>
            <a:r>
              <a:rPr lang="cs-CZ" altLang="cs-CZ" sz="2400" dirty="0">
                <a:sym typeface="Symbol" panose="05050102010706020507" pitchFamily="18" charset="2"/>
              </a:rPr>
              <a:t> 1, </a:t>
            </a:r>
            <a:endParaRPr lang="cs-CZ" altLang="cs-CZ" sz="2400" dirty="0"/>
          </a:p>
          <a:p>
            <a:pPr marL="0" indent="0" algn="ctr">
              <a:buNone/>
            </a:pPr>
            <a:r>
              <a:rPr lang="cs-CZ" altLang="cs-CZ" sz="2400" i="1" dirty="0" err="1"/>
              <a:t>Pl</a:t>
            </a:r>
            <a:r>
              <a:rPr lang="cs-CZ" altLang="cs-CZ" sz="2400" dirty="0"/>
              <a:t>(</a:t>
            </a:r>
            <a:r>
              <a:rPr lang="cs-CZ" altLang="cs-CZ" sz="2400" i="1" dirty="0"/>
              <a:t>A</a:t>
            </a:r>
            <a:r>
              <a:rPr lang="cs-CZ" altLang="cs-CZ" sz="2400" dirty="0"/>
              <a:t>) </a:t>
            </a:r>
            <a:r>
              <a:rPr lang="cs-CZ" altLang="cs-CZ" sz="2400" dirty="0">
                <a:sym typeface="Symbol" panose="05050102010706020507" pitchFamily="18" charset="2"/>
              </a:rPr>
              <a:t></a:t>
            </a:r>
            <a:r>
              <a:rPr lang="cs-CZ" altLang="cs-CZ" sz="2400" dirty="0"/>
              <a:t> </a:t>
            </a:r>
            <a:r>
              <a:rPr lang="cs-CZ" altLang="cs-CZ" sz="2400" i="1" dirty="0" err="1"/>
              <a:t>Pl</a:t>
            </a:r>
            <a:r>
              <a:rPr lang="cs-CZ" altLang="cs-CZ" sz="2400" dirty="0"/>
              <a:t>(</a:t>
            </a:r>
            <a:r>
              <a:rPr lang="cs-CZ" altLang="cs-CZ" sz="2400" i="1" dirty="0"/>
              <a:t>B</a:t>
            </a:r>
            <a:r>
              <a:rPr lang="cs-CZ" altLang="cs-CZ" sz="2400" dirty="0"/>
              <a:t>) pro </a:t>
            </a:r>
            <a:r>
              <a:rPr lang="cs-CZ" altLang="cs-CZ" sz="2400" i="1" dirty="0">
                <a:sym typeface="Symbol" panose="05050102010706020507" pitchFamily="18" charset="2"/>
              </a:rPr>
              <a:t>A</a:t>
            </a:r>
            <a:r>
              <a:rPr lang="cs-CZ" altLang="cs-CZ" sz="2400" dirty="0">
                <a:sym typeface="Symbol" panose="05050102010706020507" pitchFamily="18" charset="2"/>
              </a:rPr>
              <a:t>  B.</a:t>
            </a:r>
            <a:endParaRPr lang="cs-CZ" altLang="cs-CZ" sz="2400" dirty="0"/>
          </a:p>
          <a:p>
            <a:pPr lvl="1"/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Míra věrohodnosti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86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algn="ctr">
              <a:buFont typeface="Symbol" panose="05050102010706020507" pitchFamily="18" charset="2"/>
              <a:buChar char="á"/>
            </a:pPr>
            <a:endParaRPr lang="cs-CZ" altLang="cs-CZ" sz="2400" i="1" dirty="0" smtClean="0"/>
          </a:p>
          <a:p>
            <a:pPr algn="ctr">
              <a:buFont typeface="Symbol" panose="05050102010706020507" pitchFamily="18" charset="2"/>
              <a:buChar char="á"/>
            </a:pPr>
            <a:r>
              <a:rPr lang="cs-CZ" altLang="cs-CZ" sz="2400" i="1" dirty="0" smtClean="0"/>
              <a:t>Bel</a:t>
            </a:r>
            <a:r>
              <a:rPr lang="cs-CZ" altLang="cs-CZ" sz="2400" dirty="0" smtClean="0"/>
              <a:t>(</a:t>
            </a:r>
            <a:r>
              <a:rPr lang="cs-CZ" altLang="cs-CZ" sz="2400" i="1" dirty="0" smtClean="0"/>
              <a:t>A</a:t>
            </a:r>
            <a:r>
              <a:rPr lang="cs-CZ" altLang="cs-CZ" sz="2400" dirty="0"/>
              <a:t>), </a:t>
            </a:r>
            <a:r>
              <a:rPr lang="cs-CZ" altLang="cs-CZ" sz="2400" i="1" dirty="0" err="1"/>
              <a:t>Pl</a:t>
            </a:r>
            <a:r>
              <a:rPr lang="cs-CZ" altLang="cs-CZ" sz="2400" dirty="0"/>
              <a:t>(</a:t>
            </a:r>
            <a:r>
              <a:rPr lang="cs-CZ" altLang="cs-CZ" sz="2400" i="1" dirty="0"/>
              <a:t>A</a:t>
            </a:r>
            <a:r>
              <a:rPr lang="cs-CZ" altLang="cs-CZ" sz="2400" dirty="0"/>
              <a:t>)</a:t>
            </a:r>
            <a:r>
              <a:rPr lang="cs-CZ" altLang="cs-CZ" sz="2400" dirty="0">
                <a:sym typeface="Symbol" panose="05050102010706020507" pitchFamily="18" charset="2"/>
              </a:rPr>
              <a:t> </a:t>
            </a:r>
            <a:r>
              <a:rPr lang="cs-CZ" altLang="cs-CZ" sz="2400" dirty="0" smtClean="0">
                <a:sym typeface="Symbol" panose="05050102010706020507" pitchFamily="18" charset="2"/>
              </a:rPr>
              <a:t></a:t>
            </a:r>
          </a:p>
          <a:p>
            <a:pPr marL="0" indent="0">
              <a:buNone/>
            </a:pPr>
            <a:endParaRPr lang="cs-CZ" altLang="cs-CZ" sz="2400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altLang="cs-CZ" sz="2400" dirty="0" smtClean="0"/>
              <a:t>Tento </a:t>
            </a:r>
            <a:r>
              <a:rPr lang="cs-CZ" altLang="cs-CZ" sz="2400" dirty="0"/>
              <a:t>interval vyjadřuje rozsah naší jistoty o hypotéze </a:t>
            </a:r>
            <a:r>
              <a:rPr lang="cs-CZ" altLang="cs-CZ" sz="2400" i="1" dirty="0"/>
              <a:t>A</a:t>
            </a:r>
            <a:r>
              <a:rPr lang="cs-CZ" altLang="cs-CZ" sz="2400" dirty="0"/>
              <a:t>. Rozdíl </a:t>
            </a:r>
            <a:r>
              <a:rPr lang="cs-CZ" altLang="cs-CZ" sz="2400" i="1" dirty="0" err="1"/>
              <a:t>Pl</a:t>
            </a:r>
            <a:r>
              <a:rPr lang="cs-CZ" altLang="cs-CZ" sz="2400" dirty="0"/>
              <a:t>(</a:t>
            </a:r>
            <a:r>
              <a:rPr lang="cs-CZ" altLang="cs-CZ" sz="2400" i="1" dirty="0"/>
              <a:t>A</a:t>
            </a:r>
            <a:r>
              <a:rPr lang="cs-CZ" altLang="cs-CZ" sz="2400" dirty="0"/>
              <a:t>) –</a:t>
            </a:r>
            <a:r>
              <a:rPr lang="cs-CZ" altLang="cs-CZ" sz="2400" dirty="0">
                <a:sym typeface="Symbol" panose="05050102010706020507" pitchFamily="18" charset="2"/>
              </a:rPr>
              <a:t> </a:t>
            </a:r>
            <a:r>
              <a:rPr lang="cs-CZ" altLang="cs-CZ" sz="2400" i="1" dirty="0"/>
              <a:t>Bel</a:t>
            </a:r>
            <a:r>
              <a:rPr lang="cs-CZ" altLang="cs-CZ" sz="2400" dirty="0"/>
              <a:t>(</a:t>
            </a:r>
            <a:r>
              <a:rPr lang="cs-CZ" altLang="cs-CZ" sz="2400" i="1" dirty="0"/>
              <a:t>A</a:t>
            </a:r>
            <a:r>
              <a:rPr lang="cs-CZ" altLang="cs-CZ" sz="2400" dirty="0"/>
              <a:t>) se nazývá </a:t>
            </a:r>
            <a:r>
              <a:rPr lang="cs-CZ" altLang="cs-CZ" sz="2400" i="1" dirty="0"/>
              <a:t>nejistota</a:t>
            </a:r>
            <a:r>
              <a:rPr lang="cs-CZ" altLang="cs-CZ" sz="2400" dirty="0"/>
              <a:t> o hypotéze </a:t>
            </a:r>
            <a:r>
              <a:rPr lang="cs-CZ" altLang="cs-CZ" sz="2400" i="1" dirty="0"/>
              <a:t>A</a:t>
            </a:r>
            <a:r>
              <a:rPr lang="cs-CZ" altLang="cs-CZ" sz="2400" dirty="0"/>
              <a:t> nebo </a:t>
            </a:r>
            <a:r>
              <a:rPr lang="cs-CZ" altLang="cs-CZ" sz="2400" i="1" dirty="0"/>
              <a:t>ignorance</a:t>
            </a:r>
            <a:r>
              <a:rPr lang="cs-CZ" altLang="cs-CZ" sz="2400" dirty="0"/>
              <a:t>.</a:t>
            </a:r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Interval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domnění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7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Intervaly domnění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275606"/>
            <a:ext cx="7084116" cy="294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80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55600" lvl="1" indent="-355600">
              <a:buNone/>
            </a:pPr>
            <a:endParaRPr lang="cs-CZ" altLang="cs-CZ" sz="2400" dirty="0" smtClean="0"/>
          </a:p>
          <a:p>
            <a:pPr marL="355600" lvl="1" indent="-355600">
              <a:buNone/>
            </a:pPr>
            <a:endParaRPr lang="cs-CZ" altLang="cs-CZ" sz="2400" dirty="0" smtClean="0"/>
          </a:p>
          <a:p>
            <a:pPr marL="355600" lvl="1" indent="-355600">
              <a:buNone/>
            </a:pPr>
            <a:endParaRPr lang="cs-CZ" altLang="cs-CZ" sz="2400" dirty="0"/>
          </a:p>
          <a:p>
            <a:pPr marL="355600" lvl="1" indent="-355600">
              <a:buNone/>
            </a:pPr>
            <a:endParaRPr lang="cs-CZ" altLang="cs-CZ" sz="2400" dirty="0" smtClean="0"/>
          </a:p>
          <a:p>
            <a:pPr marL="355600" lvl="1" indent="-355600">
              <a:buNone/>
            </a:pPr>
            <a:endParaRPr lang="cs-CZ" altLang="cs-CZ" sz="2400" dirty="0"/>
          </a:p>
          <a:p>
            <a:pPr marL="355600" lvl="1" indent="-355600">
              <a:buNone/>
            </a:pPr>
            <a:endParaRPr lang="cs-CZ" altLang="cs-CZ" sz="2400" dirty="0"/>
          </a:p>
          <a:p>
            <a:pPr marL="355600" lvl="1" indent="-355600">
              <a:buNone/>
            </a:pPr>
            <a:r>
              <a:rPr lang="cs-CZ" altLang="cs-CZ" sz="2400" dirty="0" smtClean="0"/>
              <a:t>Základní </a:t>
            </a:r>
            <a:r>
              <a:rPr lang="cs-CZ" altLang="cs-CZ" sz="2400" dirty="0"/>
              <a:t>přiřazení </a:t>
            </a:r>
            <a:r>
              <a:rPr lang="cs-CZ" altLang="cs-CZ" sz="2400" i="1" dirty="0"/>
              <a:t>m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 a </a:t>
            </a:r>
            <a:r>
              <a:rPr lang="cs-CZ" altLang="cs-CZ" sz="2400" i="1" dirty="0"/>
              <a:t>m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mohou pocházet od různých expertů, případně </a:t>
            </a:r>
            <a:r>
              <a:rPr lang="cs-CZ" altLang="cs-CZ" sz="2400" i="1" dirty="0"/>
              <a:t>m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 může být výchozí základní přiřazení a </a:t>
            </a:r>
            <a:r>
              <a:rPr lang="cs-CZ" altLang="cs-CZ" sz="2400" i="1" dirty="0"/>
              <a:t>m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základní přiřazení získané na základě nových skutečností. </a:t>
            </a:r>
          </a:p>
          <a:p>
            <a:pPr lvl="1"/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Kombinace základních přiřazení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560058"/>
              </p:ext>
            </p:extLst>
          </p:nvPr>
        </p:nvGraphicFramePr>
        <p:xfrm>
          <a:off x="1859508" y="1419622"/>
          <a:ext cx="458470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Rovnice" r:id="rId4" imgW="4584700" imgH="1574800" progId="Equation.3">
                  <p:embed/>
                </p:oleObj>
              </mc:Choice>
              <mc:Fallback>
                <p:oleObj name="Rovnice" r:id="rId4" imgW="4584700" imgH="1574800" progId="Equation.3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9508" y="1419622"/>
                        <a:ext cx="4584700" cy="157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585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altLang="cs-CZ" sz="2400" dirty="0"/>
              <a:t>Jestliže pozorujeme </a:t>
            </a:r>
            <a:r>
              <a:rPr lang="cs-CZ" altLang="cs-CZ" sz="2400" i="1" dirty="0"/>
              <a:t>B</a:t>
            </a:r>
            <a:r>
              <a:rPr lang="cs-CZ" altLang="cs-CZ" sz="2400" dirty="0"/>
              <a:t>, pak se základní přiřazení</a:t>
            </a:r>
            <a:r>
              <a:rPr lang="cs-CZ" altLang="cs-CZ" sz="2400"/>
              <a:t>, </a:t>
            </a:r>
            <a:r>
              <a:rPr lang="cs-CZ" altLang="cs-CZ" sz="2400" smtClean="0"/>
              <a:t/>
            </a:r>
            <a:br>
              <a:rPr lang="cs-CZ" altLang="cs-CZ" sz="2400" smtClean="0"/>
            </a:br>
            <a:r>
              <a:rPr lang="cs-CZ" altLang="cs-CZ" sz="2400" smtClean="0"/>
              <a:t>domnění </a:t>
            </a:r>
            <a:r>
              <a:rPr lang="cs-CZ" altLang="cs-CZ" sz="2400" dirty="0"/>
              <a:t>a věrohodnost </a:t>
            </a:r>
            <a:r>
              <a:rPr lang="cs-CZ" altLang="cs-CZ" sz="2400" i="1" dirty="0"/>
              <a:t>A</a:t>
            </a:r>
            <a:r>
              <a:rPr lang="cs-CZ" altLang="cs-CZ" sz="2400" dirty="0"/>
              <a:t> mění takto</a:t>
            </a:r>
            <a:r>
              <a:rPr lang="cs-CZ" altLang="cs-CZ" sz="2400" dirty="0" smtClean="0"/>
              <a:t>:</a:t>
            </a:r>
          </a:p>
          <a:p>
            <a:pPr marL="457200" lvl="1" indent="0">
              <a:buNone/>
            </a:pPr>
            <a:endParaRPr lang="cs-CZ" altLang="cs-CZ" sz="2400" dirty="0"/>
          </a:p>
          <a:p>
            <a:pPr marL="457200" lvl="1" indent="0">
              <a:buNone/>
            </a:pPr>
            <a:r>
              <a:rPr lang="cs-CZ" altLang="cs-CZ" sz="2400" dirty="0" smtClean="0"/>
              <a:t>				pro </a:t>
            </a:r>
            <a:r>
              <a:rPr lang="cs-CZ" altLang="cs-CZ" sz="2400" i="1" dirty="0"/>
              <a:t>A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 </a:t>
            </a:r>
            <a:r>
              <a:rPr lang="cs-CZ" altLang="cs-CZ" sz="2400" dirty="0" smtClean="0">
                <a:sym typeface="Symbol" panose="05050102010706020507" pitchFamily="18" charset="2"/>
              </a:rPr>
              <a:t>; </a:t>
            </a:r>
            <a:r>
              <a:rPr lang="cs-CZ" altLang="cs-CZ" sz="2400" i="1" dirty="0" smtClean="0">
                <a:sym typeface="Symbol" panose="05050102010706020507" pitchFamily="18" charset="2"/>
              </a:rPr>
              <a:t>m</a:t>
            </a:r>
            <a:r>
              <a:rPr lang="cs-CZ" altLang="cs-CZ" sz="2400" dirty="0">
                <a:sym typeface="Symbol" panose="05050102010706020507" pitchFamily="18" charset="2"/>
              </a:rPr>
              <a:t>(|</a:t>
            </a:r>
            <a:r>
              <a:rPr lang="cs-CZ" altLang="cs-CZ" sz="2400" i="1" dirty="0">
                <a:sym typeface="Symbol" panose="05050102010706020507" pitchFamily="18" charset="2"/>
              </a:rPr>
              <a:t>B</a:t>
            </a:r>
            <a:r>
              <a:rPr lang="cs-CZ" altLang="cs-CZ" sz="2400" dirty="0">
                <a:sym typeface="Symbol" panose="05050102010706020507" pitchFamily="18" charset="2"/>
              </a:rPr>
              <a:t>) = 0</a:t>
            </a:r>
          </a:p>
          <a:p>
            <a:pPr marL="457200" lvl="1" indent="0">
              <a:buNone/>
            </a:pPr>
            <a:endParaRPr lang="cs-CZ" altLang="cs-CZ" sz="2400" dirty="0" smtClean="0"/>
          </a:p>
          <a:p>
            <a:pPr marL="457200" lvl="1" indent="0">
              <a:buNone/>
            </a:pPr>
            <a:endParaRPr lang="cs-CZ" altLang="cs-CZ" sz="2400" dirty="0"/>
          </a:p>
          <a:p>
            <a:pPr marL="457200" lvl="1" indent="0">
              <a:buNone/>
            </a:pPr>
            <a:endParaRPr lang="cs-CZ" altLang="cs-CZ" sz="2400" dirty="0" smtClean="0"/>
          </a:p>
          <a:p>
            <a:pPr marL="457200" lvl="1" indent="0">
              <a:buNone/>
            </a:pPr>
            <a:endParaRPr lang="cs-CZ" altLang="cs-CZ" sz="2400" dirty="0"/>
          </a:p>
          <a:p>
            <a:pPr marL="457200" lvl="1" indent="0">
              <a:buNone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domnění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957033"/>
              </p:ext>
            </p:extLst>
          </p:nvPr>
        </p:nvGraphicFramePr>
        <p:xfrm>
          <a:off x="1547664" y="1802912"/>
          <a:ext cx="2448272" cy="1074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Rovnice" r:id="rId4" imgW="3327400" imgH="1460500" progId="Equation.3">
                  <p:embed/>
                </p:oleObj>
              </mc:Choice>
              <mc:Fallback>
                <p:oleObj name="Rovnice" r:id="rId4" imgW="3327400" imgH="1460500" progId="Equation.3">
                  <p:embed/>
                  <p:pic>
                    <p:nvPicPr>
                      <p:cNvPr id="819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802912"/>
                        <a:ext cx="2448272" cy="10746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445250"/>
              </p:ext>
            </p:extLst>
          </p:nvPr>
        </p:nvGraphicFramePr>
        <p:xfrm>
          <a:off x="1907704" y="3075806"/>
          <a:ext cx="4013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Rovnice" r:id="rId6" imgW="4013200" imgH="838200" progId="Equation.3">
                  <p:embed/>
                </p:oleObj>
              </mc:Choice>
              <mc:Fallback>
                <p:oleObj name="Rovnice" r:id="rId6" imgW="4013200" imgH="838200" progId="Equation.3">
                  <p:embed/>
                  <p:pic>
                    <p:nvPicPr>
                      <p:cNvPr id="819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075806"/>
                        <a:ext cx="4013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476345"/>
              </p:ext>
            </p:extLst>
          </p:nvPr>
        </p:nvGraphicFramePr>
        <p:xfrm>
          <a:off x="3444404" y="4018326"/>
          <a:ext cx="24765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Rovnice" r:id="rId8" imgW="2476500" imgH="723900" progId="Equation.3">
                  <p:embed/>
                </p:oleObj>
              </mc:Choice>
              <mc:Fallback>
                <p:oleObj name="Rovnice" r:id="rId8" imgW="2476500" imgH="723900" progId="Equation.3">
                  <p:embed/>
                  <p:pic>
                    <p:nvPicPr>
                      <p:cNvPr id="819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404" y="4018326"/>
                        <a:ext cx="24765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126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dirty="0"/>
              <a:t>Počítač nepracuje správně. Možné příčiny jsou závada napájení (</a:t>
            </a:r>
            <a:r>
              <a:rPr lang="cs-CZ" i="1" dirty="0" err="1"/>
              <a:t>zn</a:t>
            </a:r>
            <a:r>
              <a:rPr lang="cs-CZ" dirty="0"/>
              <a:t>), závada na hlavní desce (</a:t>
            </a:r>
            <a:r>
              <a:rPr lang="cs-CZ" i="1" dirty="0" err="1"/>
              <a:t>zd</a:t>
            </a:r>
            <a:r>
              <a:rPr lang="cs-CZ" dirty="0"/>
              <a:t>), závada operační paměti (</a:t>
            </a:r>
            <a:r>
              <a:rPr lang="cs-CZ" i="1" dirty="0" err="1"/>
              <a:t>zp</a:t>
            </a:r>
            <a:r>
              <a:rPr lang="cs-CZ" dirty="0"/>
              <a:t>) nebo závada grafické karty (</a:t>
            </a:r>
            <a:r>
              <a:rPr lang="cs-CZ" i="1" dirty="0" err="1"/>
              <a:t>zg</a:t>
            </a:r>
            <a:r>
              <a:rPr lang="cs-CZ" dirty="0"/>
              <a:t>). Definujte rámec domnění</a:t>
            </a:r>
            <a:r>
              <a:rPr lang="cs-CZ" dirty="0" smtClean="0"/>
              <a:t>.</a:t>
            </a:r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38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dirty="0" smtClean="0"/>
              <a:t>Odpověď</a:t>
            </a:r>
            <a:r>
              <a:rPr lang="cs-CZ" dirty="0"/>
              <a:t>: Uvedené příčiny tvoří množinu vzájemně disjunktních základních (atomických) hypotéz. Rámec domnění tedy je množina </a:t>
            </a:r>
            <a:r>
              <a:rPr lang="el-GR" dirty="0"/>
              <a:t>Θ = {</a:t>
            </a:r>
            <a:r>
              <a:rPr lang="cs-CZ" i="1" dirty="0" err="1"/>
              <a:t>zn</a:t>
            </a:r>
            <a:r>
              <a:rPr lang="cs-CZ" i="1" dirty="0"/>
              <a:t>, </a:t>
            </a:r>
            <a:r>
              <a:rPr lang="cs-CZ" i="1" dirty="0" err="1"/>
              <a:t>zd</a:t>
            </a:r>
            <a:r>
              <a:rPr lang="cs-CZ" i="1" dirty="0"/>
              <a:t>, </a:t>
            </a:r>
            <a:r>
              <a:rPr lang="cs-CZ" i="1" dirty="0" err="1"/>
              <a:t>zp</a:t>
            </a:r>
            <a:r>
              <a:rPr lang="cs-CZ" i="1" dirty="0"/>
              <a:t>, </a:t>
            </a:r>
            <a:r>
              <a:rPr lang="cs-CZ" i="1" dirty="0" err="1"/>
              <a:t>zg</a:t>
            </a:r>
            <a:r>
              <a:rPr lang="cs-CZ" dirty="0"/>
              <a:t>}. </a:t>
            </a:r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36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Aft>
                <a:spcPts val="300"/>
              </a:spcAft>
            </a:pPr>
            <a:r>
              <a:rPr lang="cs-CZ" altLang="cs-CZ" sz="2600" dirty="0"/>
              <a:t>Neurčitost je charakteristickým rysem složitých systémů.  Vlastní povaha reality způsobuje, že poznatky, které z ní získáváme, jsou neurčité či vágní.</a:t>
            </a:r>
            <a:endParaRPr lang="cs-CZ" altLang="cs-CZ" sz="2600" dirty="0">
              <a:solidFill>
                <a:schemeClr val="accent2"/>
              </a:solidFill>
            </a:endParaRP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Neurčitost (opakování)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38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1197"/>
          <a:stretch/>
        </p:blipFill>
        <p:spPr>
          <a:xfrm>
            <a:off x="1043608" y="843557"/>
            <a:ext cx="6617411" cy="321765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2273935" y="4282878"/>
            <a:ext cx="4596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b="1" dirty="0">
                <a:solidFill>
                  <a:srgbClr val="121212"/>
                </a:solidFill>
                <a:latin typeface="Arial" panose="020B0604020202020204" pitchFamily="34" charset="0"/>
              </a:rPr>
              <a:t>Množina hypotéz (potenční </a:t>
            </a:r>
            <a:r>
              <a:rPr lang="cs-CZ" b="1" dirty="0" smtClean="0">
                <a:solidFill>
                  <a:srgbClr val="121212"/>
                </a:solidFill>
                <a:latin typeface="Arial" panose="020B0604020202020204" pitchFamily="34" charset="0"/>
              </a:rPr>
              <a:t>množina 2</a:t>
            </a:r>
            <a:r>
              <a:rPr lang="el-GR" b="1" baseline="30000" dirty="0">
                <a:solidFill>
                  <a:srgbClr val="121212"/>
                </a:solidFill>
                <a:latin typeface="Arial" panose="020B0604020202020204" pitchFamily="34" charset="0"/>
              </a:rPr>
              <a:t>Θ</a:t>
            </a:r>
            <a:r>
              <a:rPr lang="el-GR" b="1" dirty="0">
                <a:solidFill>
                  <a:srgbClr val="121212"/>
                </a:solidFill>
                <a:latin typeface="Arial" panose="020B0604020202020204" pitchFamily="34" charset="0"/>
              </a:rPr>
              <a:t>)</a:t>
            </a:r>
            <a:endParaRPr lang="el-GR" dirty="0">
              <a:solidFill>
                <a:srgbClr val="12121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0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dirty="0"/>
              <a:t>V DS teorie je každá podmnožina hypotéz z </a:t>
            </a:r>
            <a:r>
              <a:rPr lang="cs-CZ" dirty="0" smtClean="0"/>
              <a:t>2</a:t>
            </a:r>
            <a:r>
              <a:rPr lang="el-GR" baseline="30000" dirty="0" smtClean="0"/>
              <a:t>Θ</a:t>
            </a:r>
            <a:r>
              <a:rPr lang="el-GR" dirty="0" smtClean="0"/>
              <a:t> </a:t>
            </a:r>
            <a:r>
              <a:rPr lang="cs-CZ" dirty="0" smtClean="0"/>
              <a:t>považována </a:t>
            </a:r>
            <a:r>
              <a:rPr lang="cs-CZ" dirty="0"/>
              <a:t>za specifickou hypotézu, viz </a:t>
            </a:r>
            <a:r>
              <a:rPr lang="cs-CZ" dirty="0" smtClean="0"/>
              <a:t>předešlý obrázek. </a:t>
            </a:r>
            <a:r>
              <a:rPr lang="cs-CZ" dirty="0"/>
              <a:t>Nedostatek domnění k jednotlivým hypotézám se nahrazuje domněním k celé množině všech hypotéz 2</a:t>
            </a:r>
            <a:r>
              <a:rPr lang="el-GR" baseline="30000" dirty="0"/>
              <a:t>Θ</a:t>
            </a:r>
            <a:r>
              <a:rPr lang="el-GR" dirty="0"/>
              <a:t>, </a:t>
            </a:r>
            <a:r>
              <a:rPr lang="cs-CZ" dirty="0"/>
              <a:t>což nazýváme stav nejistoty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6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dirty="0"/>
              <a:t>Míra domnění ke specifické hypotéze se v DS teorii označuje reálným číslem z intervalu &lt;0, 1&gt;. Toto číslo indikuje také stupeň, se kterým jsme přesvědčeni, že důkazy (evidence) podporují hypotézu. V DS teorii se důkaz proti specifické hypotéze považuje za důkaz pro její negaci (například důkaz proti {</a:t>
            </a:r>
            <a:r>
              <a:rPr lang="cs-CZ" i="1" dirty="0" err="1"/>
              <a:t>zn</a:t>
            </a:r>
            <a:r>
              <a:rPr lang="cs-CZ" dirty="0"/>
              <a:t>} je považován za důkaz pro {</a:t>
            </a:r>
            <a:r>
              <a:rPr lang="cs-CZ" i="1" dirty="0" err="1"/>
              <a:t>zd</a:t>
            </a:r>
            <a:r>
              <a:rPr lang="cs-CZ" i="1" dirty="0"/>
              <a:t>, </a:t>
            </a:r>
            <a:r>
              <a:rPr lang="cs-CZ" i="1" dirty="0" err="1"/>
              <a:t>zp</a:t>
            </a:r>
            <a:r>
              <a:rPr lang="cs-CZ" i="1" dirty="0"/>
              <a:t>, </a:t>
            </a:r>
            <a:r>
              <a:rPr lang="cs-CZ" i="1" dirty="0" err="1"/>
              <a:t>zg</a:t>
            </a:r>
            <a:r>
              <a:rPr lang="cs-CZ" dirty="0"/>
              <a:t>} a podle toho bude přiřazen stupeň domnění).</a:t>
            </a:r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6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dirty="0"/>
              <a:t>Domníváme se, že závada na počítači je způsobena napájením nebo chybou na hlavní desce ({</a:t>
            </a:r>
            <a:r>
              <a:rPr lang="cs-CZ" i="1" dirty="0" err="1"/>
              <a:t>zn</a:t>
            </a:r>
            <a:r>
              <a:rPr lang="cs-CZ" i="1" dirty="0"/>
              <a:t>, </a:t>
            </a:r>
            <a:r>
              <a:rPr lang="cs-CZ" i="1" dirty="0" err="1"/>
              <a:t>zd</a:t>
            </a:r>
            <a:r>
              <a:rPr lang="cs-CZ" dirty="0"/>
              <a:t>}). Naše přesvědčení vyjádříme stupněm 0,6 (existují určité indicie této závady, které ohodnotíme stupněm 0,6). Neexistuje žádný důkaz pro podporu výběru mezi závadou na hlavní desce a závadou napájení. Jaká jsou základní přiřazení </a:t>
            </a:r>
            <a:r>
              <a:rPr lang="cs-CZ" i="1" dirty="0" err="1"/>
              <a:t>bba</a:t>
            </a:r>
            <a:r>
              <a:rPr lang="cs-CZ" dirty="0"/>
              <a:t>?</a:t>
            </a:r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2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7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dirty="0"/>
              <a:t>Odpověď: </a:t>
            </a:r>
            <a:r>
              <a:rPr lang="cs-CZ" i="1" dirty="0"/>
              <a:t>m({</a:t>
            </a:r>
            <a:r>
              <a:rPr lang="cs-CZ" i="1" dirty="0" err="1"/>
              <a:t>zn</a:t>
            </a:r>
            <a:r>
              <a:rPr lang="cs-CZ" i="1" dirty="0"/>
              <a:t>, </a:t>
            </a:r>
            <a:r>
              <a:rPr lang="cs-CZ" i="1" dirty="0" err="1"/>
              <a:t>zd</a:t>
            </a:r>
            <a:r>
              <a:rPr lang="cs-CZ" i="1" dirty="0"/>
              <a:t>}) </a:t>
            </a:r>
            <a:r>
              <a:rPr lang="cs-CZ" dirty="0"/>
              <a:t>= 0,6, a </a:t>
            </a:r>
            <a:r>
              <a:rPr lang="cs-CZ" i="1" dirty="0"/>
              <a:t>m(</a:t>
            </a:r>
            <a:r>
              <a:rPr lang="el-GR" dirty="0"/>
              <a:t>Θ</a:t>
            </a:r>
            <a:r>
              <a:rPr lang="el-GR" i="1" dirty="0"/>
              <a:t>) </a:t>
            </a:r>
            <a:r>
              <a:rPr lang="el-GR" dirty="0"/>
              <a:t>= </a:t>
            </a:r>
            <a:r>
              <a:rPr lang="cs-CZ" i="1" dirty="0"/>
              <a:t>m</a:t>
            </a:r>
            <a:r>
              <a:rPr lang="cs-CZ" dirty="0"/>
              <a:t>({</a:t>
            </a:r>
            <a:r>
              <a:rPr lang="cs-CZ" i="1" dirty="0" err="1"/>
              <a:t>zn</a:t>
            </a:r>
            <a:r>
              <a:rPr lang="cs-CZ" i="1" dirty="0"/>
              <a:t>, </a:t>
            </a:r>
            <a:r>
              <a:rPr lang="cs-CZ" i="1" dirty="0" err="1"/>
              <a:t>zd</a:t>
            </a:r>
            <a:r>
              <a:rPr lang="cs-CZ" i="1" dirty="0"/>
              <a:t>, </a:t>
            </a:r>
            <a:r>
              <a:rPr lang="cs-CZ" i="1" dirty="0" err="1"/>
              <a:t>zp</a:t>
            </a:r>
            <a:r>
              <a:rPr lang="cs-CZ" i="1" dirty="0"/>
              <a:t>, </a:t>
            </a:r>
            <a:r>
              <a:rPr lang="cs-CZ" i="1" dirty="0" err="1"/>
              <a:t>zg</a:t>
            </a:r>
            <a:r>
              <a:rPr lang="cs-CZ" dirty="0"/>
              <a:t>}) = = 1 – 0,6 = 0,4.</a:t>
            </a:r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2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04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dirty="0"/>
              <a:t>Test vyvrátil, že by porucha počítače byla způsobena závadou na napájení, a to stupněm 0,7. Jaká jsou </a:t>
            </a:r>
            <a:r>
              <a:rPr lang="cs-CZ" dirty="0" err="1"/>
              <a:t>bba</a:t>
            </a:r>
            <a:r>
              <a:rPr lang="cs-CZ" dirty="0"/>
              <a:t>? 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3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8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dirty="0"/>
              <a:t>Odpověď: Důkaz proti závadě na napájení se považuje za důkaz pro negaci (</a:t>
            </a:r>
            <a:r>
              <a:rPr lang="cs-CZ" i="1" dirty="0" err="1"/>
              <a:t>zn</a:t>
            </a:r>
            <a:r>
              <a:rPr lang="cs-CZ" dirty="0"/>
              <a:t>). Tedy m({</a:t>
            </a:r>
            <a:r>
              <a:rPr lang="cs-CZ" i="1" dirty="0" err="1"/>
              <a:t>zd</a:t>
            </a:r>
            <a:r>
              <a:rPr lang="cs-CZ" i="1" dirty="0"/>
              <a:t>, </a:t>
            </a:r>
            <a:r>
              <a:rPr lang="cs-CZ" i="1" dirty="0" err="1"/>
              <a:t>zp</a:t>
            </a:r>
            <a:r>
              <a:rPr lang="cs-CZ" i="1" dirty="0"/>
              <a:t>, </a:t>
            </a:r>
            <a:r>
              <a:rPr lang="cs-CZ" i="1" dirty="0" err="1"/>
              <a:t>zg</a:t>
            </a:r>
            <a:r>
              <a:rPr lang="cs-CZ" dirty="0"/>
              <a:t>}) = 0,7 a </a:t>
            </a:r>
            <a:r>
              <a:rPr lang="cs-CZ" i="1" dirty="0"/>
              <a:t>m</a:t>
            </a:r>
            <a:r>
              <a:rPr lang="cs-CZ" dirty="0"/>
              <a:t>(</a:t>
            </a:r>
            <a:r>
              <a:rPr lang="el-GR" dirty="0"/>
              <a:t>Θ) = 0,3.</a:t>
            </a:r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3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81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nl-NL" dirty="0"/>
              <a:t>Jaká je velikost </a:t>
            </a:r>
            <a:r>
              <a:rPr lang="nl-NL" i="1" dirty="0"/>
              <a:t>Bel({zn, zd, zg})</a:t>
            </a:r>
            <a:r>
              <a:rPr lang="nl-NL" dirty="0"/>
              <a:t>?</a:t>
            </a:r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4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8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dirty="0"/>
              <a:t>Odpověď: </a:t>
            </a:r>
            <a:r>
              <a:rPr lang="cs-CZ" i="1" dirty="0"/>
              <a:t>Bel({</a:t>
            </a:r>
            <a:r>
              <a:rPr lang="cs-CZ" i="1" dirty="0" err="1"/>
              <a:t>zn</a:t>
            </a:r>
            <a:r>
              <a:rPr lang="cs-CZ" i="1" dirty="0"/>
              <a:t>, </a:t>
            </a:r>
            <a:r>
              <a:rPr lang="cs-CZ" i="1" dirty="0" err="1"/>
              <a:t>zd</a:t>
            </a:r>
            <a:r>
              <a:rPr lang="cs-CZ" i="1" dirty="0"/>
              <a:t>, </a:t>
            </a:r>
            <a:r>
              <a:rPr lang="cs-CZ" i="1" dirty="0" err="1"/>
              <a:t>zg</a:t>
            </a:r>
            <a:r>
              <a:rPr lang="cs-CZ" i="1" dirty="0"/>
              <a:t>}) = m({</a:t>
            </a:r>
            <a:r>
              <a:rPr lang="cs-CZ" i="1" dirty="0" err="1"/>
              <a:t>zn</a:t>
            </a:r>
            <a:r>
              <a:rPr lang="cs-CZ" i="1" dirty="0"/>
              <a:t>, </a:t>
            </a:r>
            <a:r>
              <a:rPr lang="cs-CZ" i="1" dirty="0" err="1"/>
              <a:t>zd</a:t>
            </a:r>
            <a:r>
              <a:rPr lang="cs-CZ" i="1" dirty="0"/>
              <a:t>, </a:t>
            </a:r>
            <a:r>
              <a:rPr lang="cs-CZ" i="1" dirty="0" err="1"/>
              <a:t>zg</a:t>
            </a:r>
            <a:r>
              <a:rPr lang="cs-CZ" i="1" dirty="0"/>
              <a:t>}) + m({</a:t>
            </a:r>
            <a:r>
              <a:rPr lang="cs-CZ" i="1" dirty="0" err="1"/>
              <a:t>zn</a:t>
            </a:r>
            <a:r>
              <a:rPr lang="cs-CZ" i="1" dirty="0"/>
              <a:t>, </a:t>
            </a:r>
            <a:r>
              <a:rPr lang="cs-CZ" i="1" dirty="0" err="1"/>
              <a:t>zd</a:t>
            </a:r>
            <a:r>
              <a:rPr lang="cs-CZ" i="1" dirty="0"/>
              <a:t>}) + + m({</a:t>
            </a:r>
            <a:r>
              <a:rPr lang="cs-CZ" i="1" dirty="0" err="1"/>
              <a:t>zn</a:t>
            </a:r>
            <a:r>
              <a:rPr lang="cs-CZ" i="1" dirty="0"/>
              <a:t>, </a:t>
            </a:r>
            <a:r>
              <a:rPr lang="cs-CZ" i="1" dirty="0" err="1"/>
              <a:t>zg</a:t>
            </a:r>
            <a:r>
              <a:rPr lang="cs-CZ" i="1" dirty="0"/>
              <a:t>}) + m({</a:t>
            </a:r>
            <a:r>
              <a:rPr lang="cs-CZ" i="1" dirty="0" err="1"/>
              <a:t>zd</a:t>
            </a:r>
            <a:r>
              <a:rPr lang="cs-CZ" i="1" dirty="0"/>
              <a:t>, </a:t>
            </a:r>
            <a:r>
              <a:rPr lang="cs-CZ" i="1" dirty="0" err="1"/>
              <a:t>zg</a:t>
            </a:r>
            <a:r>
              <a:rPr lang="cs-CZ" i="1" dirty="0"/>
              <a:t>}) + m({</a:t>
            </a:r>
            <a:r>
              <a:rPr lang="cs-CZ" i="1" dirty="0" err="1"/>
              <a:t>zn</a:t>
            </a:r>
            <a:r>
              <a:rPr lang="cs-CZ" i="1" dirty="0"/>
              <a:t>}) + m({</a:t>
            </a:r>
            <a:r>
              <a:rPr lang="cs-CZ" i="1" dirty="0" err="1"/>
              <a:t>zd</a:t>
            </a:r>
            <a:r>
              <a:rPr lang="cs-CZ" i="1" dirty="0"/>
              <a:t>}) + m({</a:t>
            </a:r>
            <a:r>
              <a:rPr lang="cs-CZ" i="1" dirty="0" err="1"/>
              <a:t>zg</a:t>
            </a:r>
            <a:r>
              <a:rPr lang="cs-CZ" i="1" dirty="0"/>
              <a:t>})</a:t>
            </a:r>
            <a:r>
              <a:rPr lang="cs-CZ" dirty="0"/>
              <a:t>.</a:t>
            </a:r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4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0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i="1" dirty="0"/>
              <a:t>m</a:t>
            </a:r>
            <a:r>
              <a:rPr lang="cs-CZ" dirty="0"/>
              <a:t>({</a:t>
            </a:r>
            <a:r>
              <a:rPr lang="cs-CZ" i="1" dirty="0" err="1"/>
              <a:t>zn</a:t>
            </a:r>
            <a:r>
              <a:rPr lang="cs-CZ" dirty="0"/>
              <a:t>}) = 0,6. Jaká je velikost </a:t>
            </a:r>
            <a:r>
              <a:rPr lang="cs-CZ" i="1" dirty="0"/>
              <a:t>Bel({</a:t>
            </a:r>
            <a:r>
              <a:rPr lang="cs-CZ" i="1" dirty="0" err="1"/>
              <a:t>zn</a:t>
            </a:r>
            <a:r>
              <a:rPr lang="cs-CZ" i="1" dirty="0"/>
              <a:t>}) </a:t>
            </a:r>
            <a:r>
              <a:rPr lang="cs-CZ" dirty="0"/>
              <a:t>? </a:t>
            </a:r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5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5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lvl="1"/>
            <a:r>
              <a:rPr lang="cs-CZ" altLang="cs-CZ" sz="2400" dirty="0" smtClean="0"/>
              <a:t>problémy </a:t>
            </a:r>
            <a:r>
              <a:rPr lang="cs-CZ" altLang="cs-CZ" sz="2400" dirty="0"/>
              <a:t>s daty; např.:</a:t>
            </a:r>
          </a:p>
          <a:p>
            <a:pPr lvl="2"/>
            <a:r>
              <a:rPr lang="cs-CZ" altLang="cs-CZ" dirty="0"/>
              <a:t>chybějící nebo nedostupná data</a:t>
            </a:r>
          </a:p>
          <a:p>
            <a:pPr lvl="2"/>
            <a:r>
              <a:rPr lang="cs-CZ" altLang="cs-CZ" dirty="0"/>
              <a:t>nespolehlivá data  (např. z důvodu chyb měření)</a:t>
            </a:r>
          </a:p>
          <a:p>
            <a:pPr lvl="2"/>
            <a:r>
              <a:rPr lang="cs-CZ" altLang="cs-CZ" dirty="0"/>
              <a:t>nepřesná nebo nekonzistentní reprezentace </a:t>
            </a:r>
            <a:r>
              <a:rPr lang="cs-CZ" altLang="cs-CZ" dirty="0" smtClean="0"/>
              <a:t>dat</a:t>
            </a:r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Příčiny neurčitosti (opakování)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7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dirty="0"/>
              <a:t>Odpověď: Pro množinu s jediným prvkem platí, že </a:t>
            </a:r>
            <a:r>
              <a:rPr lang="cs-CZ" i="1" dirty="0"/>
              <a:t>Bel(A) </a:t>
            </a:r>
            <a:r>
              <a:rPr lang="cs-CZ" dirty="0"/>
              <a:t>= </a:t>
            </a:r>
            <a:r>
              <a:rPr lang="cs-CZ" i="1" dirty="0"/>
              <a:t>m(A)</a:t>
            </a:r>
            <a:r>
              <a:rPr lang="cs-CZ" dirty="0"/>
              <a:t>, tedy </a:t>
            </a:r>
            <a:r>
              <a:rPr lang="cs-CZ" i="1" dirty="0"/>
              <a:t>Bel({</a:t>
            </a:r>
            <a:r>
              <a:rPr lang="cs-CZ" i="1" dirty="0" err="1"/>
              <a:t>zn</a:t>
            </a:r>
            <a:r>
              <a:rPr lang="cs-CZ" i="1" dirty="0"/>
              <a:t>}) </a:t>
            </a:r>
            <a:r>
              <a:rPr lang="cs-CZ" dirty="0"/>
              <a:t>= 0,6.</a:t>
            </a:r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5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67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i="1" dirty="0"/>
              <a:t>Bel(A) </a:t>
            </a:r>
            <a:r>
              <a:rPr lang="cs-CZ" dirty="0"/>
              <a:t>odpovídá celkové velikosti domnění přiřazené podmnožině </a:t>
            </a:r>
            <a:r>
              <a:rPr lang="cs-CZ" i="1" dirty="0"/>
              <a:t>A. </a:t>
            </a:r>
            <a:r>
              <a:rPr lang="cs-CZ" dirty="0"/>
              <a:t>Znalost </a:t>
            </a:r>
            <a:r>
              <a:rPr lang="cs-CZ" i="1" dirty="0"/>
              <a:t>Bel(¬A) </a:t>
            </a:r>
            <a:r>
              <a:rPr lang="cs-CZ" dirty="0"/>
              <a:t>(domnění ke komplementu </a:t>
            </a:r>
            <a:r>
              <a:rPr lang="cs-CZ" i="1" dirty="0"/>
              <a:t>A</a:t>
            </a:r>
            <a:r>
              <a:rPr lang="cs-CZ" dirty="0"/>
              <a:t>) je také užitečná informace. Vedle funkce </a:t>
            </a:r>
            <a:r>
              <a:rPr lang="cs-CZ" i="1" dirty="0"/>
              <a:t>Bel(A) </a:t>
            </a:r>
            <a:r>
              <a:rPr lang="cs-CZ" dirty="0"/>
              <a:t>existují jiné funkce, které vyjadřují stejnou informaci, ale mají jinou interpretaci, například míra věrohodnosti (</a:t>
            </a:r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plausibility</a:t>
            </a:r>
            <a:r>
              <a:rPr lang="cs-CZ" dirty="0"/>
              <a:t>, </a:t>
            </a:r>
            <a:r>
              <a:rPr lang="cs-CZ" dirty="0" err="1"/>
              <a:t>upper</a:t>
            </a:r>
            <a:r>
              <a:rPr lang="cs-CZ" dirty="0"/>
              <a:t> probability </a:t>
            </a:r>
            <a:r>
              <a:rPr lang="cs-CZ" dirty="0" err="1"/>
              <a:t>function</a:t>
            </a:r>
            <a:r>
              <a:rPr lang="cs-CZ" dirty="0"/>
              <a:t>) </a:t>
            </a:r>
          </a:p>
          <a:p>
            <a:pPr marL="457200" lvl="1" indent="0">
              <a:buNone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75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RNDr</a:t>
            </a:r>
            <a:r>
              <a:rPr lang="cs-CZ" altLang="cs-CZ" sz="1200" dirty="0"/>
              <a:t>. Jiří Dvořák, </a:t>
            </a:r>
            <a:r>
              <a:rPr lang="cs-CZ" altLang="cs-CZ" sz="1200" dirty="0" smtClean="0"/>
              <a:t>CSc. </a:t>
            </a:r>
            <a:r>
              <a:rPr lang="cs-CZ" altLang="cs-CZ" sz="1200" dirty="0" smtClean="0">
                <a:hlinkClick r:id="rId2"/>
              </a:rPr>
              <a:t>dvorak@fme.vutbr.cz</a:t>
            </a:r>
            <a:endParaRPr lang="cs-CZ" altLang="cs-CZ" sz="1200" dirty="0" smtClean="0"/>
          </a:p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doc</a:t>
            </a:r>
            <a:r>
              <a:rPr lang="cs-CZ" altLang="cs-CZ" sz="1200" dirty="0"/>
              <a:t>. Ing</a:t>
            </a:r>
            <a:r>
              <a:rPr lang="cs-CZ" altLang="cs-CZ" sz="1200" dirty="0" smtClean="0"/>
              <a:t>. Ladislav Beránek, </a:t>
            </a:r>
            <a:r>
              <a:rPr lang="cs-CZ" altLang="cs-CZ" sz="1200" dirty="0"/>
              <a:t>CSc</a:t>
            </a:r>
            <a:r>
              <a:rPr lang="cs-CZ" altLang="cs-CZ" sz="1200" dirty="0" smtClean="0"/>
              <a:t>. </a:t>
            </a:r>
            <a:r>
              <a:rPr lang="cs-CZ" sz="1200" dirty="0">
                <a:hlinkClick r:id="rId3"/>
              </a:rPr>
              <a:t>beranek@ef.jcu.cz</a:t>
            </a:r>
            <a:endParaRPr lang="cs-CZ" altLang="cs-CZ" sz="1200" dirty="0" smtClean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5115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lvl="1"/>
            <a:r>
              <a:rPr lang="cs-CZ" altLang="cs-CZ" sz="2400" dirty="0" smtClean="0"/>
              <a:t>nejisté </a:t>
            </a:r>
            <a:r>
              <a:rPr lang="cs-CZ" altLang="cs-CZ" sz="2400" dirty="0"/>
              <a:t>znalosti; např.:</a:t>
            </a:r>
          </a:p>
          <a:p>
            <a:pPr lvl="2"/>
            <a:r>
              <a:rPr lang="cs-CZ" altLang="cs-CZ" dirty="0"/>
              <a:t>znalost nemusí být platná ve všech případech</a:t>
            </a:r>
          </a:p>
          <a:p>
            <a:pPr lvl="2"/>
            <a:r>
              <a:rPr lang="cs-CZ" altLang="cs-CZ" dirty="0"/>
              <a:t>znalost může obsahovat vágní pojmy.</a:t>
            </a: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Příčiny neurčitosti (opakování)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400" dirty="0" err="1"/>
              <a:t>Dempster-Shaferova</a:t>
            </a:r>
            <a:r>
              <a:rPr lang="cs-CZ" altLang="cs-CZ" sz="2400" dirty="0"/>
              <a:t> teorie byla vyvinuta ve snaze o překonání některých nedostatků pravděpodobnostního přístupu, jako např. reprezentace neznalosti (ignorance) a požadavku, že součet měr důvěry v událost a její negaci musí být roven 1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Dempster-Shaferova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teorie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64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400" dirty="0" smtClean="0"/>
              <a:t>Zatímco </a:t>
            </a:r>
            <a:r>
              <a:rPr lang="cs-CZ" altLang="cs-CZ" sz="2400" dirty="0"/>
              <a:t>pravděpodobnost představuje stupeň, ve kterém je tvrzení považováno za pravdivé, míra domnění v DS teorii představuje podporu tomuto tvrzení. Růst pravděpodobnosti hypotézy redukuje pravděpodobnost komplementu, kdežto v DS teorii růst podpory hypotézy nezpůsobuje změnu podpory komplementu.</a:t>
            </a:r>
          </a:p>
          <a:p>
            <a:pPr lvl="1"/>
            <a:endParaRPr lang="cs-CZ" sz="9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Dempster-Shaferova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teorie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2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400" dirty="0" smtClean="0"/>
              <a:t>DS </a:t>
            </a:r>
            <a:r>
              <a:rPr lang="cs-CZ" altLang="cs-CZ" sz="2400" dirty="0"/>
              <a:t>teorie je obecnější než bayesovský přístup, jelikož důvěra ve tvrzení a důvěra v negaci tohoto tvrzení nemusí být v součtu rovna 1.</a:t>
            </a:r>
          </a:p>
          <a:p>
            <a:pPr lvl="1"/>
            <a:endParaRPr lang="cs-CZ" sz="9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Dempster-Shaferova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teorie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9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400" b="1" dirty="0">
                <a:solidFill>
                  <a:schemeClr val="accent2"/>
                </a:solidFill>
              </a:rPr>
              <a:t>Prostředí</a:t>
            </a:r>
            <a:r>
              <a:rPr lang="cs-CZ" altLang="cs-CZ" sz="2400" dirty="0"/>
              <a:t>: úplný systém vzájemně disjunktních základních hypotéz .</a:t>
            </a:r>
          </a:p>
          <a:p>
            <a:pPr algn="ctr"/>
            <a:r>
              <a:rPr lang="cs-CZ" altLang="cs-CZ" sz="2400" i="1" dirty="0"/>
              <a:t>X</a:t>
            </a:r>
            <a:r>
              <a:rPr lang="cs-CZ" altLang="cs-CZ" sz="2400" dirty="0"/>
              <a:t> = {</a:t>
            </a:r>
            <a:r>
              <a:rPr lang="cs-CZ" altLang="cs-CZ" sz="2400" i="1" dirty="0"/>
              <a:t>h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, </a:t>
            </a:r>
            <a:r>
              <a:rPr lang="cs-CZ" altLang="cs-CZ" sz="2400" i="1" dirty="0"/>
              <a:t>h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, … , </a:t>
            </a:r>
            <a:r>
              <a:rPr lang="cs-CZ" altLang="cs-CZ" sz="2400" i="1" dirty="0" err="1"/>
              <a:t>h</a:t>
            </a:r>
            <a:r>
              <a:rPr lang="cs-CZ" altLang="cs-CZ" sz="2400" i="1" baseline="-25000" dirty="0" err="1"/>
              <a:t>n</a:t>
            </a:r>
            <a:r>
              <a:rPr lang="cs-CZ" altLang="cs-CZ" sz="2400" dirty="0"/>
              <a:t>}</a:t>
            </a:r>
          </a:p>
          <a:p>
            <a:pPr lvl="1"/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přiřazení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5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b="1" dirty="0">
                <a:solidFill>
                  <a:schemeClr val="accent2"/>
                </a:solidFill>
              </a:rPr>
              <a:t>Základní přiřazení</a:t>
            </a:r>
            <a:r>
              <a:rPr lang="cs-CZ" altLang="cs-CZ" sz="2400" dirty="0"/>
              <a:t> (</a:t>
            </a:r>
            <a:r>
              <a:rPr lang="cs-CZ" altLang="cs-CZ" sz="2400" i="1" dirty="0"/>
              <a:t>basic probability </a:t>
            </a:r>
            <a:r>
              <a:rPr lang="cs-CZ" altLang="cs-CZ" sz="2400" i="1" dirty="0" err="1"/>
              <a:t>assignment</a:t>
            </a:r>
            <a:r>
              <a:rPr lang="cs-CZ" altLang="cs-CZ" sz="2400" dirty="0"/>
              <a:t>, </a:t>
            </a:r>
            <a:r>
              <a:rPr lang="cs-CZ" altLang="cs-CZ" sz="2400" i="1" dirty="0" err="1"/>
              <a:t>mass</a:t>
            </a:r>
            <a:r>
              <a:rPr lang="cs-CZ" altLang="cs-CZ" sz="2400" i="1" dirty="0"/>
              <a:t> probability </a:t>
            </a:r>
            <a:r>
              <a:rPr lang="cs-CZ" altLang="cs-CZ" sz="2400" i="1" dirty="0" err="1"/>
              <a:t>function</a:t>
            </a:r>
            <a:r>
              <a:rPr lang="cs-CZ" altLang="cs-CZ" sz="2400" dirty="0"/>
              <a:t>) je funkce definovaná na množině všech podmnožin množiny </a:t>
            </a:r>
            <a:r>
              <a:rPr lang="cs-CZ" altLang="cs-CZ" sz="2400" i="1" dirty="0"/>
              <a:t>X</a:t>
            </a:r>
            <a:r>
              <a:rPr lang="cs-CZ" altLang="cs-CZ" sz="2400" dirty="0"/>
              <a:t> a nabývající hodnot z intervalu </a:t>
            </a:r>
            <a:r>
              <a:rPr lang="cs-CZ" altLang="cs-CZ" sz="2400" dirty="0">
                <a:sym typeface="Symbol" panose="05050102010706020507" pitchFamily="18" charset="2"/>
              </a:rPr>
              <a:t>0, 1, tj.</a:t>
            </a:r>
            <a:endParaRPr lang="cs-CZ" altLang="cs-CZ" sz="2400" dirty="0"/>
          </a:p>
          <a:p>
            <a:pPr marL="0" indent="0" algn="ctr">
              <a:buNone/>
            </a:pPr>
            <a:r>
              <a:rPr lang="cs-CZ" altLang="cs-CZ" sz="2400" i="1" dirty="0"/>
              <a:t>m</a:t>
            </a:r>
            <a:r>
              <a:rPr lang="cs-CZ" altLang="cs-CZ" sz="2400" dirty="0"/>
              <a:t>: 2</a:t>
            </a:r>
            <a:r>
              <a:rPr lang="cs-CZ" altLang="cs-CZ" sz="2400" i="1" baseline="30000" dirty="0"/>
              <a:t>X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 0, 1,</a:t>
            </a:r>
          </a:p>
          <a:p>
            <a:pPr marL="0" indent="0"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	která má tyto vlastnosti: </a:t>
            </a:r>
          </a:p>
          <a:p>
            <a:pPr marL="0" indent="0">
              <a:buNone/>
            </a:pPr>
            <a:r>
              <a:rPr lang="cs-CZ" altLang="cs-CZ" sz="2400" i="1" dirty="0">
                <a:sym typeface="Symbol" panose="05050102010706020507" pitchFamily="18" charset="2"/>
              </a:rPr>
              <a:t>		</a:t>
            </a:r>
            <a:r>
              <a:rPr lang="cs-CZ" altLang="cs-CZ" sz="2400" i="1" dirty="0" smtClean="0">
                <a:sym typeface="Symbol" panose="05050102010706020507" pitchFamily="18" charset="2"/>
              </a:rPr>
              <a:t>       </a:t>
            </a:r>
            <a:r>
              <a:rPr lang="cs-CZ" altLang="cs-CZ" sz="2400" i="1" dirty="0">
                <a:sym typeface="Symbol" panose="05050102010706020507" pitchFamily="18" charset="2"/>
              </a:rPr>
              <a:t>m</a:t>
            </a:r>
            <a:r>
              <a:rPr lang="cs-CZ" altLang="cs-CZ" sz="2400" dirty="0">
                <a:sym typeface="Symbol" panose="05050102010706020507" pitchFamily="18" charset="2"/>
              </a:rPr>
              <a:t>() = 0, </a:t>
            </a:r>
            <a:endParaRPr lang="cs-CZ" altLang="cs-CZ" sz="2400" dirty="0" smtClean="0">
              <a:sym typeface="Symbol" panose="05050102010706020507" pitchFamily="18" charset="2"/>
            </a:endParaRPr>
          </a:p>
          <a:p>
            <a:pPr lvl="1"/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přiřazení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406783"/>
              </p:ext>
            </p:extLst>
          </p:nvPr>
        </p:nvGraphicFramePr>
        <p:xfrm>
          <a:off x="4211960" y="3435846"/>
          <a:ext cx="1549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Rovnice" r:id="rId4" imgW="1549400" imgH="698500" progId="Equation.3">
                  <p:embed/>
                </p:oleObj>
              </mc:Choice>
              <mc:Fallback>
                <p:oleObj name="Rovnice" r:id="rId4" imgW="1549400" imgH="698500" progId="Equation.3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3435846"/>
                        <a:ext cx="15494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228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</TotalTime>
  <Words>1120</Words>
  <Application>Microsoft Office PowerPoint</Application>
  <PresentationFormat>Předvádění na obrazovce (16:9)</PresentationFormat>
  <Paragraphs>165</Paragraphs>
  <Slides>32</Slides>
  <Notes>29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Enriqueta</vt:lpstr>
      <vt:lpstr>Symbol</vt:lpstr>
      <vt:lpstr>Times New Roman</vt:lpstr>
      <vt:lpstr>SLU</vt:lpstr>
      <vt:lpstr>Rovnice</vt:lpstr>
      <vt:lpstr>Název prezentace</vt:lpstr>
      <vt:lpstr>Neurčitost (opakování)</vt:lpstr>
      <vt:lpstr>Příčiny neurčitosti (opakování)</vt:lpstr>
      <vt:lpstr>Příčiny neurčitosti (opakování)</vt:lpstr>
      <vt:lpstr>Dempster-Shaferova teorie</vt:lpstr>
      <vt:lpstr>Dempster-Shaferova teorie</vt:lpstr>
      <vt:lpstr>Dempster-Shaferova teorie</vt:lpstr>
      <vt:lpstr>Základní přiřazení</vt:lpstr>
      <vt:lpstr>Základní přiřazení</vt:lpstr>
      <vt:lpstr>Základní přiřazení</vt:lpstr>
      <vt:lpstr>Míra domnění</vt:lpstr>
      <vt:lpstr>Míra domnění</vt:lpstr>
      <vt:lpstr>Míra věrohodnosti </vt:lpstr>
      <vt:lpstr>Interval domnění</vt:lpstr>
      <vt:lpstr>Intervaly domnění </vt:lpstr>
      <vt:lpstr>Kombinace základních přiřazení</vt:lpstr>
      <vt:lpstr>Změna domnění</vt:lpstr>
      <vt:lpstr>Příklad 1</vt:lpstr>
      <vt:lpstr>Příklad 1</vt:lpstr>
      <vt:lpstr>Příklad 1</vt:lpstr>
      <vt:lpstr>Příklad</vt:lpstr>
      <vt:lpstr>Příklad</vt:lpstr>
      <vt:lpstr>Příklad 2</vt:lpstr>
      <vt:lpstr>Příklad 2</vt:lpstr>
      <vt:lpstr>Příklad 3</vt:lpstr>
      <vt:lpstr>Příklad 3</vt:lpstr>
      <vt:lpstr>Příklad 4</vt:lpstr>
      <vt:lpstr>Příklad 4</vt:lpstr>
      <vt:lpstr>Příklad 5</vt:lpstr>
      <vt:lpstr>Příklad 5</vt:lpstr>
      <vt:lpstr>Shrnutí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gorecki</cp:lastModifiedBy>
  <cp:revision>134</cp:revision>
  <dcterms:created xsi:type="dcterms:W3CDTF">2016-07-06T15:42:34Z</dcterms:created>
  <dcterms:modified xsi:type="dcterms:W3CDTF">2018-04-05T14:17:05Z</dcterms:modified>
</cp:coreProperties>
</file>