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2" r:id="rId2"/>
    <p:sldId id="289" r:id="rId3"/>
    <p:sldId id="290" r:id="rId4"/>
    <p:sldId id="291" r:id="rId5"/>
    <p:sldId id="292" r:id="rId6"/>
    <p:sldId id="293" r:id="rId7"/>
    <p:sldId id="297" r:id="rId8"/>
    <p:sldId id="298" r:id="rId9"/>
    <p:sldId id="299" r:id="rId10"/>
    <p:sldId id="300" r:id="rId11"/>
    <p:sldId id="295" r:id="rId12"/>
    <p:sldId id="296" r:id="rId13"/>
    <p:sldId id="301" r:id="rId14"/>
    <p:sldId id="304" r:id="rId15"/>
    <p:sldId id="305" r:id="rId16"/>
    <p:sldId id="302" r:id="rId17"/>
    <p:sldId id="306" r:id="rId18"/>
    <p:sldId id="307" r:id="rId19"/>
    <p:sldId id="308" r:id="rId20"/>
    <p:sldId id="303" r:id="rId21"/>
    <p:sldId id="309" r:id="rId22"/>
    <p:sldId id="310" r:id="rId23"/>
    <p:sldId id="314" r:id="rId24"/>
    <p:sldId id="315" r:id="rId25"/>
    <p:sldId id="316" r:id="rId26"/>
    <p:sldId id="311" r:id="rId27"/>
    <p:sldId id="317" r:id="rId28"/>
    <p:sldId id="318" r:id="rId29"/>
    <p:sldId id="319" r:id="rId30"/>
    <p:sldId id="320" r:id="rId31"/>
    <p:sldId id="321" r:id="rId32"/>
    <p:sldId id="28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31313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>
      <p:cViewPr varScale="1">
        <p:scale>
          <a:sx n="105" d="100"/>
          <a:sy n="105" d="100"/>
        </p:scale>
        <p:origin x="509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9.wmf"/><Relationship Id="rId4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2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223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632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189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5353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57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8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4319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1283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3885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81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842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407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289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2346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970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3721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552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4622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077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9694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96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9588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84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29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5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56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946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229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52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4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1.wmf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5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6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8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Fuzzy přístupy k neurčitosti</a:t>
            </a:r>
            <a:endParaRPr lang="cs-CZ" sz="20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6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endParaRPr lang="cs-CZ" altLang="cs-CZ" sz="2800" dirty="0"/>
          </a:p>
          <a:p>
            <a:pPr>
              <a:spcBef>
                <a:spcPct val="60000"/>
              </a:spcBef>
              <a:buFontTx/>
              <a:buNone/>
            </a:pPr>
            <a:r>
              <a:rPr lang="cs-CZ" altLang="cs-CZ" sz="2800" dirty="0"/>
              <a:t>				</a:t>
            </a:r>
            <a:r>
              <a:rPr lang="cs-CZ" altLang="cs-CZ" sz="2800" dirty="0">
                <a:cs typeface="Times New Roman" panose="02020603050405020304" pitchFamily="18" charset="0"/>
              </a:rPr>
              <a:t>jsou klasické množiny</a:t>
            </a:r>
            <a:r>
              <a:rPr lang="cs-CZ" altLang="cs-CZ" sz="2800" dirty="0"/>
              <a:t> </a:t>
            </a:r>
          </a:p>
          <a:p>
            <a:pPr>
              <a:buFontTx/>
              <a:buNone/>
            </a:pPr>
            <a:endParaRPr lang="cs-CZ" altLang="cs-CZ" sz="2000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cs-CZ" altLang="cs-CZ" sz="2000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cs-CZ" altLang="cs-CZ" sz="2000" dirty="0">
                <a:cs typeface="Times New Roman" panose="02020603050405020304" pitchFamily="18" charset="0"/>
                <a:sym typeface="Symbol" panose="05050102010706020507" pitchFamily="18" charset="2"/>
              </a:rPr>
              <a:t>Kartézský součin fuzzy množin je zvláštním případem fuzzy relace</a:t>
            </a:r>
            <a:endParaRPr lang="cs-CZ" sz="5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Fuzzy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058676"/>
              </p:ext>
            </p:extLst>
          </p:nvPr>
        </p:nvGraphicFramePr>
        <p:xfrm>
          <a:off x="2699792" y="1347614"/>
          <a:ext cx="337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Rovnice" r:id="rId4" imgW="3378200" imgH="381000" progId="Equation.3">
                  <p:embed/>
                </p:oleObj>
              </mc:Choice>
              <mc:Fallback>
                <p:oleObj name="Rovnice" r:id="rId4" imgW="3378200" imgH="381000" progId="Equation.3">
                  <p:embed/>
                  <p:pic>
                    <p:nvPicPr>
                      <p:cNvPr id="717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347614"/>
                        <a:ext cx="3378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645279"/>
              </p:ext>
            </p:extLst>
          </p:nvPr>
        </p:nvGraphicFramePr>
        <p:xfrm>
          <a:off x="928142" y="2355726"/>
          <a:ext cx="17716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Rovnice" r:id="rId6" imgW="1765300" imgH="381000" progId="Equation.3">
                  <p:embed/>
                </p:oleObj>
              </mc:Choice>
              <mc:Fallback>
                <p:oleObj name="Rovnice" r:id="rId6" imgW="1765300" imgH="381000" progId="Equation.3">
                  <p:embed/>
                  <p:pic>
                    <p:nvPicPr>
                      <p:cNvPr id="717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142" y="2355726"/>
                        <a:ext cx="17716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828558"/>
              </p:ext>
            </p:extLst>
          </p:nvPr>
        </p:nvGraphicFramePr>
        <p:xfrm>
          <a:off x="902629" y="2911733"/>
          <a:ext cx="36893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Rovnice" r:id="rId8" imgW="3695700" imgH="406400" progId="Equation.3">
                  <p:embed/>
                </p:oleObj>
              </mc:Choice>
              <mc:Fallback>
                <p:oleObj name="Rovnice" r:id="rId8" imgW="3695700" imgH="406400" progId="Equation.3">
                  <p:embed/>
                  <p:pic>
                    <p:nvPicPr>
                      <p:cNvPr id="717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629" y="2911733"/>
                        <a:ext cx="36893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206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Nechť </a:t>
            </a:r>
            <a:r>
              <a:rPr lang="cs-CZ" altLang="cs-CZ" sz="2800" i="1" dirty="0"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en-US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 &lt; </a:t>
            </a:r>
            <a:r>
              <a:rPr lang="en-US" altLang="cs-CZ" sz="2800" i="1" dirty="0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cs-CZ" altLang="cs-CZ" sz="2800" dirty="0">
                <a:sym typeface="Symbol" panose="05050102010706020507" pitchFamily="18" charset="2"/>
              </a:rPr>
              <a:t>                                  ,                                            </a:t>
            </a:r>
            <a:endParaRPr lang="cs-CZ" altLang="cs-CZ" sz="2800" dirty="0" smtClean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cs-CZ" altLang="cs-CZ" sz="2800" dirty="0">
              <a:sym typeface="Symbol" panose="05050102010706020507" pitchFamily="18" charset="2"/>
            </a:endParaRPr>
          </a:p>
          <a:p>
            <a:pPr>
              <a:spcBef>
                <a:spcPct val="60000"/>
              </a:spcBef>
              <a:buFontTx/>
              <a:buNone/>
            </a:pPr>
            <a:r>
              <a:rPr lang="cs-CZ" altLang="cs-CZ" sz="2800" i="1" dirty="0">
                <a:cs typeface="Times New Roman" panose="02020603050405020304" pitchFamily="18" charset="0"/>
                <a:sym typeface="Symbol" panose="05050102010706020507" pitchFamily="18" charset="2"/>
              </a:rPr>
              <a:t>Cylindrické rozšíření </a:t>
            </a: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fuzzy relace </a:t>
            </a:r>
            <a:r>
              <a:rPr lang="cs-CZ" altLang="cs-CZ" sz="2800" i="1" dirty="0"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 na</a:t>
            </a:r>
            <a:r>
              <a:rPr lang="cs-CZ" altLang="cs-CZ" sz="2800" dirty="0">
                <a:sym typeface="Symbol" panose="05050102010706020507" pitchFamily="18" charset="2"/>
              </a:rPr>
              <a:t>                           </a:t>
            </a:r>
          </a:p>
          <a:p>
            <a:pPr>
              <a:spcBef>
                <a:spcPct val="60000"/>
              </a:spcBef>
              <a:buFontTx/>
              <a:buNone/>
            </a:pPr>
            <a:r>
              <a:rPr lang="cs-CZ" altLang="cs-CZ" sz="2800" i="1" dirty="0">
                <a:sym typeface="Symbol" panose="05050102010706020507" pitchFamily="18" charset="2"/>
              </a:rPr>
              <a:t>		</a:t>
            </a:r>
            <a:r>
              <a:rPr lang="cs-CZ" altLang="cs-CZ" sz="2800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Cyl</a:t>
            </a: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cs-CZ" altLang="cs-CZ" sz="2800" i="1" dirty="0"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) = </a:t>
            </a:r>
            <a:r>
              <a:rPr lang="cs-CZ" altLang="cs-CZ" sz="2800" i="1" dirty="0"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cs-CZ" altLang="cs-CZ" sz="2800" baseline="30000" dirty="0">
                <a:cs typeface="Times New Roman" panose="02020603050405020304" pitchFamily="18" charset="0"/>
                <a:sym typeface="Symbol" panose="05050102010706020507" pitchFamily="18" charset="2"/>
              </a:rPr>
              <a:t>*</a:t>
            </a:r>
            <a:r>
              <a:rPr lang="cs-CZ" altLang="cs-CZ" sz="2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cs-CZ" altLang="cs-CZ" sz="2800" dirty="0">
              <a:sym typeface="Symbol" panose="05050102010706020507" pitchFamily="18" charset="2"/>
            </a:endParaRPr>
          </a:p>
          <a:p>
            <a:pPr marL="400050" lvl="1" indent="0">
              <a:buNone/>
              <a:defRPr/>
            </a:pPr>
            <a:endParaRPr lang="cs-CZ" sz="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Cylindrické rozšíření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553418"/>
              </p:ext>
            </p:extLst>
          </p:nvPr>
        </p:nvGraphicFramePr>
        <p:xfrm>
          <a:off x="2555776" y="1563638"/>
          <a:ext cx="2724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Rovnice" r:id="rId4" imgW="2730500" imgH="381000" progId="Equation.3">
                  <p:embed/>
                </p:oleObj>
              </mc:Choice>
              <mc:Fallback>
                <p:oleObj name="Rovnice" r:id="rId4" imgW="2730500" imgH="381000" progId="Equation.3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563638"/>
                        <a:ext cx="27241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086130"/>
              </p:ext>
            </p:extLst>
          </p:nvPr>
        </p:nvGraphicFramePr>
        <p:xfrm>
          <a:off x="5652120" y="1570619"/>
          <a:ext cx="3419397" cy="410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Rovnice" r:id="rId6" imgW="3556000" imgH="431800" progId="Equation.3">
                  <p:embed/>
                </p:oleObj>
              </mc:Choice>
              <mc:Fallback>
                <p:oleObj name="Rovnice" r:id="rId6" imgW="3556000" imgH="431800" progId="Equation.3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570619"/>
                        <a:ext cx="3419397" cy="410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139253"/>
              </p:ext>
            </p:extLst>
          </p:nvPr>
        </p:nvGraphicFramePr>
        <p:xfrm>
          <a:off x="3491880" y="3363838"/>
          <a:ext cx="50212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Rovnice" r:id="rId8" imgW="5016500" imgH="431800" progId="Equation.3">
                  <p:embed/>
                </p:oleObj>
              </mc:Choice>
              <mc:Fallback>
                <p:oleObj name="Rovnice" r:id="rId8" imgW="5016500" imgH="431800" progId="Equation.3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363838"/>
                        <a:ext cx="502126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1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Nechť</a:t>
            </a:r>
            <a:r>
              <a:rPr lang="cs-CZ" altLang="cs-CZ" sz="2400" dirty="0">
                <a:sym typeface="Symbol" panose="05050102010706020507" pitchFamily="18" charset="2"/>
              </a:rPr>
              <a:t>                          , </a:t>
            </a:r>
          </a:p>
          <a:p>
            <a:pPr>
              <a:spcBef>
                <a:spcPct val="60000"/>
              </a:spcBef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Silná kompozice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relací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a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cs-CZ" altLang="cs-CZ" sz="2400" dirty="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60000"/>
              </a:spcBef>
              <a:buFontTx/>
              <a:buNone/>
            </a:pPr>
            <a:endParaRPr lang="cs-CZ" altLang="cs-CZ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60000"/>
              </a:spcBef>
              <a:buFontTx/>
              <a:buNone/>
            </a:pPr>
            <a:endParaRPr lang="cs-CZ" altLang="cs-CZ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00050" lvl="1" indent="0">
              <a:buNone/>
              <a:defRPr/>
            </a:pPr>
            <a:endParaRPr lang="cs-CZ" sz="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kompozice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660781"/>
              </p:ext>
            </p:extLst>
          </p:nvPr>
        </p:nvGraphicFramePr>
        <p:xfrm>
          <a:off x="1475656" y="1638870"/>
          <a:ext cx="1728192" cy="31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Rovnice" r:id="rId4" imgW="1981200" imgH="368300" progId="Equation.3">
                  <p:embed/>
                </p:oleObj>
              </mc:Choice>
              <mc:Fallback>
                <p:oleObj name="Rovnice" r:id="rId4" imgW="1981200" imgH="368300" progId="Equation.3">
                  <p:embed/>
                  <p:pic>
                    <p:nvPicPr>
                      <p:cNvPr id="82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638870"/>
                        <a:ext cx="1728192" cy="31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114713"/>
              </p:ext>
            </p:extLst>
          </p:nvPr>
        </p:nvGraphicFramePr>
        <p:xfrm>
          <a:off x="3419872" y="1628405"/>
          <a:ext cx="1832744" cy="3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Rovnice" r:id="rId6" imgW="1981200" imgH="381000" progId="Equation.3">
                  <p:embed/>
                </p:oleObj>
              </mc:Choice>
              <mc:Fallback>
                <p:oleObj name="Rovnice" r:id="rId6" imgW="1981200" imgH="381000" progId="Equation.3">
                  <p:embed/>
                  <p:pic>
                    <p:nvPicPr>
                      <p:cNvPr id="82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628405"/>
                        <a:ext cx="1832744" cy="35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660651"/>
              </p:ext>
            </p:extLst>
          </p:nvPr>
        </p:nvGraphicFramePr>
        <p:xfrm>
          <a:off x="2945557" y="2771725"/>
          <a:ext cx="2679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Rovnice" r:id="rId8" imgW="2679700" imgH="381000" progId="Equation.3">
                  <p:embed/>
                </p:oleObj>
              </mc:Choice>
              <mc:Fallback>
                <p:oleObj name="Rovnice" r:id="rId8" imgW="2679700" imgH="381000" progId="Equation.3">
                  <p:embed/>
                  <p:pic>
                    <p:nvPicPr>
                      <p:cNvPr id="82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5557" y="2771725"/>
                        <a:ext cx="26797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549272"/>
              </p:ext>
            </p:extLst>
          </p:nvPr>
        </p:nvGraphicFramePr>
        <p:xfrm>
          <a:off x="2166094" y="3457525"/>
          <a:ext cx="49530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Rovnice" r:id="rId10" imgW="4953000" imgH="635000" progId="Equation.3">
                  <p:embed/>
                </p:oleObj>
              </mc:Choice>
              <mc:Fallback>
                <p:oleObj name="Rovnice" r:id="rId10" imgW="4953000" imgH="635000" progId="Equation.3">
                  <p:embed/>
                  <p:pic>
                    <p:nvPicPr>
                      <p:cNvPr id="82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094" y="3457525"/>
                        <a:ext cx="49530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10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Lingvistická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(slovní, jazyková) proměnná je taková proměnná, jejíž hodnotami jsou slova. Významy těchto slov jsou reprezentovány jako fuzzy množiny v nějakém univerzu.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Lingvistická proměnná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63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200" i="1" dirty="0">
                <a:sym typeface="Symbol" panose="05050102010706020507" pitchFamily="18" charset="2"/>
              </a:rPr>
              <a:t>S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trukturovan</a:t>
            </a:r>
            <a:r>
              <a:rPr lang="cs-CZ" altLang="cs-CZ" sz="2200" i="1" dirty="0">
                <a:sym typeface="Symbol" panose="05050102010706020507" pitchFamily="18" charset="2"/>
              </a:rPr>
              <a:t>á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lingvistick</a:t>
            </a:r>
            <a:r>
              <a:rPr lang="cs-CZ" altLang="cs-CZ" sz="2200" dirty="0">
                <a:sym typeface="Symbol" panose="05050102010706020507" pitchFamily="18" charset="2"/>
              </a:rPr>
              <a:t>á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proměnn</a:t>
            </a:r>
            <a:r>
              <a:rPr lang="cs-CZ" altLang="cs-CZ" sz="2200" dirty="0">
                <a:sym typeface="Symbol" panose="05050102010706020507" pitchFamily="18" charset="2"/>
              </a:rPr>
              <a:t>á: </a:t>
            </a:r>
          </a:p>
          <a:p>
            <a:pPr>
              <a:buFontTx/>
              <a:buNone/>
            </a:pPr>
            <a:endParaRPr lang="cs-CZ" altLang="cs-CZ" sz="2200" dirty="0">
              <a:sym typeface="Symbol" panose="05050102010706020507" pitchFamily="18" charset="2"/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cs-CZ" altLang="cs-CZ" sz="2200" i="1" dirty="0" smtClean="0">
              <a:sym typeface="Symbol" panose="05050102010706020507" pitchFamily="18" charset="2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cs-CZ" altLang="cs-CZ" sz="2200" i="1" dirty="0">
                <a:sym typeface="Symbol" panose="05050102010706020507" pitchFamily="18" charset="2"/>
              </a:rPr>
              <a:t>	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	…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jméno proměnné, </a:t>
            </a:r>
            <a:endParaRPr lang="cs-CZ" altLang="cs-CZ" sz="2200" dirty="0">
              <a:sym typeface="Symbol" panose="05050102010706020507" pitchFamily="18" charset="2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cs-CZ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cs-CZ" altLang="cs-CZ" sz="2200" i="1" dirty="0">
                <a:sym typeface="Symbol" panose="05050102010706020507" pitchFamily="18" charset="2"/>
              </a:rPr>
              <a:t>	</a:t>
            </a:r>
            <a:r>
              <a:rPr lang="cs-CZ" altLang="cs-CZ" sz="2200" dirty="0">
                <a:sym typeface="Symbol" panose="05050102010706020507" pitchFamily="18" charset="2"/>
              </a:rPr>
              <a:t>…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množina termů (tj. slovních hodnot</a:t>
            </a:r>
            <a:r>
              <a:rPr lang="cs-CZ" altLang="cs-CZ" sz="2200" dirty="0">
                <a:sym typeface="Symbol" panose="05050102010706020507" pitchFamily="18" charset="2"/>
              </a:rPr>
              <a:t> proměnné)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endParaRPr lang="cs-CZ" altLang="cs-CZ" sz="2200" dirty="0">
              <a:sym typeface="Symbol" panose="05050102010706020507" pitchFamily="18" charset="2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cs-CZ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	…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univerzum (neprázdná klasická množina), </a:t>
            </a:r>
            <a:endParaRPr lang="cs-CZ" altLang="cs-CZ" sz="2200" dirty="0">
              <a:sym typeface="Symbol" panose="05050102010706020507" pitchFamily="18" charset="2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cs-CZ" altLang="cs-CZ" sz="2200" dirty="0">
                <a:sym typeface="Symbol" panose="05050102010706020507" pitchFamily="18" charset="2"/>
              </a:rPr>
              <a:t>	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G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	…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množina syntaktických pravidel</a:t>
            </a:r>
            <a:r>
              <a:rPr lang="cs-CZ" altLang="cs-CZ" sz="2200" dirty="0">
                <a:sym typeface="Symbol" panose="05050102010706020507" pitchFamily="18" charset="2"/>
              </a:rPr>
              <a:t> pro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generován</a:t>
            </a:r>
            <a:r>
              <a:rPr lang="cs-CZ" altLang="cs-CZ" sz="2200" dirty="0">
                <a:sym typeface="Symbol" panose="05050102010706020507" pitchFamily="18" charset="2"/>
              </a:rPr>
              <a:t>í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hodnot z 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endParaRPr lang="cs-CZ" altLang="cs-CZ" sz="2200" dirty="0">
              <a:sym typeface="Symbol" panose="05050102010706020507" pitchFamily="18" charset="2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cs-CZ" altLang="cs-CZ" sz="2200" i="1" dirty="0">
                <a:sym typeface="Symbol" panose="05050102010706020507" pitchFamily="18" charset="2"/>
              </a:rPr>
              <a:t>	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	…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množina sémantických pravidel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interpretují</a:t>
            </a:r>
            <a:r>
              <a:rPr lang="cs-CZ" altLang="cs-CZ" sz="2200" dirty="0">
                <a:sym typeface="Symbol" panose="05050102010706020507" pitchFamily="18" charset="2"/>
              </a:rPr>
              <a:t>cích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hodnoty z 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	    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jako fuzzy množiny s univerzem 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cs-CZ" altLang="cs-CZ" sz="2200" dirty="0">
                <a:sym typeface="Symbol" panose="05050102010706020507" pitchFamily="18" charset="2"/>
              </a:rPr>
              <a:t> </a:t>
            </a:r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Lingvistická proměnná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868878"/>
              </p:ext>
            </p:extLst>
          </p:nvPr>
        </p:nvGraphicFramePr>
        <p:xfrm>
          <a:off x="2987824" y="1419622"/>
          <a:ext cx="2609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Rovnice" r:id="rId4" imgW="2603500" imgH="342900" progId="Equation.3">
                  <p:embed/>
                </p:oleObj>
              </mc:Choice>
              <mc:Fallback>
                <p:oleObj name="Rovnice" r:id="rId4" imgW="2603500" imgH="342900" progId="Equation.3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419622"/>
                        <a:ext cx="2609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698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200" i="1" dirty="0">
                <a:sym typeface="Symbol" panose="05050102010706020507" pitchFamily="18" charset="2"/>
              </a:rPr>
              <a:t>Nes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trukturovan</a:t>
            </a:r>
            <a:r>
              <a:rPr lang="cs-CZ" altLang="cs-CZ" sz="2200" i="1" dirty="0">
                <a:sym typeface="Symbol" panose="05050102010706020507" pitchFamily="18" charset="2"/>
              </a:rPr>
              <a:t>á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lingvistick</a:t>
            </a:r>
            <a:r>
              <a:rPr lang="cs-CZ" altLang="cs-CZ" sz="2200" dirty="0">
                <a:sym typeface="Symbol" panose="05050102010706020507" pitchFamily="18" charset="2"/>
              </a:rPr>
              <a:t>á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proměnn</a:t>
            </a:r>
            <a:r>
              <a:rPr lang="cs-CZ" altLang="cs-CZ" sz="2200" dirty="0">
                <a:sym typeface="Symbol" panose="05050102010706020507" pitchFamily="18" charset="2"/>
              </a:rPr>
              <a:t>á:</a:t>
            </a:r>
          </a:p>
          <a:p>
            <a:pPr>
              <a:buFontTx/>
              <a:buNone/>
            </a:pPr>
            <a:endParaRPr lang="cs-CZ" altLang="cs-CZ" sz="2200" dirty="0" smtClean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cs-CZ" altLang="cs-CZ" sz="2200" dirty="0">
              <a:sym typeface="Symbol" panose="05050102010706020507" pitchFamily="18" charset="2"/>
            </a:endParaRPr>
          </a:p>
          <a:p>
            <a:pPr>
              <a:spcBef>
                <a:spcPct val="60000"/>
              </a:spcBef>
              <a:buFontTx/>
              <a:buNone/>
            </a:pPr>
            <a:r>
              <a:rPr lang="cs-CZ" altLang="cs-CZ" sz="2200" i="1" dirty="0">
                <a:sym typeface="Symbol" panose="05050102010706020507" pitchFamily="18" charset="2"/>
              </a:rPr>
              <a:t>	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ym typeface="Symbol" panose="05050102010706020507" pitchFamily="18" charset="2"/>
              </a:rPr>
              <a:t>	… 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konečná množina fuzzy množin s univerzem </a:t>
            </a:r>
            <a:r>
              <a:rPr lang="cs-CZ" altLang="cs-CZ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cs-CZ" alt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cs-CZ" altLang="cs-CZ" sz="2200" dirty="0">
                <a:sym typeface="Symbol" panose="05050102010706020507" pitchFamily="18" charset="2"/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Lingvistická proměnná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937928"/>
              </p:ext>
            </p:extLst>
          </p:nvPr>
        </p:nvGraphicFramePr>
        <p:xfrm>
          <a:off x="3347864" y="2643758"/>
          <a:ext cx="17716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Rovnice" r:id="rId4" imgW="1777229" imgH="342751" progId="Equation.3">
                  <p:embed/>
                </p:oleObj>
              </mc:Choice>
              <mc:Fallback>
                <p:oleObj name="Rovnice" r:id="rId4" imgW="1777229" imgH="342751" progId="Equation.3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643758"/>
                        <a:ext cx="17716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996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nožin</a:t>
            </a:r>
            <a:r>
              <a:rPr lang="cs-CZ" altLang="cs-CZ" sz="2400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logických (pravdivostních) hodnot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algn="ctr">
              <a:lnSpc>
                <a:spcPct val="85000"/>
              </a:lnSpc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=  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0 představuje pravdu a 1 nepravdu.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endParaRPr lang="cs-CZ" altLang="cs-CZ" sz="2400" dirty="0" smtClean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Logická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proměnná je proměnná nabývající hodnot z množiny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Nechť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je konečná množina logických proměnných.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marL="400050" lvl="1" indent="0">
              <a:buNone/>
              <a:defRPr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Vícehodnotová logika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2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M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nožin</a:t>
            </a:r>
            <a:r>
              <a:rPr lang="cs-CZ" altLang="cs-CZ" sz="2400" dirty="0">
                <a:sym typeface="Symbol" panose="05050102010706020507" pitchFamily="18" charset="2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logických spojek 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algn="ctr">
              <a:lnSpc>
                <a:spcPct val="85000"/>
              </a:lnSpc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= {</a:t>
            </a:r>
            <a:r>
              <a:rPr lang="en-US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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}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(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disjunkce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konjunkce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odvážná konjunkce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implikace</a:t>
            </a:r>
            <a:r>
              <a:rPr lang="cs-CZ" altLang="cs-CZ" sz="2400" dirty="0">
                <a:sym typeface="Symbol" panose="05050102010706020507" pitchFamily="18" charset="2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Vícehodnotová logika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0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Formul</a:t>
            </a:r>
            <a:r>
              <a:rPr lang="cs-CZ" altLang="cs-CZ" sz="2400" dirty="0">
                <a:sym typeface="Symbol" panose="05050102010706020507" pitchFamily="18" charset="2"/>
              </a:rPr>
              <a:t>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j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e konečný řetězec, definovaný </a:t>
            </a:r>
            <a:r>
              <a:rPr lang="cs-CZ" altLang="cs-CZ" sz="2400" dirty="0">
                <a:sym typeface="Symbol" panose="05050102010706020507" pitchFamily="18" charset="2"/>
              </a:rPr>
              <a:t>těmito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pravidly: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Je-li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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pak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 je formule. 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Je-li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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pak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 je formule.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	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Jestliže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a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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jsou formule a  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pak (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 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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) je formule.</a:t>
            </a:r>
            <a:endParaRPr lang="cs-CZ" altLang="cs-CZ" sz="24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Vícehodnotová logika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0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85000"/>
              </a:lnSpc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Interpretace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formule je dosazení logických konstant za logické proměnné.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Vícehodnotová logika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000" i="1" dirty="0">
                <a:cs typeface="Times New Roman" panose="02020603050405020304" pitchFamily="18" charset="0"/>
              </a:rPr>
              <a:t>Fuzzy množina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A</a:t>
            </a:r>
            <a:r>
              <a:rPr lang="cs-CZ" altLang="cs-CZ" sz="2000" dirty="0">
                <a:cs typeface="Times New Roman" panose="02020603050405020304" pitchFamily="18" charset="0"/>
              </a:rPr>
              <a:t> v univerzu </a:t>
            </a:r>
            <a:r>
              <a:rPr lang="cs-CZ" altLang="cs-CZ" sz="2000" i="1" dirty="0">
                <a:cs typeface="Times New Roman" panose="02020603050405020304" pitchFamily="18" charset="0"/>
              </a:rPr>
              <a:t>U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/>
              <a:t>:</a:t>
            </a:r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i="1" dirty="0">
                <a:cs typeface="Times New Roman" panose="02020603050405020304" pitchFamily="18" charset="0"/>
              </a:rPr>
              <a:t>U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 smtClean="0">
                <a:cs typeface="Times New Roman" panose="02020603050405020304" pitchFamily="18" charset="0"/>
              </a:rPr>
              <a:t>	</a:t>
            </a:r>
            <a:r>
              <a:rPr lang="cs-CZ" altLang="cs-CZ" sz="2000" dirty="0" smtClean="0"/>
              <a:t>… </a:t>
            </a:r>
            <a:r>
              <a:rPr lang="cs-CZ" altLang="cs-CZ" sz="2000" dirty="0">
                <a:cs typeface="Times New Roman" panose="02020603050405020304" pitchFamily="18" charset="0"/>
              </a:rPr>
              <a:t>klasická množina 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dirty="0"/>
              <a:t>		… </a:t>
            </a:r>
            <a:r>
              <a:rPr lang="cs-CZ" altLang="cs-CZ" sz="2000" dirty="0">
                <a:cs typeface="Times New Roman" panose="02020603050405020304" pitchFamily="18" charset="0"/>
              </a:rPr>
              <a:t>funkce příslušnosti (charakteristická funkce)</a:t>
            </a:r>
            <a:r>
              <a:rPr lang="cs-CZ" altLang="cs-CZ" sz="2000" dirty="0"/>
              <a:t> 	</a:t>
            </a:r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dirty="0"/>
              <a:t>		… </a:t>
            </a:r>
            <a:r>
              <a:rPr lang="cs-CZ" altLang="cs-CZ" sz="2000" dirty="0">
                <a:cs typeface="Times New Roman" panose="02020603050405020304" pitchFamily="18" charset="0"/>
              </a:rPr>
              <a:t>stupeň příslušnosti prvku </a:t>
            </a:r>
            <a:r>
              <a:rPr lang="cs-CZ" altLang="cs-CZ" sz="2000" i="1" dirty="0">
                <a:cs typeface="Times New Roman" panose="02020603050405020304" pitchFamily="18" charset="0"/>
              </a:rPr>
              <a:t>x</a:t>
            </a:r>
            <a:r>
              <a:rPr lang="cs-CZ" altLang="cs-CZ" sz="2000" dirty="0">
                <a:cs typeface="Times New Roman" panose="02020603050405020304" pitchFamily="18" charset="0"/>
              </a:rPr>
              <a:t> k fuzzy množině </a:t>
            </a:r>
            <a:r>
              <a:rPr lang="cs-CZ" altLang="cs-CZ" sz="2000" i="1" dirty="0">
                <a:cs typeface="Times New Roman" panose="02020603050405020304" pitchFamily="18" charset="0"/>
              </a:rPr>
              <a:t>A</a:t>
            </a:r>
            <a:r>
              <a:rPr lang="cs-CZ" altLang="cs-CZ" sz="2000" dirty="0"/>
              <a:t> </a:t>
            </a:r>
          </a:p>
          <a:p>
            <a:pPr>
              <a:buFontTx/>
              <a:buNone/>
            </a:pP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i="1" dirty="0">
                <a:cs typeface="Times New Roman" panose="02020603050405020304" pitchFamily="18" charset="0"/>
              </a:rPr>
              <a:t>Prázdná fuzzy množina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cs typeface="Times New Roman" panose="02020603050405020304" pitchFamily="18" charset="0"/>
                <a:sym typeface="Symbol" panose="05050102010706020507" pitchFamily="18" charset="2"/>
              </a:rPr>
              <a:t></a:t>
            </a:r>
            <a:r>
              <a:rPr lang="cs-CZ" altLang="cs-CZ" sz="2000" dirty="0"/>
              <a:t> 	</a:t>
            </a:r>
          </a:p>
          <a:p>
            <a:pPr marL="400050" lvl="1" indent="0">
              <a:buNone/>
              <a:defRPr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Fuzzy množiny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628972"/>
              </p:ext>
            </p:extLst>
          </p:nvPr>
        </p:nvGraphicFramePr>
        <p:xfrm>
          <a:off x="3203848" y="1347614"/>
          <a:ext cx="15113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Rovnice" r:id="rId4" imgW="1511300" imgH="368300" progId="Equation.3">
                  <p:embed/>
                </p:oleObj>
              </mc:Choice>
              <mc:Fallback>
                <p:oleObj name="Rovnice" r:id="rId4" imgW="1511300" imgH="368300" progId="Equation.3">
                  <p:embed/>
                  <p:pic>
                    <p:nvPicPr>
                      <p:cNvPr id="307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347614"/>
                        <a:ext cx="15113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255483"/>
              </p:ext>
            </p:extLst>
          </p:nvPr>
        </p:nvGraphicFramePr>
        <p:xfrm>
          <a:off x="3203848" y="2679762"/>
          <a:ext cx="18478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Rovnice" r:id="rId6" imgW="1841500" imgH="406400" progId="Equation.3">
                  <p:embed/>
                </p:oleObj>
              </mc:Choice>
              <mc:Fallback>
                <p:oleObj name="Rovnice" r:id="rId6" imgW="1841500" imgH="406400" progId="Equation.3">
                  <p:embed/>
                  <p:pic>
                    <p:nvPicPr>
                      <p:cNvPr id="307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679762"/>
                        <a:ext cx="18478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958643"/>
              </p:ext>
            </p:extLst>
          </p:nvPr>
        </p:nvGraphicFramePr>
        <p:xfrm>
          <a:off x="3563888" y="4253266"/>
          <a:ext cx="1289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Rovnice" r:id="rId8" imgW="1295400" imgH="381000" progId="Equation.3">
                  <p:embed/>
                </p:oleObj>
              </mc:Choice>
              <mc:Fallback>
                <p:oleObj name="Rovnice" r:id="rId8" imgW="1295400" imgH="381000" progId="Equation.3">
                  <p:embed/>
                  <p:pic>
                    <p:nvPicPr>
                      <p:cNvPr id="308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253266"/>
                        <a:ext cx="12890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Nechť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je množina všech formulí a (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) množina všech jejich interpretací.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Pravdivostním ohodnocením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nazveme zobrazení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: (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)  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, splňující následující požadavky: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cs-CZ" altLang="cs-CZ" sz="2400" i="1" dirty="0">
                <a:sym typeface="Symbol" panose="05050102010706020507" pitchFamily="18" charset="2"/>
              </a:rPr>
              <a:t>		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= 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endParaRPr lang="cs-CZ" altLang="cs-CZ" sz="2400" i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marL="400050" lvl="1" indent="0">
              <a:buNone/>
              <a:defRPr/>
            </a:pPr>
            <a:endParaRPr lang="cs-CZ" sz="800" dirty="0" smtClean="0"/>
          </a:p>
          <a:p>
            <a:pPr marL="400050" lvl="1" indent="0">
              <a:buNone/>
              <a:defRPr/>
            </a:pPr>
            <a:endParaRPr lang="cs-CZ" sz="800" dirty="0"/>
          </a:p>
          <a:p>
            <a:pPr marL="400050" lvl="1" indent="0">
              <a:buNone/>
              <a:defRPr/>
            </a:pPr>
            <a:endParaRPr lang="cs-CZ" sz="800" dirty="0" smtClean="0"/>
          </a:p>
          <a:p>
            <a:pPr marL="400050" lvl="1" indent="0">
              <a:buNone/>
              <a:defRPr/>
            </a:pPr>
            <a:endParaRPr lang="cs-CZ" sz="800" dirty="0"/>
          </a:p>
          <a:p>
            <a:pPr marL="400050" lvl="1" indent="0">
              <a:buNone/>
              <a:defRPr/>
            </a:pPr>
            <a:endParaRPr lang="cs-CZ" sz="800" dirty="0" smtClean="0"/>
          </a:p>
          <a:p>
            <a:pPr marL="400050" lvl="1" indent="0">
              <a:buNone/>
              <a:defRPr/>
            </a:pPr>
            <a:endParaRPr lang="cs-CZ" sz="800" dirty="0"/>
          </a:p>
          <a:p>
            <a:pPr marL="400050" lvl="1" indent="0">
              <a:buNone/>
              <a:defRPr/>
            </a:pPr>
            <a:endParaRPr lang="cs-CZ" sz="800" dirty="0" smtClean="0"/>
          </a:p>
          <a:p>
            <a:pPr marL="400050" lvl="1" indent="0">
              <a:buNone/>
              <a:defRPr/>
            </a:pPr>
            <a:endParaRPr lang="cs-CZ" sz="800" dirty="0"/>
          </a:p>
          <a:p>
            <a:pPr marL="400050" lvl="1" indent="0">
              <a:buNone/>
              <a:defRPr/>
            </a:pPr>
            <a:endParaRPr lang="cs-CZ" sz="800" dirty="0" smtClean="0"/>
          </a:p>
          <a:p>
            <a:pPr marL="400050" lvl="1" indent="0">
              <a:buNone/>
              <a:defRPr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Pravdivostní ohodnocení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19339"/>
              </p:ext>
            </p:extLst>
          </p:nvPr>
        </p:nvGraphicFramePr>
        <p:xfrm>
          <a:off x="1403648" y="2847635"/>
          <a:ext cx="36004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Rovnice" r:id="rId4" imgW="3594100" imgH="368300" progId="Equation.3">
                  <p:embed/>
                </p:oleObj>
              </mc:Choice>
              <mc:Fallback>
                <p:oleObj name="Rovnice" r:id="rId4" imgW="3594100" imgH="368300" progId="Equation.3">
                  <p:embed/>
                  <p:pic>
                    <p:nvPicPr>
                      <p:cNvPr id="11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847635"/>
                        <a:ext cx="36004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171707"/>
              </p:ext>
            </p:extLst>
          </p:nvPr>
        </p:nvGraphicFramePr>
        <p:xfrm>
          <a:off x="1399973" y="3751190"/>
          <a:ext cx="44640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Rovnice" r:id="rId6" imgW="4457700" imgH="368300" progId="Equation.3">
                  <p:embed/>
                </p:oleObj>
              </mc:Choice>
              <mc:Fallback>
                <p:oleObj name="Rovnice" r:id="rId6" imgW="4457700" imgH="368300" progId="Equation.3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9973" y="3751190"/>
                        <a:ext cx="44640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10599"/>
              </p:ext>
            </p:extLst>
          </p:nvPr>
        </p:nvGraphicFramePr>
        <p:xfrm>
          <a:off x="1386720" y="4224435"/>
          <a:ext cx="44386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Rovnice" r:id="rId8" imgW="4445000" imgH="368300" progId="Equation.3">
                  <p:embed/>
                </p:oleObj>
              </mc:Choice>
              <mc:Fallback>
                <p:oleObj name="Rovnice" r:id="rId8" imgW="4445000" imgH="368300" progId="Equation.3">
                  <p:embed/>
                  <p:pic>
                    <p:nvPicPr>
                      <p:cNvPr id="112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6720" y="4224435"/>
                        <a:ext cx="44386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947688"/>
              </p:ext>
            </p:extLst>
          </p:nvPr>
        </p:nvGraphicFramePr>
        <p:xfrm>
          <a:off x="1400402" y="3277946"/>
          <a:ext cx="35242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Rovnice" r:id="rId10" imgW="3517900" imgH="368300" progId="Equation.3">
                  <p:embed/>
                </p:oleObj>
              </mc:Choice>
              <mc:Fallback>
                <p:oleObj name="Rovnice" r:id="rId10" imgW="3517900" imgH="368300" progId="Equation.3">
                  <p:embed/>
                  <p:pic>
                    <p:nvPicPr>
                      <p:cNvPr id="112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402" y="3277946"/>
                        <a:ext cx="352425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9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Operac</a:t>
            </a:r>
            <a:r>
              <a:rPr lang="cs-CZ" altLang="cs-CZ" sz="2400" dirty="0">
                <a:sym typeface="Symbol" panose="05050102010706020507" pitchFamily="18" charset="2"/>
              </a:rPr>
              <a:t>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negace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je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defin</a:t>
            </a:r>
            <a:r>
              <a:rPr lang="cs-CZ" altLang="cs-CZ" sz="2400" dirty="0">
                <a:sym typeface="Symbol" panose="05050102010706020507" pitchFamily="18" charset="2"/>
              </a:rPr>
              <a:t>ována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takto:</a:t>
            </a:r>
          </a:p>
          <a:p>
            <a:pPr algn="ctr">
              <a:buFontTx/>
              <a:buNone/>
            </a:pP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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 = </a:t>
            </a:r>
            <a:r>
              <a:rPr lang="cs-CZ" altLang="cs-CZ" sz="2400" i="1" dirty="0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  0</a:t>
            </a:r>
          </a:p>
          <a:p>
            <a:pPr>
              <a:buFontTx/>
              <a:buNone/>
            </a:pP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Pro pravdivostní ohodnocení negace pak dostaneme: </a:t>
            </a:r>
          </a:p>
          <a:p>
            <a:pPr marL="400050" lvl="1" indent="0">
              <a:buNone/>
              <a:defRPr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863965"/>
              </p:ext>
            </p:extLst>
          </p:nvPr>
        </p:nvGraphicFramePr>
        <p:xfrm>
          <a:off x="1403648" y="3507854"/>
          <a:ext cx="59245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Rovnice" r:id="rId4" imgW="5930900" imgH="368300" progId="Equation.3">
                  <p:embed/>
                </p:oleObj>
              </mc:Choice>
              <mc:Fallback>
                <p:oleObj name="Rovnice" r:id="rId4" imgW="5930900" imgH="368300" progId="Equation.3">
                  <p:embed/>
                  <p:pic>
                    <p:nvPicPr>
                      <p:cNvPr id="112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507854"/>
                        <a:ext cx="59245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870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Lukasiewiczova</a:t>
            </a:r>
            <a:r>
              <a:rPr lang="cs-CZ" altLang="cs-CZ" sz="2400" dirty="0">
                <a:sym typeface="Symbol" panose="05050102010706020507" pitchFamily="18" charset="2"/>
              </a:rPr>
              <a:t>:</a:t>
            </a:r>
          </a:p>
          <a:p>
            <a:pPr marL="400050" lvl="1" indent="0">
              <a:buNone/>
              <a:defRPr/>
            </a:pPr>
            <a:endParaRPr lang="cs-CZ" sz="2400" dirty="0" smtClean="0"/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implikací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566112"/>
              </p:ext>
            </p:extLst>
          </p:nvPr>
        </p:nvGraphicFramePr>
        <p:xfrm>
          <a:off x="2195736" y="2931790"/>
          <a:ext cx="44386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Rovnice" r:id="rId4" imgW="4445000" imgH="368300" progId="Equation.3">
                  <p:embed/>
                </p:oleObj>
              </mc:Choice>
              <mc:Fallback>
                <p:oleObj name="Rovnice" r:id="rId4" imgW="4445000" imgH="368300" progId="Equation.3">
                  <p:embed/>
                  <p:pic>
                    <p:nvPicPr>
                      <p:cNvPr id="1229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931790"/>
                        <a:ext cx="443865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8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 err="1">
                <a:cs typeface="Times New Roman" panose="02020603050405020304" pitchFamily="18" charset="0"/>
                <a:sym typeface="Symbol" panose="05050102010706020507" pitchFamily="18" charset="2"/>
              </a:rPr>
              <a:t>Kleene-Dienesova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</a:p>
          <a:p>
            <a:pPr marL="400050" lvl="1" indent="0">
              <a:buNone/>
              <a:defRPr/>
            </a:pPr>
            <a:endParaRPr lang="cs-CZ" sz="2400" dirty="0" smtClean="0"/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implikací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017536"/>
              </p:ext>
            </p:extLst>
          </p:nvPr>
        </p:nvGraphicFramePr>
        <p:xfrm>
          <a:off x="2627784" y="2787774"/>
          <a:ext cx="41052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Rovnice" r:id="rId4" imgW="4114800" imgH="368300" progId="Equation.3">
                  <p:embed/>
                </p:oleObj>
              </mc:Choice>
              <mc:Fallback>
                <p:oleObj name="Rovnice" r:id="rId4" imgW="4114800" imgH="368300" progId="Equation.3">
                  <p:embed/>
                  <p:pic>
                    <p:nvPicPr>
                      <p:cNvPr id="1229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787774"/>
                        <a:ext cx="410527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67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Zadehova</a:t>
            </a:r>
            <a:r>
              <a:rPr lang="cs-CZ" altLang="cs-CZ" sz="2400" dirty="0" smtClean="0">
                <a:sym typeface="Symbol" panose="05050102010706020507" pitchFamily="18" charset="2"/>
              </a:rPr>
              <a:t>: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marL="400050" lvl="1" indent="0">
              <a:buNone/>
              <a:defRPr/>
            </a:pPr>
            <a:endParaRPr lang="cs-CZ" sz="2400" dirty="0" smtClean="0"/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implikací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238375"/>
              </p:ext>
            </p:extLst>
          </p:nvPr>
        </p:nvGraphicFramePr>
        <p:xfrm>
          <a:off x="1797050" y="3075806"/>
          <a:ext cx="55499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Rovnice" r:id="rId4" imgW="5549900" imgH="368300" progId="Equation.3">
                  <p:embed/>
                </p:oleObj>
              </mc:Choice>
              <mc:Fallback>
                <p:oleObj name="Rovnice" r:id="rId4" imgW="5549900" imgH="368300" progId="Equation.3">
                  <p:embed/>
                  <p:pic>
                    <p:nvPicPr>
                      <p:cNvPr id="1229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3075806"/>
                        <a:ext cx="55499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6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 err="1" smtClean="0">
                <a:cs typeface="Times New Roman" panose="02020603050405020304" pitchFamily="18" charset="0"/>
                <a:sym typeface="Symbol" panose="05050102010706020507" pitchFamily="18" charset="2"/>
              </a:rPr>
              <a:t>Gödelova</a:t>
            </a:r>
            <a:r>
              <a:rPr lang="cs-CZ" altLang="cs-CZ" sz="2400" dirty="0" smtClean="0">
                <a:sym typeface="Symbol" panose="05050102010706020507" pitchFamily="18" charset="2"/>
              </a:rPr>
              <a:t>: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marL="400050" lvl="1" indent="0">
              <a:buNone/>
              <a:defRPr/>
            </a:pPr>
            <a:endParaRPr lang="cs-CZ" sz="2400" dirty="0" smtClean="0"/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implikací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10441"/>
              </p:ext>
            </p:extLst>
          </p:nvPr>
        </p:nvGraphicFramePr>
        <p:xfrm>
          <a:off x="1907704" y="2859782"/>
          <a:ext cx="48069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Rovnice" r:id="rId4" imgW="4813300" imgH="863600" progId="Equation.3">
                  <p:embed/>
                </p:oleObj>
              </mc:Choice>
              <mc:Fallback>
                <p:oleObj name="Rovnice" r:id="rId4" imgW="4813300" imgH="863600" progId="Equation.3">
                  <p:embed/>
                  <p:pic>
                    <p:nvPicPr>
                      <p:cNvPr id="1229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859782"/>
                        <a:ext cx="480695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52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algn="just">
              <a:spcAft>
                <a:spcPct val="30000"/>
              </a:spcAft>
              <a:buFontTx/>
              <a:buNone/>
            </a:pPr>
            <a:r>
              <a:rPr lang="cs-CZ" altLang="cs-CZ" sz="2000" dirty="0">
                <a:sym typeface="Symbol" panose="05050102010706020507" pitchFamily="18" charset="2"/>
              </a:rPr>
              <a:t>Uvažujme pravidlo </a:t>
            </a:r>
          </a:p>
          <a:p>
            <a:pPr algn="ctr">
              <a:spcAft>
                <a:spcPct val="30000"/>
              </a:spcAft>
              <a:buFontTx/>
              <a:buNone/>
            </a:pPr>
            <a:r>
              <a:rPr lang="cs-CZ" altLang="cs-CZ" sz="1600" dirty="0">
                <a:cs typeface="Times New Roman" panose="02020603050405020304" pitchFamily="18" charset="0"/>
                <a:sym typeface="Symbol" panose="05050102010706020507" pitchFamily="18" charset="2"/>
              </a:rPr>
              <a:t>IF </a:t>
            </a:r>
            <a:r>
              <a:rPr lang="cs-CZ" altLang="cs-CZ" sz="1600" i="1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altLang="cs-CZ" sz="1600" dirty="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altLang="cs-CZ" sz="1600" i="1" dirty="0"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cs-CZ" altLang="cs-CZ" sz="1600" dirty="0">
                <a:cs typeface="Times New Roman" panose="02020603050405020304" pitchFamily="18" charset="0"/>
                <a:sym typeface="Symbol" panose="05050102010706020507" pitchFamily="18" charset="2"/>
              </a:rPr>
              <a:t> THEN </a:t>
            </a:r>
            <a:r>
              <a:rPr lang="cs-CZ" altLang="cs-CZ" sz="1600" i="1" dirty="0"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lang="cs-CZ" altLang="cs-CZ" sz="1600" dirty="0"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altLang="cs-CZ" sz="1600" i="1" dirty="0"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endParaRPr lang="cs-CZ" altLang="cs-CZ" sz="16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Aft>
                <a:spcPct val="30000"/>
              </a:spcAft>
              <a:buFontTx/>
              <a:buNone/>
            </a:pPr>
            <a:r>
              <a:rPr lang="cs-CZ" altLang="cs-CZ" sz="2000" dirty="0"/>
              <a:t>Nechť                   ,                    . </a:t>
            </a:r>
            <a:r>
              <a:rPr lang="cs-CZ" altLang="cs-CZ" sz="2000" dirty="0">
                <a:cs typeface="Times New Roman" panose="02020603050405020304" pitchFamily="18" charset="0"/>
              </a:rPr>
              <a:t>Pak </a:t>
            </a:r>
            <a:r>
              <a:rPr lang="cs-CZ" altLang="cs-CZ" sz="2000" dirty="0"/>
              <a:t>toto </a:t>
            </a:r>
            <a:r>
              <a:rPr lang="cs-CZ" altLang="cs-CZ" sz="2000" dirty="0">
                <a:cs typeface="Times New Roman" panose="02020603050405020304" pitchFamily="18" charset="0"/>
              </a:rPr>
              <a:t>pravidlo můžeme chápat jako fuzzy relaci</a:t>
            </a:r>
            <a:endParaRPr lang="cs-CZ" altLang="cs-CZ" sz="2000" dirty="0"/>
          </a:p>
          <a:p>
            <a:pPr>
              <a:spcAft>
                <a:spcPct val="30000"/>
              </a:spcAft>
              <a:buFontTx/>
              <a:buNone/>
            </a:pPr>
            <a:endParaRPr lang="cs-CZ" altLang="cs-CZ" sz="2000" dirty="0"/>
          </a:p>
          <a:p>
            <a:pPr>
              <a:spcAft>
                <a:spcPct val="30000"/>
              </a:spcAft>
              <a:buFontTx/>
              <a:buNone/>
            </a:pPr>
            <a:r>
              <a:rPr lang="cs-CZ" altLang="cs-CZ" sz="2000" dirty="0">
                <a:cs typeface="Times New Roman" panose="02020603050405020304" pitchFamily="18" charset="0"/>
              </a:rPr>
              <a:t>Ve fuzzy systémech se charakteristická funkce této relace často definuje vztahem</a:t>
            </a:r>
            <a:endParaRPr lang="cs-CZ" altLang="cs-CZ" sz="2000" dirty="0"/>
          </a:p>
          <a:p>
            <a:pPr>
              <a:spcAft>
                <a:spcPct val="30000"/>
              </a:spcAft>
              <a:buFontTx/>
              <a:buNone/>
            </a:pPr>
            <a:endParaRPr lang="cs-CZ" altLang="cs-CZ" sz="2000" dirty="0"/>
          </a:p>
          <a:p>
            <a:pPr>
              <a:spcAft>
                <a:spcPct val="30000"/>
              </a:spcAft>
              <a:buFontTx/>
              <a:buNone/>
            </a:pPr>
            <a:r>
              <a:rPr lang="cs-CZ" altLang="cs-CZ" sz="2000" dirty="0">
                <a:cs typeface="Times New Roman" panose="02020603050405020304" pitchFamily="18" charset="0"/>
              </a:rPr>
              <a:t> 	a relace se </a:t>
            </a:r>
            <a:r>
              <a:rPr lang="cs-CZ" altLang="cs-CZ" sz="2000" dirty="0"/>
              <a:t>nepřesně </a:t>
            </a:r>
            <a:r>
              <a:rPr lang="cs-CZ" altLang="cs-CZ" sz="2000" dirty="0">
                <a:cs typeface="Times New Roman" panose="02020603050405020304" pitchFamily="18" charset="0"/>
              </a:rPr>
              <a:t>označuje názvem </a:t>
            </a:r>
            <a:r>
              <a:rPr lang="cs-CZ" altLang="cs-CZ" sz="2000" i="1" dirty="0" err="1">
                <a:cs typeface="Times New Roman" panose="02020603050405020304" pitchFamily="18" charset="0"/>
              </a:rPr>
              <a:t>Mamdaniho</a:t>
            </a:r>
            <a:r>
              <a:rPr lang="cs-CZ" altLang="cs-CZ" sz="2000" i="1" dirty="0">
                <a:cs typeface="Times New Roman" panose="02020603050405020304" pitchFamily="18" charset="0"/>
              </a:rPr>
              <a:t> implikace</a:t>
            </a:r>
            <a:r>
              <a:rPr lang="cs-CZ" altLang="cs-CZ" sz="2000" dirty="0"/>
              <a:t>.</a:t>
            </a:r>
            <a:endParaRPr lang="cs-CZ" sz="5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Kompoziční pravidlo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usuzování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277196"/>
              </p:ext>
            </p:extLst>
          </p:nvPr>
        </p:nvGraphicFramePr>
        <p:xfrm>
          <a:off x="1154708" y="1775060"/>
          <a:ext cx="1169513" cy="2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Rovnice" r:id="rId4" imgW="1511300" imgH="368300" progId="Equation.3">
                  <p:embed/>
                </p:oleObj>
              </mc:Choice>
              <mc:Fallback>
                <p:oleObj name="Rovnice" r:id="rId4" imgW="1511300" imgH="368300" progId="Equation.3">
                  <p:embed/>
                  <p:pic>
                    <p:nvPicPr>
                      <p:cNvPr id="1331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708" y="1775060"/>
                        <a:ext cx="1169513" cy="28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335129"/>
              </p:ext>
            </p:extLst>
          </p:nvPr>
        </p:nvGraphicFramePr>
        <p:xfrm>
          <a:off x="2503571" y="1775059"/>
          <a:ext cx="1159644" cy="28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Rovnice" r:id="rId6" imgW="1498600" imgH="368300" progId="Equation.3">
                  <p:embed/>
                </p:oleObj>
              </mc:Choice>
              <mc:Fallback>
                <p:oleObj name="Rovnice" r:id="rId6" imgW="1498600" imgH="368300" progId="Equation.3">
                  <p:embed/>
                  <p:pic>
                    <p:nvPicPr>
                      <p:cNvPr id="1331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571" y="1775059"/>
                        <a:ext cx="1159644" cy="28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76982"/>
              </p:ext>
            </p:extLst>
          </p:nvPr>
        </p:nvGraphicFramePr>
        <p:xfrm>
          <a:off x="2771800" y="2293128"/>
          <a:ext cx="19875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Rovnice" r:id="rId8" imgW="1981200" imgH="368300" progId="Equation.3">
                  <p:embed/>
                </p:oleObj>
              </mc:Choice>
              <mc:Fallback>
                <p:oleObj name="Rovnice" r:id="rId8" imgW="1981200" imgH="368300" progId="Equation.3">
                  <p:embed/>
                  <p:pic>
                    <p:nvPicPr>
                      <p:cNvPr id="1331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93128"/>
                        <a:ext cx="19875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223205"/>
              </p:ext>
            </p:extLst>
          </p:nvPr>
        </p:nvGraphicFramePr>
        <p:xfrm>
          <a:off x="2324221" y="3525354"/>
          <a:ext cx="37211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Rovnice" r:id="rId10" imgW="3721100" imgH="368300" progId="Equation.3">
                  <p:embed/>
                </p:oleObj>
              </mc:Choice>
              <mc:Fallback>
                <p:oleObj name="Rovnice" r:id="rId10" imgW="3721100" imgH="368300" progId="Equation.3">
                  <p:embed/>
                  <p:pic>
                    <p:nvPicPr>
                      <p:cNvPr id="1331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221" y="3525354"/>
                        <a:ext cx="37211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67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cs-CZ" altLang="cs-CZ" sz="2000" dirty="0"/>
              <a:t>P</a:t>
            </a:r>
            <a:r>
              <a:rPr lang="cs-CZ" altLang="cs-CZ" sz="2000" dirty="0">
                <a:cs typeface="Times New Roman" panose="02020603050405020304" pitchFamily="18" charset="0"/>
              </a:rPr>
              <a:t>ravidl</a:t>
            </a:r>
            <a:r>
              <a:rPr lang="cs-CZ" altLang="cs-CZ" sz="2000" dirty="0"/>
              <a:t>o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fuzzy modus </a:t>
            </a:r>
            <a:r>
              <a:rPr lang="cs-CZ" altLang="cs-CZ" sz="2000" i="1" dirty="0" err="1">
                <a:cs typeface="Times New Roman" panose="02020603050405020304" pitchFamily="18" charset="0"/>
              </a:rPr>
              <a:t>ponens</a:t>
            </a:r>
            <a:r>
              <a:rPr lang="cs-CZ" altLang="cs-CZ" sz="2000" dirty="0">
                <a:cs typeface="Times New Roman" panose="02020603050405020304" pitchFamily="18" charset="0"/>
              </a:rPr>
              <a:t>:</a:t>
            </a:r>
            <a:r>
              <a:rPr lang="cs-CZ" altLang="cs-CZ" sz="2000" dirty="0"/>
              <a:t> 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2000" dirty="0"/>
              <a:t>Nechť                       . Pak </a:t>
            </a:r>
            <a:r>
              <a:rPr lang="cs-CZ" altLang="cs-CZ" sz="2000" dirty="0">
                <a:cs typeface="Times New Roman" panose="02020603050405020304" pitchFamily="18" charset="0"/>
              </a:rPr>
              <a:t>fuzzy množina </a:t>
            </a:r>
            <a:r>
              <a:rPr lang="cs-CZ" altLang="cs-CZ" sz="2000" dirty="0"/>
              <a:t>                      může být určena takto: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2000" dirty="0">
                <a:cs typeface="Times New Roman" panose="02020603050405020304" pitchFamily="18" charset="0"/>
              </a:rPr>
              <a:t>Je-li univerzum </a:t>
            </a:r>
            <a:r>
              <a:rPr lang="cs-CZ" altLang="cs-CZ" sz="2000" i="1" dirty="0">
                <a:cs typeface="Times New Roman" panose="02020603050405020304" pitchFamily="18" charset="0"/>
              </a:rPr>
              <a:t>U</a:t>
            </a:r>
            <a:r>
              <a:rPr lang="cs-CZ" altLang="cs-CZ" sz="2000" dirty="0">
                <a:cs typeface="Times New Roman" panose="02020603050405020304" pitchFamily="18" charset="0"/>
              </a:rPr>
              <a:t> konečná množina, můžeme operátor </a:t>
            </a:r>
            <a:r>
              <a:rPr lang="cs-CZ" altLang="cs-CZ" sz="2000" i="1" dirty="0">
                <a:cs typeface="Times New Roman" panose="02020603050405020304" pitchFamily="18" charset="0"/>
              </a:rPr>
              <a:t>sup</a:t>
            </a:r>
            <a:r>
              <a:rPr lang="cs-CZ" altLang="cs-CZ" sz="2000" dirty="0">
                <a:cs typeface="Times New Roman" panose="02020603050405020304" pitchFamily="18" charset="0"/>
              </a:rPr>
              <a:t> nahradit operátorem </a:t>
            </a:r>
            <a:r>
              <a:rPr lang="cs-CZ" altLang="cs-CZ" sz="2000" i="1" dirty="0">
                <a:cs typeface="Times New Roman" panose="02020603050405020304" pitchFamily="18" charset="0"/>
              </a:rPr>
              <a:t>max</a:t>
            </a:r>
            <a:r>
              <a:rPr lang="cs-CZ" altLang="cs-CZ" sz="2000" dirty="0">
                <a:cs typeface="Times New Roman" panose="02020603050405020304" pitchFamily="18" charset="0"/>
              </a:rPr>
              <a:t>. </a:t>
            </a:r>
          </a:p>
          <a:p>
            <a:pPr marL="400050" lvl="1" indent="0">
              <a:buNone/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Kompoziční pravidlo usuzování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756648"/>
              </p:ext>
            </p:extLst>
          </p:nvPr>
        </p:nvGraphicFramePr>
        <p:xfrm>
          <a:off x="2195736" y="1347614"/>
          <a:ext cx="40640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Rovnice" r:id="rId4" imgW="4064000" imgH="711200" progId="Equation.3">
                  <p:embed/>
                </p:oleObj>
              </mc:Choice>
              <mc:Fallback>
                <p:oleObj name="Rovnice" r:id="rId4" imgW="4064000" imgH="711200" progId="Equation.3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347614"/>
                        <a:ext cx="406400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657572"/>
              </p:ext>
            </p:extLst>
          </p:nvPr>
        </p:nvGraphicFramePr>
        <p:xfrm>
          <a:off x="1324546" y="2396060"/>
          <a:ext cx="1231230" cy="274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Rovnice" r:id="rId6" imgW="1638300" imgH="368300" progId="Equation.3">
                  <p:embed/>
                </p:oleObj>
              </mc:Choice>
              <mc:Fallback>
                <p:oleObj name="Rovnice" r:id="rId6" imgW="1638300" imgH="368300" progId="Equation.3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546" y="2396060"/>
                        <a:ext cx="1231230" cy="274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3133"/>
              </p:ext>
            </p:extLst>
          </p:nvPr>
        </p:nvGraphicFramePr>
        <p:xfrm>
          <a:off x="4716016" y="2405490"/>
          <a:ext cx="1288702" cy="289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Rovnice" r:id="rId8" imgW="1612900" imgH="368300" progId="Equation.3">
                  <p:embed/>
                </p:oleObj>
              </mc:Choice>
              <mc:Fallback>
                <p:oleObj name="Rovnice" r:id="rId8" imgW="1612900" imgH="368300" progId="Equation.3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405490"/>
                        <a:ext cx="1288702" cy="2893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571367"/>
              </p:ext>
            </p:extLst>
          </p:nvPr>
        </p:nvGraphicFramePr>
        <p:xfrm>
          <a:off x="2087697" y="2838833"/>
          <a:ext cx="43497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Rovnice" r:id="rId10" imgW="4343400" imgH="596900" progId="Equation.3">
                  <p:embed/>
                </p:oleObj>
              </mc:Choice>
              <mc:Fallback>
                <p:oleObj name="Rovnice" r:id="rId10" imgW="4343400" imgH="596900" progId="Equation.3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697" y="2838833"/>
                        <a:ext cx="43497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201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FontTx/>
              <a:buNone/>
            </a:pPr>
            <a:r>
              <a:rPr lang="cs-CZ" altLang="cs-CZ" sz="1800" dirty="0">
                <a:cs typeface="Times New Roman" panose="02020603050405020304" pitchFamily="18" charset="0"/>
              </a:rPr>
              <a:t>Předpokládejme </a:t>
            </a:r>
            <a:r>
              <a:rPr lang="cs-CZ" altLang="cs-CZ" sz="1800" dirty="0"/>
              <a:t>,</a:t>
            </a:r>
            <a:r>
              <a:rPr lang="cs-CZ" altLang="cs-CZ" sz="1800" dirty="0">
                <a:cs typeface="Times New Roman" panose="02020603050405020304" pitchFamily="18" charset="0"/>
              </a:rPr>
              <a:t> že znalostní báze je tvořena </a:t>
            </a:r>
            <a:r>
              <a:rPr lang="cs-CZ" altLang="cs-CZ" sz="1800" i="1" dirty="0">
                <a:cs typeface="Times New Roman" panose="02020603050405020304" pitchFamily="18" charset="0"/>
              </a:rPr>
              <a:t>m</a:t>
            </a:r>
            <a:r>
              <a:rPr lang="cs-CZ" altLang="cs-CZ" sz="1800" dirty="0">
                <a:cs typeface="Times New Roman" panose="02020603050405020304" pitchFamily="18" charset="0"/>
              </a:rPr>
              <a:t> pravidly tvaru</a:t>
            </a:r>
            <a:endParaRPr lang="cs-CZ" altLang="cs-CZ" sz="1800" dirty="0"/>
          </a:p>
          <a:p>
            <a:pPr marL="0" indent="0">
              <a:spcBef>
                <a:spcPct val="40000"/>
              </a:spcBef>
              <a:buFontTx/>
              <a:buNone/>
            </a:pPr>
            <a:r>
              <a:rPr lang="cs-CZ" altLang="cs-CZ" sz="1800" dirty="0"/>
              <a:t>	IF </a:t>
            </a:r>
            <a:r>
              <a:rPr lang="cs-CZ" altLang="cs-CZ" sz="1800" i="1" dirty="0"/>
              <a:t>X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= </a:t>
            </a:r>
            <a:r>
              <a:rPr lang="cs-CZ" altLang="cs-CZ" sz="1800" i="1" dirty="0"/>
              <a:t>A</a:t>
            </a:r>
            <a:r>
              <a:rPr lang="cs-CZ" altLang="cs-CZ" sz="1800" i="1" baseline="-25000" dirty="0"/>
              <a:t>i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 AND </a:t>
            </a:r>
            <a:r>
              <a:rPr lang="cs-CZ" altLang="cs-CZ" sz="1800" i="1" dirty="0"/>
              <a:t>X</a:t>
            </a:r>
            <a:r>
              <a:rPr lang="cs-CZ" altLang="cs-CZ" sz="1800" baseline="-25000" dirty="0"/>
              <a:t>2 </a:t>
            </a:r>
            <a:r>
              <a:rPr lang="cs-CZ" altLang="cs-CZ" sz="1800" dirty="0"/>
              <a:t>= </a:t>
            </a:r>
            <a:r>
              <a:rPr lang="cs-CZ" altLang="cs-CZ" sz="1800" i="1" dirty="0"/>
              <a:t>A</a:t>
            </a:r>
            <a:r>
              <a:rPr lang="cs-CZ" altLang="cs-CZ" sz="1800" i="1" baseline="-25000" dirty="0"/>
              <a:t>i</a:t>
            </a:r>
            <a:r>
              <a:rPr lang="cs-CZ" altLang="cs-CZ" sz="1800" baseline="-25000" dirty="0"/>
              <a:t>2</a:t>
            </a:r>
            <a:r>
              <a:rPr lang="cs-CZ" altLang="cs-CZ" sz="1800" dirty="0"/>
              <a:t> AND … AND </a:t>
            </a:r>
            <a:r>
              <a:rPr lang="cs-CZ" altLang="cs-CZ" sz="1800" i="1" dirty="0" err="1"/>
              <a:t>X</a:t>
            </a:r>
            <a:r>
              <a:rPr lang="cs-CZ" altLang="cs-CZ" sz="1800" i="1" baseline="-25000" dirty="0" err="1"/>
              <a:t>n</a:t>
            </a:r>
            <a:r>
              <a:rPr lang="cs-CZ" altLang="cs-CZ" sz="1800" i="1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 err="1"/>
              <a:t>A</a:t>
            </a:r>
            <a:r>
              <a:rPr lang="cs-CZ" altLang="cs-CZ" sz="1800" i="1" baseline="-25000" dirty="0" err="1"/>
              <a:t>in</a:t>
            </a:r>
            <a:r>
              <a:rPr lang="cs-CZ" altLang="cs-CZ" sz="1800" dirty="0"/>
              <a:t> THEN </a:t>
            </a:r>
            <a:r>
              <a:rPr lang="cs-CZ" altLang="cs-CZ" sz="1800" i="1" dirty="0"/>
              <a:t>Y </a:t>
            </a:r>
            <a:r>
              <a:rPr lang="cs-CZ" altLang="cs-CZ" sz="1800" dirty="0"/>
              <a:t>= </a:t>
            </a:r>
            <a:r>
              <a:rPr lang="cs-CZ" altLang="cs-CZ" sz="1800" i="1" dirty="0"/>
              <a:t>B</a:t>
            </a:r>
            <a:endParaRPr lang="cs-CZ" altLang="cs-CZ" sz="1800" dirty="0"/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cs-CZ" altLang="cs-CZ" sz="1800" dirty="0"/>
              <a:t>	kde                           ,                        . 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cs-CZ" altLang="cs-CZ" sz="1800" dirty="0"/>
              <a:t>Těmto pravidlům odpovídají fuzzy relace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cs-CZ" altLang="cs-CZ" sz="1800" dirty="0"/>
              <a:t>Podmínku na levé straně </a:t>
            </a:r>
            <a:r>
              <a:rPr lang="cs-CZ" altLang="cs-CZ" sz="1800" i="1" dirty="0"/>
              <a:t>i</a:t>
            </a:r>
            <a:r>
              <a:rPr lang="cs-CZ" altLang="cs-CZ" sz="1800" dirty="0"/>
              <a:t>-</a:t>
            </a:r>
            <a:r>
              <a:rPr lang="cs-CZ" altLang="cs-CZ" sz="1800" dirty="0" err="1"/>
              <a:t>tého</a:t>
            </a:r>
            <a:r>
              <a:rPr lang="cs-CZ" altLang="cs-CZ" sz="1800" dirty="0"/>
              <a:t> pravidla můžeme vyjádřit ve tvaru 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cs-CZ" altLang="cs-CZ" sz="1800" i="1" dirty="0"/>
              <a:t>	X</a:t>
            </a:r>
            <a:r>
              <a:rPr lang="cs-CZ" altLang="cs-CZ" sz="1800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 err="1"/>
              <a:t>A</a:t>
            </a:r>
            <a:r>
              <a:rPr lang="cs-CZ" altLang="cs-CZ" sz="1800" i="1" baseline="-25000" dirty="0" err="1"/>
              <a:t>i</a:t>
            </a:r>
            <a:r>
              <a:rPr lang="cs-CZ" altLang="cs-CZ" sz="1800" i="1" dirty="0"/>
              <a:t> </a:t>
            </a:r>
            <a:r>
              <a:rPr lang="cs-CZ" altLang="cs-CZ" sz="1800" dirty="0"/>
              <a:t>, kde                                     ,</a:t>
            </a:r>
          </a:p>
          <a:p>
            <a:pPr marL="0" indent="0">
              <a:spcBef>
                <a:spcPct val="50000"/>
              </a:spcBef>
              <a:buFontTx/>
              <a:buNone/>
            </a:pPr>
            <a:r>
              <a:rPr lang="cs-CZ" altLang="cs-CZ" sz="1800" dirty="0"/>
              <a:t> B</a:t>
            </a:r>
            <a:r>
              <a:rPr lang="cs-CZ" altLang="cs-CZ" sz="1800" dirty="0">
                <a:cs typeface="Times New Roman" panose="02020603050405020304" pitchFamily="18" charset="0"/>
              </a:rPr>
              <a:t>áze </a:t>
            </a:r>
            <a:r>
              <a:rPr lang="cs-CZ" altLang="cs-CZ" sz="1800" dirty="0"/>
              <a:t>fuzzy pravidel</a:t>
            </a:r>
            <a:r>
              <a:rPr lang="cs-CZ" altLang="cs-CZ" sz="1800" dirty="0">
                <a:cs typeface="Times New Roman" panose="02020603050405020304" pitchFamily="18" charset="0"/>
              </a:rPr>
              <a:t> může být reprezentována relací </a:t>
            </a:r>
          </a:p>
          <a:p>
            <a:pPr marL="400050" lvl="1" indent="0">
              <a:buNone/>
              <a:defRPr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Báze fuzzy pravidel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237449"/>
              </p:ext>
            </p:extLst>
          </p:nvPr>
        </p:nvGraphicFramePr>
        <p:xfrm>
          <a:off x="1979712" y="1776658"/>
          <a:ext cx="1254601" cy="307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Rovnice" r:id="rId4" imgW="1917700" imgH="469900" progId="Equation.3">
                  <p:embed/>
                </p:oleObj>
              </mc:Choice>
              <mc:Fallback>
                <p:oleObj name="Rovnice" r:id="rId4" imgW="1917700" imgH="469900" progId="Equation.3">
                  <p:embed/>
                  <p:pic>
                    <p:nvPicPr>
                      <p:cNvPr id="1536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776658"/>
                        <a:ext cx="1254601" cy="3074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2565"/>
              </p:ext>
            </p:extLst>
          </p:nvPr>
        </p:nvGraphicFramePr>
        <p:xfrm>
          <a:off x="3471799" y="1776658"/>
          <a:ext cx="1080120" cy="282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Rovnice" r:id="rId6" imgW="1651000" imgH="431800" progId="Equation.3">
                  <p:embed/>
                </p:oleObj>
              </mc:Choice>
              <mc:Fallback>
                <p:oleObj name="Rovnice" r:id="rId6" imgW="1651000" imgH="431800" progId="Equation.3">
                  <p:embed/>
                  <p:pic>
                    <p:nvPicPr>
                      <p:cNvPr id="1536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799" y="1776658"/>
                        <a:ext cx="1080120" cy="2824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387770"/>
              </p:ext>
            </p:extLst>
          </p:nvPr>
        </p:nvGraphicFramePr>
        <p:xfrm>
          <a:off x="2123728" y="2499742"/>
          <a:ext cx="3671738" cy="39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Rovnice" r:id="rId8" imgW="3987800" imgH="431800" progId="Equation.3">
                  <p:embed/>
                </p:oleObj>
              </mc:Choice>
              <mc:Fallback>
                <p:oleObj name="Rovnice" r:id="rId8" imgW="3987800" imgH="431800" progId="Equation.3">
                  <p:embed/>
                  <p:pic>
                    <p:nvPicPr>
                      <p:cNvPr id="1536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499742"/>
                        <a:ext cx="3671738" cy="3911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368579"/>
              </p:ext>
            </p:extLst>
          </p:nvPr>
        </p:nvGraphicFramePr>
        <p:xfrm>
          <a:off x="2562301" y="3368322"/>
          <a:ext cx="1989618" cy="283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Rovnice" r:id="rId10" imgW="2679700" imgH="381000" progId="Equation.3">
                  <p:embed/>
                </p:oleObj>
              </mc:Choice>
              <mc:Fallback>
                <p:oleObj name="Rovnice" r:id="rId10" imgW="2679700" imgH="381000" progId="Equation.3">
                  <p:embed/>
                  <p:pic>
                    <p:nvPicPr>
                      <p:cNvPr id="1536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301" y="3368322"/>
                        <a:ext cx="1989618" cy="283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069604"/>
              </p:ext>
            </p:extLst>
          </p:nvPr>
        </p:nvGraphicFramePr>
        <p:xfrm>
          <a:off x="4748671" y="3368322"/>
          <a:ext cx="2093589" cy="283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0" name="Rovnice" r:id="rId12" imgW="2819400" imgH="381000" progId="Equation.3">
                  <p:embed/>
                </p:oleObj>
              </mc:Choice>
              <mc:Fallback>
                <p:oleObj name="Rovnice" r:id="rId12" imgW="2819400" imgH="381000" progId="Equation.3">
                  <p:embed/>
                  <p:pic>
                    <p:nvPicPr>
                      <p:cNvPr id="1536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671" y="3368322"/>
                        <a:ext cx="2093589" cy="283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64815"/>
              </p:ext>
            </p:extLst>
          </p:nvPr>
        </p:nvGraphicFramePr>
        <p:xfrm>
          <a:off x="3725799" y="4057488"/>
          <a:ext cx="792088" cy="620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1" name="Rovnice" r:id="rId14" imgW="1155700" imgH="914400" progId="Equation.3">
                  <p:embed/>
                </p:oleObj>
              </mc:Choice>
              <mc:Fallback>
                <p:oleObj name="Rovnice" r:id="rId14" imgW="1155700" imgH="914400" progId="Equation.3">
                  <p:embed/>
                  <p:pic>
                    <p:nvPicPr>
                      <p:cNvPr id="1536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799" y="4057488"/>
                        <a:ext cx="792088" cy="620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51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cs-CZ" altLang="cs-CZ" sz="1800" dirty="0"/>
              <a:t>Nechť nyní je položen dotaz </a:t>
            </a:r>
          </a:p>
          <a:p>
            <a:pPr>
              <a:lnSpc>
                <a:spcPct val="100000"/>
              </a:lnSpc>
              <a:spcBef>
                <a:spcPct val="40000"/>
              </a:spcBef>
              <a:buFontTx/>
              <a:buNone/>
            </a:pPr>
            <a:r>
              <a:rPr lang="cs-CZ" altLang="cs-CZ" sz="1800" i="1" dirty="0"/>
              <a:t>	X</a:t>
            </a:r>
            <a:r>
              <a:rPr lang="cs-CZ" altLang="cs-CZ" sz="1800" baseline="-25000" dirty="0"/>
              <a:t>1 </a:t>
            </a:r>
            <a:r>
              <a:rPr lang="cs-CZ" altLang="cs-CZ" sz="1800" dirty="0"/>
              <a:t>= </a:t>
            </a:r>
            <a:r>
              <a:rPr lang="cs-CZ" altLang="cs-CZ" sz="1800" i="1" dirty="0"/>
              <a:t>A</a:t>
            </a:r>
            <a:r>
              <a:rPr lang="cs-CZ" altLang="cs-CZ" sz="1800" baseline="-25000" dirty="0"/>
              <a:t>01</a:t>
            </a:r>
            <a:r>
              <a:rPr lang="cs-CZ" altLang="cs-CZ" sz="1800" dirty="0"/>
              <a:t> AND </a:t>
            </a:r>
            <a:r>
              <a:rPr lang="cs-CZ" altLang="cs-CZ" sz="1800" i="1" dirty="0"/>
              <a:t>X</a:t>
            </a:r>
            <a:r>
              <a:rPr lang="cs-CZ" altLang="cs-CZ" sz="1800" baseline="-25000" dirty="0"/>
              <a:t>2 </a:t>
            </a:r>
            <a:r>
              <a:rPr lang="cs-CZ" altLang="cs-CZ" sz="1800" dirty="0"/>
              <a:t>= </a:t>
            </a:r>
            <a:r>
              <a:rPr lang="cs-CZ" altLang="cs-CZ" sz="1800" i="1" dirty="0"/>
              <a:t>A</a:t>
            </a:r>
            <a:r>
              <a:rPr lang="cs-CZ" altLang="cs-CZ" sz="1800" baseline="-25000" dirty="0"/>
              <a:t>02</a:t>
            </a:r>
            <a:r>
              <a:rPr lang="cs-CZ" altLang="cs-CZ" sz="1800" dirty="0"/>
              <a:t> AND … AND </a:t>
            </a:r>
            <a:r>
              <a:rPr lang="cs-CZ" altLang="cs-CZ" sz="1800" i="1" dirty="0" err="1"/>
              <a:t>X</a:t>
            </a:r>
            <a:r>
              <a:rPr lang="cs-CZ" altLang="cs-CZ" sz="1800" i="1" baseline="-25000" dirty="0" err="1"/>
              <a:t>n</a:t>
            </a:r>
            <a:r>
              <a:rPr lang="cs-CZ" altLang="cs-CZ" sz="1800" i="1" baseline="-25000" dirty="0"/>
              <a:t> </a:t>
            </a:r>
            <a:r>
              <a:rPr lang="cs-CZ" altLang="cs-CZ" sz="1800" dirty="0"/>
              <a:t>= </a:t>
            </a:r>
            <a:r>
              <a:rPr lang="cs-CZ" altLang="cs-CZ" sz="1800" i="1" dirty="0"/>
              <a:t>A</a:t>
            </a:r>
            <a:r>
              <a:rPr lang="cs-CZ" altLang="cs-CZ" sz="1800" baseline="-25000" dirty="0"/>
              <a:t>0</a:t>
            </a:r>
            <a:r>
              <a:rPr lang="cs-CZ" altLang="cs-CZ" sz="1800" i="1" baseline="-25000" dirty="0"/>
              <a:t>n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dirty="0"/>
              <a:t>Odpovědí systému je fuzzy množina 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dirty="0"/>
              <a:t>Při použití </a:t>
            </a:r>
            <a:r>
              <a:rPr lang="cs-CZ" altLang="cs-CZ" sz="1800" dirty="0" err="1"/>
              <a:t>Mamdaniho</a:t>
            </a:r>
            <a:r>
              <a:rPr lang="cs-CZ" altLang="cs-CZ" sz="1800" dirty="0"/>
              <a:t> interpretace relací </a:t>
            </a:r>
            <a:r>
              <a:rPr lang="cs-CZ" altLang="cs-CZ" sz="1800" i="1" dirty="0" err="1"/>
              <a:t>R</a:t>
            </a:r>
            <a:r>
              <a:rPr lang="cs-CZ" altLang="cs-CZ" sz="1800" i="1" baseline="-25000" dirty="0" err="1"/>
              <a:t>i</a:t>
            </a:r>
            <a:r>
              <a:rPr lang="cs-CZ" altLang="cs-CZ" sz="1800" dirty="0"/>
              <a:t> můžeme tento vztah převést do tvaru umožňujícího efektivnější výpočet: </a:t>
            </a:r>
          </a:p>
          <a:p>
            <a:pPr marL="400050" lvl="1" indent="0">
              <a:buNone/>
              <a:defRPr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Zodpovězení dotazu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398319"/>
              </p:ext>
            </p:extLst>
          </p:nvPr>
        </p:nvGraphicFramePr>
        <p:xfrm>
          <a:off x="1547664" y="2355726"/>
          <a:ext cx="5229894" cy="6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Rovnice" r:id="rId4" imgW="6477000" imgH="812800" progId="Equation.3">
                  <p:embed/>
                </p:oleObj>
              </mc:Choice>
              <mc:Fallback>
                <p:oleObj name="Rovnice" r:id="rId4" imgW="6477000" imgH="812800" progId="Equation.3">
                  <p:embed/>
                  <p:pic>
                    <p:nvPicPr>
                      <p:cNvPr id="1639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355726"/>
                        <a:ext cx="5229894" cy="65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088632"/>
              </p:ext>
            </p:extLst>
          </p:nvPr>
        </p:nvGraphicFramePr>
        <p:xfrm>
          <a:off x="886123" y="3778987"/>
          <a:ext cx="6552976" cy="81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Rovnice" r:id="rId6" imgW="8191500" imgH="1016000" progId="Equation.3">
                  <p:embed/>
                </p:oleObj>
              </mc:Choice>
              <mc:Fallback>
                <p:oleObj name="Rovnice" r:id="rId6" imgW="8191500" imgH="1016000" progId="Equation.3">
                  <p:embed/>
                  <p:pic>
                    <p:nvPicPr>
                      <p:cNvPr id="1639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123" y="3778987"/>
                        <a:ext cx="6552976" cy="817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494655"/>
              </p:ext>
            </p:extLst>
          </p:nvPr>
        </p:nvGraphicFramePr>
        <p:xfrm>
          <a:off x="3923804" y="2021604"/>
          <a:ext cx="1296392" cy="334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Rovnice" r:id="rId8" imgW="1688367" imgH="431613" progId="Equation.3">
                  <p:embed/>
                </p:oleObj>
              </mc:Choice>
              <mc:Fallback>
                <p:oleObj name="Rovnice" r:id="rId8" imgW="1688367" imgH="431613" progId="Equation.3">
                  <p:embed/>
                  <p:pic>
                    <p:nvPicPr>
                      <p:cNvPr id="1638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804" y="2021604"/>
                        <a:ext cx="1296392" cy="334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6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000" i="1" dirty="0">
                <a:cs typeface="Times New Roman" panose="02020603050405020304" pitchFamily="18" charset="0"/>
              </a:rPr>
              <a:t>Fuzzy číslo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i="1" dirty="0">
                <a:cs typeface="Times New Roman" panose="02020603050405020304" pitchFamily="18" charset="0"/>
              </a:rPr>
              <a:t>A</a:t>
            </a:r>
            <a:r>
              <a:rPr lang="cs-CZ" altLang="cs-CZ" sz="2000" dirty="0">
                <a:cs typeface="Times New Roman" panose="02020603050405020304" pitchFamily="18" charset="0"/>
              </a:rPr>
              <a:t> je fuzzy množina na universu reálných čísel, která je určena čtveřicí bodů </a:t>
            </a:r>
            <a:endParaRPr lang="cs-CZ" altLang="cs-CZ" sz="2000" dirty="0"/>
          </a:p>
          <a:p>
            <a:pPr algn="ctr">
              <a:buFontTx/>
              <a:buNone/>
            </a:pPr>
            <a:r>
              <a:rPr lang="cs-CZ" altLang="cs-CZ" sz="2000" dirty="0"/>
              <a:t>( </a:t>
            </a:r>
            <a:r>
              <a:rPr lang="cs-CZ" altLang="cs-CZ" sz="2000" i="1" dirty="0"/>
              <a:t>a</a:t>
            </a:r>
            <a:r>
              <a:rPr lang="cs-CZ" altLang="cs-CZ" sz="2000" baseline="30000" dirty="0"/>
              <a:t>(1)</a:t>
            </a:r>
            <a:r>
              <a:rPr lang="cs-CZ" altLang="cs-CZ" sz="2000" dirty="0"/>
              <a:t>, </a:t>
            </a:r>
            <a:r>
              <a:rPr lang="cs-CZ" altLang="cs-CZ" sz="2000" i="1" dirty="0"/>
              <a:t>a</a:t>
            </a:r>
            <a:r>
              <a:rPr lang="cs-CZ" altLang="cs-CZ" sz="2000" baseline="30000" dirty="0"/>
              <a:t>(2)</a:t>
            </a:r>
            <a:r>
              <a:rPr lang="cs-CZ" altLang="cs-CZ" sz="2000" dirty="0"/>
              <a:t>, </a:t>
            </a:r>
            <a:r>
              <a:rPr lang="cs-CZ" altLang="cs-CZ" sz="2000" i="1" dirty="0"/>
              <a:t>a</a:t>
            </a:r>
            <a:r>
              <a:rPr lang="cs-CZ" altLang="cs-CZ" sz="2000" baseline="30000" dirty="0"/>
              <a:t>(3)</a:t>
            </a:r>
            <a:r>
              <a:rPr lang="cs-CZ" altLang="cs-CZ" sz="2000" dirty="0"/>
              <a:t>, </a:t>
            </a:r>
            <a:r>
              <a:rPr lang="cs-CZ" altLang="cs-CZ" sz="2000" i="1" dirty="0"/>
              <a:t>a</a:t>
            </a:r>
            <a:r>
              <a:rPr lang="cs-CZ" altLang="cs-CZ" sz="2000" baseline="30000" dirty="0"/>
              <a:t>(4) </a:t>
            </a:r>
            <a:r>
              <a:rPr lang="cs-CZ" altLang="cs-CZ" sz="2000" dirty="0"/>
              <a:t>) </a:t>
            </a:r>
          </a:p>
          <a:p>
            <a:pPr>
              <a:buFontTx/>
              <a:buNone/>
            </a:pPr>
            <a:r>
              <a:rPr lang="cs-CZ" altLang="cs-CZ" sz="2000" dirty="0"/>
              <a:t>	</a:t>
            </a:r>
            <a:r>
              <a:rPr lang="cs-CZ" altLang="cs-CZ" sz="2000" dirty="0">
                <a:cs typeface="Times New Roman" panose="02020603050405020304" pitchFamily="18" charset="0"/>
              </a:rPr>
              <a:t>a po částech souvislou funkcí příslušnosti s následujícími vlastnostmi: </a:t>
            </a:r>
            <a:endParaRPr lang="cs-CZ" altLang="cs-CZ" sz="2000" dirty="0"/>
          </a:p>
          <a:p>
            <a:pPr lvl="1"/>
            <a:r>
              <a:rPr lang="cs-CZ" altLang="cs-CZ" sz="2400" i="1" dirty="0"/>
              <a:t>a</a:t>
            </a:r>
            <a:r>
              <a:rPr lang="cs-CZ" altLang="cs-CZ" sz="2400" baseline="30000" dirty="0"/>
              <a:t>(1)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(2)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(3)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(4)</a:t>
            </a:r>
            <a:endParaRPr lang="cs-CZ" altLang="cs-CZ" sz="2400" dirty="0"/>
          </a:p>
          <a:p>
            <a:pPr lvl="1"/>
            <a:r>
              <a:rPr lang="cs-CZ" altLang="cs-CZ" sz="2400" dirty="0"/>
              <a:t>je rovna nule pro </a:t>
            </a:r>
            <a:r>
              <a:rPr lang="cs-CZ" altLang="cs-CZ" sz="2400" i="1" dirty="0"/>
              <a:t>x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(1)</a:t>
            </a:r>
            <a:r>
              <a:rPr lang="cs-CZ" altLang="cs-CZ" sz="2400" dirty="0"/>
              <a:t> a </a:t>
            </a:r>
            <a:r>
              <a:rPr lang="cs-CZ" altLang="cs-CZ" sz="2400" i="1" dirty="0"/>
              <a:t>x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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(4)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je rovna jedné pro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(2)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x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Symbol" panose="05050102010706020507" pitchFamily="18" charset="2"/>
              </a:rPr>
              <a:t>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(3)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je </a:t>
            </a:r>
            <a:r>
              <a:rPr lang="cs-CZ" altLang="cs-CZ" sz="2400" dirty="0">
                <a:cs typeface="Times New Roman" panose="02020603050405020304" pitchFamily="18" charset="0"/>
              </a:rPr>
              <a:t>rostoucí na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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(1)</a:t>
            </a:r>
            <a:r>
              <a:rPr lang="cs-CZ" altLang="cs-CZ" sz="2400" dirty="0"/>
              <a:t>, 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(2)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r>
              <a:rPr lang="cs-CZ" altLang="cs-CZ" sz="2400" dirty="0">
                <a:cs typeface="Times New Roman" panose="02020603050405020304" pitchFamily="18" charset="0"/>
              </a:rPr>
              <a:t> a klesaj</a:t>
            </a:r>
            <a:r>
              <a:rPr lang="cs-CZ" altLang="cs-CZ" sz="2400" dirty="0"/>
              <a:t>í</a:t>
            </a:r>
            <a:r>
              <a:rPr lang="cs-CZ" altLang="cs-CZ" sz="2400" dirty="0">
                <a:cs typeface="Times New Roman" panose="02020603050405020304" pitchFamily="18" charset="0"/>
              </a:rPr>
              <a:t>c</a:t>
            </a:r>
            <a:r>
              <a:rPr lang="cs-CZ" altLang="cs-CZ" sz="2400" dirty="0"/>
              <a:t>í</a:t>
            </a:r>
            <a:r>
              <a:rPr lang="cs-CZ" altLang="cs-CZ" sz="2400" dirty="0">
                <a:cs typeface="Times New Roman" panose="02020603050405020304" pitchFamily="18" charset="0"/>
              </a:rPr>
              <a:t> na 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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(3)</a:t>
            </a:r>
            <a:r>
              <a:rPr lang="cs-CZ" altLang="cs-CZ" sz="2400" dirty="0">
                <a:sym typeface="Symbol" panose="05050102010706020507" pitchFamily="18" charset="2"/>
              </a:rPr>
              <a:t>,</a:t>
            </a:r>
            <a:r>
              <a:rPr lang="cs-CZ" altLang="cs-CZ" sz="2400" dirty="0"/>
              <a:t>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(4)</a:t>
            </a:r>
            <a:r>
              <a:rPr lang="cs-CZ" altLang="cs-CZ" sz="2400" dirty="0"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endParaRPr lang="cs-CZ" altLang="cs-CZ" sz="2400" dirty="0"/>
          </a:p>
          <a:p>
            <a:pPr>
              <a:buFontTx/>
              <a:buNone/>
            </a:pPr>
            <a:endParaRPr lang="cs-CZ" altLang="cs-CZ" sz="2000" dirty="0"/>
          </a:p>
          <a:p>
            <a:pPr marL="400050" lvl="1" indent="0">
              <a:buNone/>
              <a:defRPr/>
            </a:pPr>
            <a:endParaRPr lang="cs-CZ" sz="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Fuzzy čísla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01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tvorby odpovědi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789" y="710350"/>
            <a:ext cx="4752578" cy="3780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1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1600" i="1" dirty="0" err="1" smtClean="0"/>
              <a:t>Defuzzifikace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je proces, v němž nějaké fuzzy množině přiřazujeme ostrou hodnotu, která ji v jistém smyslu nejlépe reprezentuje.</a:t>
            </a:r>
          </a:p>
          <a:p>
            <a:pPr marL="0" indent="0">
              <a:buNone/>
            </a:pPr>
            <a:r>
              <a:rPr lang="cs-CZ" altLang="cs-CZ" sz="1600" dirty="0"/>
              <a:t>Nejčastěji používané metody </a:t>
            </a:r>
            <a:r>
              <a:rPr lang="cs-CZ" altLang="cs-CZ" sz="1600" dirty="0" err="1"/>
              <a:t>defuzzifikace</a:t>
            </a:r>
            <a:r>
              <a:rPr lang="cs-CZ" altLang="cs-CZ" sz="1600" dirty="0"/>
              <a:t>: </a:t>
            </a:r>
          </a:p>
          <a:p>
            <a:pPr marL="0" indent="0">
              <a:buNone/>
            </a:pPr>
            <a:r>
              <a:rPr lang="cs-CZ" altLang="cs-CZ" sz="1600" i="1" dirty="0"/>
              <a:t>Metoda těžiště</a:t>
            </a:r>
            <a:r>
              <a:rPr lang="cs-CZ" altLang="cs-CZ" sz="1600" dirty="0"/>
              <a:t> (COA, center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area):</a:t>
            </a:r>
          </a:p>
          <a:p>
            <a:pPr marL="0" indent="0">
              <a:buNone/>
            </a:pPr>
            <a:endParaRPr lang="cs-CZ" altLang="cs-CZ" sz="1600" dirty="0"/>
          </a:p>
          <a:p>
            <a:pPr marL="0" indent="0">
              <a:buNone/>
            </a:pPr>
            <a:endParaRPr lang="cs-CZ" altLang="cs-CZ" sz="1600" dirty="0"/>
          </a:p>
          <a:p>
            <a:pPr marL="0" indent="0">
              <a:buNone/>
            </a:pPr>
            <a:r>
              <a:rPr lang="cs-CZ" altLang="cs-CZ" sz="1600" i="1" dirty="0"/>
              <a:t>Metoda maxima</a:t>
            </a:r>
            <a:r>
              <a:rPr lang="cs-CZ" altLang="cs-CZ" sz="1600" dirty="0"/>
              <a:t>:</a:t>
            </a:r>
          </a:p>
          <a:p>
            <a:pPr marL="0" indent="0">
              <a:buNone/>
            </a:pPr>
            <a:endParaRPr lang="cs-CZ" altLang="cs-CZ" sz="1600" dirty="0"/>
          </a:p>
          <a:p>
            <a:pPr marL="0" indent="0">
              <a:spcBef>
                <a:spcPct val="60000"/>
              </a:spcBef>
              <a:buNone/>
            </a:pPr>
            <a:r>
              <a:rPr lang="cs-CZ" altLang="cs-CZ" sz="1600" dirty="0"/>
              <a:t>	Pokud je takových bodů více, může se použít některá z následujících metod. 	</a:t>
            </a:r>
          </a:p>
          <a:p>
            <a:pPr marL="0" indent="0">
              <a:buNone/>
            </a:pPr>
            <a:r>
              <a:rPr lang="cs-CZ" altLang="cs-CZ" sz="1600" i="1" dirty="0"/>
              <a:t>Metoda prvého maxima</a:t>
            </a:r>
            <a:r>
              <a:rPr lang="cs-CZ" altLang="cs-CZ" sz="1600" dirty="0"/>
              <a:t> (FOM, </a:t>
            </a:r>
            <a:r>
              <a:rPr lang="cs-CZ" altLang="cs-CZ" sz="1600" dirty="0" err="1"/>
              <a:t>first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maxima).</a:t>
            </a:r>
          </a:p>
          <a:p>
            <a:pPr marL="0" indent="0">
              <a:buNone/>
            </a:pPr>
            <a:r>
              <a:rPr lang="cs-CZ" altLang="cs-CZ" sz="1600" i="1" dirty="0"/>
              <a:t>Metoda průměrného maxima</a:t>
            </a:r>
            <a:r>
              <a:rPr lang="cs-CZ" altLang="cs-CZ" sz="1600" dirty="0"/>
              <a:t> (MOM, </a:t>
            </a:r>
            <a:r>
              <a:rPr lang="cs-CZ" altLang="cs-CZ" sz="1600" dirty="0" err="1"/>
              <a:t>mean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maxima).  </a:t>
            </a:r>
          </a:p>
          <a:p>
            <a:pPr marL="400050" lvl="1" indent="0">
              <a:buNone/>
              <a:defRPr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Defuzzifikace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569110"/>
              </p:ext>
            </p:extLst>
          </p:nvPr>
        </p:nvGraphicFramePr>
        <p:xfrm>
          <a:off x="4139952" y="1563638"/>
          <a:ext cx="1728192" cy="84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Rovnice" r:id="rId4" imgW="2286000" imgH="1117600" progId="Equation.3">
                  <p:embed/>
                </p:oleObj>
              </mc:Choice>
              <mc:Fallback>
                <p:oleObj name="Rovnice" r:id="rId4" imgW="2286000" imgH="1117600" progId="Equation.3">
                  <p:embed/>
                  <p:pic>
                    <p:nvPicPr>
                      <p:cNvPr id="2253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563638"/>
                        <a:ext cx="1728192" cy="843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653155"/>
              </p:ext>
            </p:extLst>
          </p:nvPr>
        </p:nvGraphicFramePr>
        <p:xfrm>
          <a:off x="2123728" y="2571750"/>
          <a:ext cx="1944216" cy="498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Rovnice" r:id="rId6" imgW="2501900" imgH="647700" progId="Equation.3">
                  <p:embed/>
                </p:oleObj>
              </mc:Choice>
              <mc:Fallback>
                <p:oleObj name="Rovnice" r:id="rId6" imgW="2501900" imgH="647700" progId="Equation.3">
                  <p:embed/>
                  <p:pic>
                    <p:nvPicPr>
                      <p:cNvPr id="2253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571750"/>
                        <a:ext cx="1944216" cy="498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8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/>
              <a:t>L</a:t>
            </a:r>
            <a:r>
              <a:rPr lang="cs-CZ" altLang="cs-CZ" sz="2400" i="1" dirty="0">
                <a:cs typeface="Times New Roman" panose="02020603050405020304" pitchFamily="18" charset="0"/>
              </a:rPr>
              <a:t>ichoběžníkové</a:t>
            </a:r>
            <a:r>
              <a:rPr lang="cs-CZ" altLang="cs-CZ" sz="2400" dirty="0">
                <a:cs typeface="Times New Roman" panose="02020603050405020304" pitchFamily="18" charset="0"/>
              </a:rPr>
              <a:t> fuzzy čísl</a:t>
            </a:r>
            <a:r>
              <a:rPr lang="cs-CZ" altLang="cs-CZ" sz="2400" dirty="0"/>
              <a:t>o: </a:t>
            </a:r>
            <a:r>
              <a:rPr lang="cs-CZ" altLang="cs-CZ" sz="2400" i="1" dirty="0"/>
              <a:t>A</a:t>
            </a:r>
            <a:r>
              <a:rPr lang="cs-CZ" altLang="cs-CZ" sz="2400" dirty="0"/>
              <a:t> = (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(1)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(2)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(3)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(4) </a:t>
            </a:r>
            <a:r>
              <a:rPr lang="cs-CZ" altLang="cs-CZ" sz="2400" dirty="0"/>
              <a:t>)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/>
          </a:p>
          <a:p>
            <a:pPr marL="400050" lvl="1" indent="0">
              <a:buNone/>
              <a:defRPr/>
            </a:pPr>
            <a:endParaRPr lang="cs-CZ" sz="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případy fuzzy čísel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950412"/>
              </p:ext>
            </p:extLst>
          </p:nvPr>
        </p:nvGraphicFramePr>
        <p:xfrm>
          <a:off x="1547884" y="1659043"/>
          <a:ext cx="5400600" cy="861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Rovnice" r:id="rId4" imgW="6045200" imgH="965200" progId="Equation.3">
                  <p:embed/>
                </p:oleObj>
              </mc:Choice>
              <mc:Fallback>
                <p:oleObj name="Rovnice" r:id="rId4" imgW="6045200" imgH="965200" progId="Equation.3">
                  <p:embed/>
                  <p:pic>
                    <p:nvPicPr>
                      <p:cNvPr id="512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84" y="1659043"/>
                        <a:ext cx="5400600" cy="861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3"/>
          <p:cNvSpPr txBox="1">
            <a:spLocks noChangeAspect="1" noChangeArrowheads="1"/>
          </p:cNvSpPr>
          <p:nvPr/>
        </p:nvSpPr>
        <p:spPr bwMode="auto">
          <a:xfrm>
            <a:off x="1703140" y="3372309"/>
            <a:ext cx="8128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i="1" baseline="0" dirty="0">
                <a:sym typeface="Symbol" panose="05050102010706020507" pitchFamily="18" charset="2"/>
              </a:rPr>
              <a:t></a:t>
            </a:r>
            <a:r>
              <a:rPr lang="cs-CZ" altLang="cs-CZ" sz="2000" i="1" baseline="-25000" dirty="0"/>
              <a:t>A</a:t>
            </a:r>
            <a:r>
              <a:rPr lang="cs-CZ" altLang="cs-CZ" sz="2000" baseline="0" dirty="0"/>
              <a:t>(</a:t>
            </a:r>
            <a:r>
              <a:rPr lang="cs-CZ" altLang="cs-CZ" sz="2000" i="1" baseline="0" dirty="0"/>
              <a:t>x</a:t>
            </a:r>
            <a:r>
              <a:rPr lang="cs-CZ" altLang="cs-CZ" sz="2000" baseline="0" dirty="0"/>
              <a:t>)</a:t>
            </a:r>
          </a:p>
        </p:txBody>
      </p: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2481808" y="2798415"/>
            <a:ext cx="3962400" cy="1933575"/>
            <a:chOff x="432" y="2948"/>
            <a:chExt cx="2496" cy="1218"/>
          </a:xfrm>
        </p:grpSpPr>
        <p:sp>
          <p:nvSpPr>
            <p:cNvPr id="9" name="Line 11"/>
            <p:cNvSpPr>
              <a:spLocks noChangeAspect="1" noChangeShapeType="1"/>
            </p:cNvSpPr>
            <p:nvPr/>
          </p:nvSpPr>
          <p:spPr bwMode="auto">
            <a:xfrm flipV="1">
              <a:off x="704" y="3817"/>
              <a:ext cx="191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Line 12"/>
            <p:cNvSpPr>
              <a:spLocks noChangeAspect="1" noChangeShapeType="1"/>
            </p:cNvSpPr>
            <p:nvPr/>
          </p:nvSpPr>
          <p:spPr bwMode="auto">
            <a:xfrm>
              <a:off x="707" y="2948"/>
              <a:ext cx="1" cy="8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14"/>
            <p:cNvSpPr>
              <a:spLocks noChangeAspect="1" noChangeShapeType="1"/>
            </p:cNvSpPr>
            <p:nvPr/>
          </p:nvSpPr>
          <p:spPr bwMode="auto">
            <a:xfrm>
              <a:off x="707" y="3239"/>
              <a:ext cx="582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Text Box 15"/>
            <p:cNvSpPr txBox="1">
              <a:spLocks noChangeAspect="1" noChangeArrowheads="1"/>
            </p:cNvSpPr>
            <p:nvPr/>
          </p:nvSpPr>
          <p:spPr bwMode="auto">
            <a:xfrm>
              <a:off x="432" y="3133"/>
              <a:ext cx="239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1</a:t>
              </a:r>
            </a:p>
          </p:txBody>
        </p:sp>
        <p:sp>
          <p:nvSpPr>
            <p:cNvPr id="14" name="Text Box 16"/>
            <p:cNvSpPr txBox="1">
              <a:spLocks noChangeAspect="1" noChangeArrowheads="1"/>
            </p:cNvSpPr>
            <p:nvPr/>
          </p:nvSpPr>
          <p:spPr bwMode="auto">
            <a:xfrm>
              <a:off x="432" y="3714"/>
              <a:ext cx="239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0</a:t>
              </a:r>
            </a:p>
          </p:txBody>
        </p:sp>
        <p:sp>
          <p:nvSpPr>
            <p:cNvPr id="15" name="Line 17"/>
            <p:cNvSpPr>
              <a:spLocks noChangeAspect="1" noChangeShapeType="1"/>
            </p:cNvSpPr>
            <p:nvPr/>
          </p:nvSpPr>
          <p:spPr bwMode="auto">
            <a:xfrm flipV="1">
              <a:off x="1047" y="3236"/>
              <a:ext cx="240" cy="5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18"/>
            <p:cNvSpPr>
              <a:spLocks noChangeAspect="1" noChangeShapeType="1"/>
            </p:cNvSpPr>
            <p:nvPr/>
          </p:nvSpPr>
          <p:spPr bwMode="auto">
            <a:xfrm>
              <a:off x="1287" y="3236"/>
              <a:ext cx="513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9"/>
            <p:cNvSpPr>
              <a:spLocks noChangeAspect="1" noChangeShapeType="1"/>
            </p:cNvSpPr>
            <p:nvPr/>
          </p:nvSpPr>
          <p:spPr bwMode="auto">
            <a:xfrm>
              <a:off x="1800" y="3236"/>
              <a:ext cx="513" cy="5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20"/>
            <p:cNvSpPr>
              <a:spLocks noChangeAspect="1" noChangeShapeType="1"/>
            </p:cNvSpPr>
            <p:nvPr/>
          </p:nvSpPr>
          <p:spPr bwMode="auto">
            <a:xfrm>
              <a:off x="1287" y="3236"/>
              <a:ext cx="0" cy="58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21"/>
            <p:cNvSpPr>
              <a:spLocks noChangeAspect="1" noChangeShapeType="1"/>
            </p:cNvSpPr>
            <p:nvPr/>
          </p:nvSpPr>
          <p:spPr bwMode="auto">
            <a:xfrm>
              <a:off x="1800" y="3236"/>
              <a:ext cx="0" cy="58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Text Box 22"/>
            <p:cNvSpPr txBox="1">
              <a:spLocks noChangeAspect="1" noChangeArrowheads="1"/>
            </p:cNvSpPr>
            <p:nvPr/>
          </p:nvSpPr>
          <p:spPr bwMode="auto">
            <a:xfrm>
              <a:off x="1663" y="3851"/>
              <a:ext cx="389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(3)</a:t>
              </a:r>
            </a:p>
          </p:txBody>
        </p:sp>
        <p:sp>
          <p:nvSpPr>
            <p:cNvPr id="21" name="Text Box 23"/>
            <p:cNvSpPr txBox="1">
              <a:spLocks noChangeAspect="1" noChangeArrowheads="1"/>
            </p:cNvSpPr>
            <p:nvPr/>
          </p:nvSpPr>
          <p:spPr bwMode="auto">
            <a:xfrm>
              <a:off x="2176" y="3851"/>
              <a:ext cx="415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(4)</a:t>
              </a:r>
            </a:p>
          </p:txBody>
        </p:sp>
        <p:sp>
          <p:nvSpPr>
            <p:cNvPr id="22" name="Text Box 24"/>
            <p:cNvSpPr txBox="1">
              <a:spLocks noChangeAspect="1" noChangeArrowheads="1"/>
            </p:cNvSpPr>
            <p:nvPr/>
          </p:nvSpPr>
          <p:spPr bwMode="auto">
            <a:xfrm>
              <a:off x="1150" y="3851"/>
              <a:ext cx="362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(2)</a:t>
              </a:r>
            </a:p>
          </p:txBody>
        </p:sp>
        <p:sp>
          <p:nvSpPr>
            <p:cNvPr id="23" name="Text Box 25"/>
            <p:cNvSpPr txBox="1">
              <a:spLocks noChangeAspect="1" noChangeArrowheads="1"/>
            </p:cNvSpPr>
            <p:nvPr/>
          </p:nvSpPr>
          <p:spPr bwMode="auto">
            <a:xfrm>
              <a:off x="756" y="3851"/>
              <a:ext cx="394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(1)</a:t>
              </a:r>
            </a:p>
          </p:txBody>
        </p:sp>
        <p:sp>
          <p:nvSpPr>
            <p:cNvPr id="24" name="Text Box 26"/>
            <p:cNvSpPr txBox="1">
              <a:spLocks noChangeAspect="1" noChangeArrowheads="1"/>
            </p:cNvSpPr>
            <p:nvPr/>
          </p:nvSpPr>
          <p:spPr bwMode="auto">
            <a:xfrm>
              <a:off x="2654" y="3680"/>
              <a:ext cx="274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i="1" baseline="0"/>
                <a:t>x</a:t>
              </a:r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711" y="381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 flipV="1">
              <a:off x="2313" y="3815"/>
              <a:ext cx="278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995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2400" i="1" dirty="0"/>
              <a:t>Trojúhel</a:t>
            </a:r>
            <a:r>
              <a:rPr lang="cs-CZ" altLang="cs-CZ" sz="2400" i="1" dirty="0">
                <a:cs typeface="Times New Roman" panose="02020603050405020304" pitchFamily="18" charset="0"/>
              </a:rPr>
              <a:t>níkové</a:t>
            </a:r>
            <a:r>
              <a:rPr lang="cs-CZ" altLang="cs-CZ" sz="2400" dirty="0">
                <a:cs typeface="Times New Roman" panose="02020603050405020304" pitchFamily="18" charset="0"/>
              </a:rPr>
              <a:t> fuzzy čísl</a:t>
            </a:r>
            <a:r>
              <a:rPr lang="cs-CZ" altLang="cs-CZ" sz="2400" dirty="0"/>
              <a:t>o: </a:t>
            </a:r>
            <a:r>
              <a:rPr lang="cs-CZ" altLang="cs-CZ" sz="2400" i="1" dirty="0"/>
              <a:t>A</a:t>
            </a:r>
            <a:r>
              <a:rPr lang="cs-CZ" altLang="cs-CZ" sz="2400" dirty="0"/>
              <a:t> = (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(1)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(2)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30000" dirty="0"/>
              <a:t>(3) </a:t>
            </a:r>
            <a:r>
              <a:rPr lang="cs-CZ" altLang="cs-CZ" sz="2400" dirty="0"/>
              <a:t>)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  <a:defRPr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případy fuzzy čísel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009562"/>
              </p:ext>
            </p:extLst>
          </p:nvPr>
        </p:nvGraphicFramePr>
        <p:xfrm>
          <a:off x="1331640" y="1491630"/>
          <a:ext cx="57848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Rovnice" r:id="rId4" imgW="5778500" imgH="965200" progId="Equation.3">
                  <p:embed/>
                </p:oleObj>
              </mc:Choice>
              <mc:Fallback>
                <p:oleObj name="Rovnice" r:id="rId4" imgW="5778500" imgH="965200" progId="Equation.3">
                  <p:embed/>
                  <p:pic>
                    <p:nvPicPr>
                      <p:cNvPr id="512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491630"/>
                        <a:ext cx="578485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1757090" y="2798416"/>
            <a:ext cx="4146550" cy="1933575"/>
            <a:chOff x="2771" y="2948"/>
            <a:chExt cx="2612" cy="1218"/>
          </a:xfrm>
        </p:grpSpPr>
        <p:sp>
          <p:nvSpPr>
            <p:cNvPr id="8" name="Line 28"/>
            <p:cNvSpPr>
              <a:spLocks noChangeAspect="1" noChangeShapeType="1"/>
            </p:cNvSpPr>
            <p:nvPr/>
          </p:nvSpPr>
          <p:spPr bwMode="auto">
            <a:xfrm flipV="1">
              <a:off x="3539" y="3815"/>
              <a:ext cx="157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29"/>
            <p:cNvSpPr>
              <a:spLocks noChangeAspect="1" noChangeShapeType="1"/>
            </p:cNvSpPr>
            <p:nvPr/>
          </p:nvSpPr>
          <p:spPr bwMode="auto">
            <a:xfrm>
              <a:off x="3542" y="2948"/>
              <a:ext cx="1" cy="8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Text Box 30"/>
            <p:cNvSpPr txBox="1">
              <a:spLocks noChangeAspect="1" noChangeArrowheads="1"/>
            </p:cNvSpPr>
            <p:nvPr/>
          </p:nvSpPr>
          <p:spPr bwMode="auto">
            <a:xfrm>
              <a:off x="2771" y="3314"/>
              <a:ext cx="513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i="1" baseline="0" dirty="0">
                  <a:sym typeface="Symbol" panose="05050102010706020507" pitchFamily="18" charset="2"/>
                </a:rPr>
                <a:t></a:t>
              </a:r>
              <a:r>
                <a:rPr lang="cs-CZ" altLang="cs-CZ" sz="2000" i="1" baseline="-25000" dirty="0"/>
                <a:t>A</a:t>
              </a:r>
              <a:r>
                <a:rPr lang="cs-CZ" altLang="cs-CZ" sz="2000" baseline="0" dirty="0"/>
                <a:t>(</a:t>
              </a:r>
              <a:r>
                <a:rPr lang="cs-CZ" altLang="cs-CZ" sz="2000" i="1" baseline="0" dirty="0"/>
                <a:t>x</a:t>
              </a:r>
              <a:r>
                <a:rPr lang="cs-CZ" altLang="cs-CZ" sz="2000" baseline="0" dirty="0"/>
                <a:t>)</a:t>
              </a:r>
            </a:p>
          </p:txBody>
        </p:sp>
        <p:sp>
          <p:nvSpPr>
            <p:cNvPr id="11" name="Line 31"/>
            <p:cNvSpPr>
              <a:spLocks noChangeAspect="1" noChangeShapeType="1"/>
            </p:cNvSpPr>
            <p:nvPr/>
          </p:nvSpPr>
          <p:spPr bwMode="auto">
            <a:xfrm flipV="1">
              <a:off x="3542" y="3237"/>
              <a:ext cx="822" cy="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Text Box 32"/>
            <p:cNvSpPr txBox="1">
              <a:spLocks noChangeAspect="1" noChangeArrowheads="1"/>
            </p:cNvSpPr>
            <p:nvPr/>
          </p:nvSpPr>
          <p:spPr bwMode="auto">
            <a:xfrm>
              <a:off x="3267" y="3133"/>
              <a:ext cx="239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1</a:t>
              </a:r>
            </a:p>
          </p:txBody>
        </p:sp>
        <p:sp>
          <p:nvSpPr>
            <p:cNvPr id="14" name="Text Box 33"/>
            <p:cNvSpPr txBox="1">
              <a:spLocks noChangeAspect="1" noChangeArrowheads="1"/>
            </p:cNvSpPr>
            <p:nvPr/>
          </p:nvSpPr>
          <p:spPr bwMode="auto">
            <a:xfrm>
              <a:off x="3267" y="3714"/>
              <a:ext cx="239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0</a:t>
              </a:r>
            </a:p>
          </p:txBody>
        </p:sp>
        <p:sp>
          <p:nvSpPr>
            <p:cNvPr id="15" name="Line 34"/>
            <p:cNvSpPr>
              <a:spLocks noChangeAspect="1" noChangeShapeType="1"/>
            </p:cNvSpPr>
            <p:nvPr/>
          </p:nvSpPr>
          <p:spPr bwMode="auto">
            <a:xfrm flipV="1">
              <a:off x="3889" y="3237"/>
              <a:ext cx="475" cy="57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35"/>
            <p:cNvSpPr>
              <a:spLocks noChangeAspect="1" noChangeShapeType="1"/>
            </p:cNvSpPr>
            <p:nvPr/>
          </p:nvSpPr>
          <p:spPr bwMode="auto">
            <a:xfrm>
              <a:off x="4364" y="3237"/>
              <a:ext cx="339" cy="57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36"/>
            <p:cNvSpPr>
              <a:spLocks noChangeAspect="1" noChangeShapeType="1"/>
            </p:cNvSpPr>
            <p:nvPr/>
          </p:nvSpPr>
          <p:spPr bwMode="auto">
            <a:xfrm>
              <a:off x="4364" y="3237"/>
              <a:ext cx="0" cy="587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Text Box 37"/>
            <p:cNvSpPr txBox="1">
              <a:spLocks noChangeAspect="1" noChangeArrowheads="1"/>
            </p:cNvSpPr>
            <p:nvPr/>
          </p:nvSpPr>
          <p:spPr bwMode="auto">
            <a:xfrm>
              <a:off x="4567" y="3851"/>
              <a:ext cx="389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(3)</a:t>
              </a:r>
            </a:p>
          </p:txBody>
        </p:sp>
        <p:sp>
          <p:nvSpPr>
            <p:cNvPr id="19" name="Text Box 38"/>
            <p:cNvSpPr txBox="1">
              <a:spLocks noChangeAspect="1" noChangeArrowheads="1"/>
            </p:cNvSpPr>
            <p:nvPr/>
          </p:nvSpPr>
          <p:spPr bwMode="auto">
            <a:xfrm>
              <a:off x="4160" y="3851"/>
              <a:ext cx="362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(2)</a:t>
              </a:r>
            </a:p>
          </p:txBody>
        </p:sp>
        <p:sp>
          <p:nvSpPr>
            <p:cNvPr id="20" name="Text Box 39"/>
            <p:cNvSpPr txBox="1">
              <a:spLocks noChangeAspect="1" noChangeArrowheads="1"/>
            </p:cNvSpPr>
            <p:nvPr/>
          </p:nvSpPr>
          <p:spPr bwMode="auto">
            <a:xfrm>
              <a:off x="3686" y="3851"/>
              <a:ext cx="394" cy="3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baseline="0"/>
                <a:t>a</a:t>
              </a:r>
              <a:r>
                <a:rPr lang="cs-CZ" altLang="cs-CZ" sz="2000"/>
                <a:t>(1)</a:t>
              </a:r>
            </a:p>
          </p:txBody>
        </p:sp>
        <p:sp>
          <p:nvSpPr>
            <p:cNvPr id="21" name="Text Box 40"/>
            <p:cNvSpPr txBox="1">
              <a:spLocks noChangeAspect="1" noChangeArrowheads="1"/>
            </p:cNvSpPr>
            <p:nvPr/>
          </p:nvSpPr>
          <p:spPr bwMode="auto">
            <a:xfrm>
              <a:off x="5109" y="3680"/>
              <a:ext cx="274" cy="2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cs-CZ" altLang="cs-CZ" sz="2000" i="1" baseline="0"/>
                <a:t>x</a:t>
              </a:r>
            </a:p>
          </p:txBody>
        </p:sp>
        <p:sp>
          <p:nvSpPr>
            <p:cNvPr id="22" name="Line 46"/>
            <p:cNvSpPr>
              <a:spLocks noChangeShapeType="1"/>
            </p:cNvSpPr>
            <p:nvPr/>
          </p:nvSpPr>
          <p:spPr bwMode="auto">
            <a:xfrm flipV="1">
              <a:off x="3539" y="3815"/>
              <a:ext cx="3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47"/>
            <p:cNvSpPr>
              <a:spLocks noChangeShapeType="1"/>
            </p:cNvSpPr>
            <p:nvPr/>
          </p:nvSpPr>
          <p:spPr bwMode="auto">
            <a:xfrm>
              <a:off x="4703" y="3818"/>
              <a:ext cx="3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7253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400" dirty="0"/>
              <a:t>Nechť                   ,                    .</a:t>
            </a:r>
          </a:p>
          <a:p>
            <a:pPr>
              <a:buFontTx/>
              <a:buNone/>
            </a:pPr>
            <a:endParaRPr lang="cs-CZ" altLang="cs-CZ" sz="2400" i="1" dirty="0"/>
          </a:p>
          <a:p>
            <a:pPr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</a:rPr>
              <a:t>Doplněk </a:t>
            </a:r>
            <a:r>
              <a:rPr lang="cs-CZ" altLang="cs-CZ" sz="2400" dirty="0">
                <a:cs typeface="Times New Roman" panose="02020603050405020304" pitchFamily="18" charset="0"/>
              </a:rPr>
              <a:t>fuzzy množiny </a:t>
            </a:r>
            <a:r>
              <a:rPr lang="cs-CZ" altLang="cs-CZ" sz="2400" i="1" dirty="0"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marL="400050" lvl="1" indent="0">
              <a:buNone/>
              <a:defRPr/>
            </a:pPr>
            <a:endParaRPr lang="cs-CZ" sz="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operace s fuzzy množinami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501308"/>
              </p:ext>
            </p:extLst>
          </p:nvPr>
        </p:nvGraphicFramePr>
        <p:xfrm>
          <a:off x="1547664" y="1173403"/>
          <a:ext cx="1080120" cy="259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Rovnice" r:id="rId4" imgW="1511300" imgH="368300" progId="Equation.3">
                  <p:embed/>
                </p:oleObj>
              </mc:Choice>
              <mc:Fallback>
                <p:oleObj name="Rovnice" r:id="rId4" imgW="1511300" imgH="368300" progId="Equation.3">
                  <p:embed/>
                  <p:pic>
                    <p:nvPicPr>
                      <p:cNvPr id="61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173403"/>
                        <a:ext cx="1080120" cy="259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523977"/>
              </p:ext>
            </p:extLst>
          </p:nvPr>
        </p:nvGraphicFramePr>
        <p:xfrm>
          <a:off x="2987824" y="1173403"/>
          <a:ext cx="1152128" cy="2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Rovnice" r:id="rId6" imgW="1524000" imgH="368300" progId="Equation.3">
                  <p:embed/>
                </p:oleObj>
              </mc:Choice>
              <mc:Fallback>
                <p:oleObj name="Rovnice" r:id="rId6" imgW="1524000" imgH="368300" progId="Equation.3">
                  <p:embed/>
                  <p:pic>
                    <p:nvPicPr>
                      <p:cNvPr id="61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73403"/>
                        <a:ext cx="1152128" cy="2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1889125" y="2787650"/>
          <a:ext cx="15668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Rovnice" r:id="rId8" imgW="1562100" imgH="381000" progId="Equation.3">
                  <p:embed/>
                </p:oleObj>
              </mc:Choice>
              <mc:Fallback>
                <p:oleObj name="Rovnice" r:id="rId8" imgW="1562100" imgH="381000" progId="Equation.3">
                  <p:embed/>
                  <p:pic>
                    <p:nvPicPr>
                      <p:cNvPr id="61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2787650"/>
                        <a:ext cx="15668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4184650" y="2790825"/>
          <a:ext cx="2286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Rovnice" r:id="rId10" imgW="2286000" imgH="381000" progId="Equation.3">
                  <p:embed/>
                </p:oleObj>
              </mc:Choice>
              <mc:Fallback>
                <p:oleObj name="Rovnice" r:id="rId10" imgW="2286000" imgH="381000" progId="Equation.3">
                  <p:embed/>
                  <p:pic>
                    <p:nvPicPr>
                      <p:cNvPr id="61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2790825"/>
                        <a:ext cx="2286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94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400" dirty="0"/>
              <a:t>Nechť                   ,                    .</a:t>
            </a:r>
          </a:p>
          <a:p>
            <a:pPr>
              <a:buFontTx/>
              <a:buNone/>
            </a:pPr>
            <a:endParaRPr lang="cs-CZ" altLang="cs-CZ" sz="2400" i="1" dirty="0"/>
          </a:p>
          <a:p>
            <a:pPr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</a:rPr>
              <a:t>Sjednocení</a:t>
            </a:r>
            <a:r>
              <a:rPr lang="cs-CZ" altLang="cs-CZ" sz="2400" dirty="0">
                <a:cs typeface="Times New Roman" panose="02020603050405020304" pitchFamily="18" charset="0"/>
              </a:rPr>
              <a:t> fuzzy množin </a:t>
            </a:r>
            <a:r>
              <a:rPr lang="cs-CZ" altLang="cs-CZ" sz="2400" i="1" dirty="0"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r>
              <a:rPr lang="cs-CZ" altLang="cs-CZ" sz="2400" i="1" dirty="0"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cs typeface="Times New Roman" panose="02020603050405020304" pitchFamily="18" charset="0"/>
              </a:rPr>
              <a:t>:</a:t>
            </a:r>
            <a:r>
              <a:rPr lang="cs-CZ" altLang="cs-CZ" sz="2400" dirty="0"/>
              <a:t> </a:t>
            </a: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marL="400050" lvl="1" indent="0">
              <a:buNone/>
              <a:defRPr/>
            </a:pPr>
            <a:endParaRPr lang="cs-CZ" sz="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operace s fuzzy množinami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1547664" y="1173403"/>
          <a:ext cx="1080120" cy="259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Rovnice" r:id="rId4" imgW="1511300" imgH="368300" progId="Equation.3">
                  <p:embed/>
                </p:oleObj>
              </mc:Choice>
              <mc:Fallback>
                <p:oleObj name="Rovnice" r:id="rId4" imgW="1511300" imgH="368300" progId="Equation.3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173403"/>
                        <a:ext cx="1080120" cy="259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2987824" y="1173403"/>
          <a:ext cx="1152128" cy="2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Rovnice" r:id="rId6" imgW="1524000" imgH="368300" progId="Equation.3">
                  <p:embed/>
                </p:oleObj>
              </mc:Choice>
              <mc:Fallback>
                <p:oleObj name="Rovnice" r:id="rId6" imgW="1524000" imgH="368300" progId="Equation.3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73403"/>
                        <a:ext cx="1152128" cy="2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666844"/>
              </p:ext>
            </p:extLst>
          </p:nvPr>
        </p:nvGraphicFramePr>
        <p:xfrm>
          <a:off x="1220664" y="2840584"/>
          <a:ext cx="24066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name="Rovnice" r:id="rId8" imgW="2400300" imgH="368300" progId="Equation.3">
                  <p:embed/>
                </p:oleObj>
              </mc:Choice>
              <mc:Fallback>
                <p:oleObj name="Rovnice" r:id="rId8" imgW="2400300" imgH="368300" progId="Equation.3">
                  <p:embed/>
                  <p:pic>
                    <p:nvPicPr>
                      <p:cNvPr id="61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664" y="2840584"/>
                        <a:ext cx="240665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627892"/>
              </p:ext>
            </p:extLst>
          </p:nvPr>
        </p:nvGraphicFramePr>
        <p:xfrm>
          <a:off x="4355976" y="2840584"/>
          <a:ext cx="38576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Rovnice" r:id="rId10" imgW="3848100" imgH="368300" progId="Equation.3">
                  <p:embed/>
                </p:oleObj>
              </mc:Choice>
              <mc:Fallback>
                <p:oleObj name="Rovnice" r:id="rId10" imgW="3848100" imgH="368300" progId="Equation.3">
                  <p:embed/>
                  <p:pic>
                    <p:nvPicPr>
                      <p:cNvPr id="61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840584"/>
                        <a:ext cx="385762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6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400" dirty="0"/>
              <a:t>Nechť                   ,                    .</a:t>
            </a:r>
          </a:p>
          <a:p>
            <a:pPr>
              <a:buFontTx/>
              <a:buNone/>
            </a:pPr>
            <a:endParaRPr lang="cs-CZ" altLang="cs-CZ" sz="2400" i="1" dirty="0"/>
          </a:p>
          <a:p>
            <a:pPr>
              <a:buFontTx/>
              <a:buNone/>
            </a:pPr>
            <a:r>
              <a:rPr lang="cs-CZ" altLang="cs-CZ" sz="2400" i="1" dirty="0">
                <a:cs typeface="Times New Roman" panose="02020603050405020304" pitchFamily="18" charset="0"/>
              </a:rPr>
              <a:t>Průnik </a:t>
            </a:r>
            <a:r>
              <a:rPr lang="cs-CZ" altLang="cs-CZ" sz="2400" dirty="0">
                <a:cs typeface="Times New Roman" panose="02020603050405020304" pitchFamily="18" charset="0"/>
              </a:rPr>
              <a:t>fuzzy množin </a:t>
            </a:r>
            <a:r>
              <a:rPr lang="cs-CZ" altLang="cs-CZ" sz="2400" i="1" dirty="0"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r>
              <a:rPr lang="cs-CZ" altLang="cs-CZ" sz="2400" i="1" dirty="0"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cs typeface="Times New Roman" panose="02020603050405020304" pitchFamily="18" charset="0"/>
              </a:rPr>
              <a:t>:</a:t>
            </a:r>
            <a:r>
              <a:rPr lang="cs-CZ" altLang="cs-CZ" sz="2400" dirty="0"/>
              <a:t> </a:t>
            </a: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marL="400050" lvl="1" indent="0">
              <a:buNone/>
              <a:defRPr/>
            </a:pPr>
            <a:endParaRPr lang="cs-CZ" sz="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operace s fuzzy množinami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1547664" y="1173403"/>
          <a:ext cx="1080120" cy="259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Rovnice" r:id="rId4" imgW="1511300" imgH="368300" progId="Equation.3">
                  <p:embed/>
                </p:oleObj>
              </mc:Choice>
              <mc:Fallback>
                <p:oleObj name="Rovnice" r:id="rId4" imgW="1511300" imgH="368300" progId="Equation.3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173403"/>
                        <a:ext cx="1080120" cy="259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2987824" y="1173403"/>
          <a:ext cx="1152128" cy="2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Rovnice" r:id="rId6" imgW="1524000" imgH="368300" progId="Equation.3">
                  <p:embed/>
                </p:oleObj>
              </mc:Choice>
              <mc:Fallback>
                <p:oleObj name="Rovnice" r:id="rId6" imgW="1524000" imgH="368300" progId="Equation.3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73403"/>
                        <a:ext cx="1152128" cy="2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461471"/>
              </p:ext>
            </p:extLst>
          </p:nvPr>
        </p:nvGraphicFramePr>
        <p:xfrm>
          <a:off x="1076648" y="3075806"/>
          <a:ext cx="24066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Rovnice" r:id="rId8" imgW="2400300" imgH="368300" progId="Equation.3">
                  <p:embed/>
                </p:oleObj>
              </mc:Choice>
              <mc:Fallback>
                <p:oleObj name="Rovnice" r:id="rId8" imgW="2400300" imgH="368300" progId="Equation.3">
                  <p:embed/>
                  <p:pic>
                    <p:nvPicPr>
                      <p:cNvPr id="61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648" y="3075806"/>
                        <a:ext cx="24066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779022"/>
              </p:ext>
            </p:extLst>
          </p:nvPr>
        </p:nvGraphicFramePr>
        <p:xfrm>
          <a:off x="4211960" y="3075806"/>
          <a:ext cx="38068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Rovnice" r:id="rId10" imgW="3797300" imgH="368300" progId="Equation.3">
                  <p:embed/>
                </p:oleObj>
              </mc:Choice>
              <mc:Fallback>
                <p:oleObj name="Rovnice" r:id="rId10" imgW="3797300" imgH="368300" progId="Equation.3">
                  <p:embed/>
                  <p:pic>
                    <p:nvPicPr>
                      <p:cNvPr id="61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075806"/>
                        <a:ext cx="380682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55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None/>
            </a:pPr>
            <a:r>
              <a:rPr lang="cs-CZ" altLang="cs-CZ" sz="2400" dirty="0"/>
              <a:t>Nechť                   ,                    .</a:t>
            </a:r>
          </a:p>
          <a:p>
            <a:pPr>
              <a:buFontTx/>
              <a:buNone/>
            </a:pPr>
            <a:endParaRPr lang="cs-CZ" altLang="cs-CZ" sz="2400" i="1" dirty="0"/>
          </a:p>
          <a:p>
            <a:pPr>
              <a:spcBef>
                <a:spcPct val="40000"/>
              </a:spcBef>
              <a:buFontTx/>
              <a:buNone/>
            </a:pPr>
            <a:r>
              <a:rPr lang="cs-CZ" altLang="cs-CZ" sz="2400" i="1" dirty="0"/>
              <a:t>K</a:t>
            </a:r>
            <a:r>
              <a:rPr lang="cs-CZ" altLang="cs-CZ" sz="2400" i="1" dirty="0">
                <a:cs typeface="Times New Roman" panose="02020603050405020304" pitchFamily="18" charset="0"/>
              </a:rPr>
              <a:t>artézský součin</a:t>
            </a:r>
            <a:r>
              <a:rPr lang="cs-CZ" altLang="cs-CZ" sz="2400" dirty="0">
                <a:cs typeface="Times New Roman" panose="02020603050405020304" pitchFamily="18" charset="0"/>
              </a:rPr>
              <a:t> fuzzy množin </a:t>
            </a:r>
            <a:r>
              <a:rPr lang="cs-CZ" altLang="cs-CZ" sz="2400" i="1" dirty="0"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r>
              <a:rPr lang="cs-CZ" altLang="cs-CZ" sz="2400" i="1" dirty="0">
                <a:cs typeface="Times New Roman" panose="02020603050405020304" pitchFamily="18" charset="0"/>
              </a:rPr>
              <a:t>B</a:t>
            </a:r>
            <a:r>
              <a:rPr lang="cs-CZ" altLang="cs-CZ" sz="2400" dirty="0"/>
              <a:t>:</a:t>
            </a:r>
            <a:r>
              <a:rPr lang="cs-CZ" altLang="cs-CZ" sz="2400" dirty="0">
                <a:cs typeface="Times New Roman" panose="02020603050405020304" pitchFamily="18" charset="0"/>
              </a:rPr>
              <a:t> </a:t>
            </a:r>
            <a:endParaRPr lang="cs-CZ" altLang="cs-CZ" sz="2400" dirty="0"/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 smtClean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cs-CZ" altLang="cs-CZ" sz="24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marL="400050" lvl="1" indent="0">
              <a:buNone/>
              <a:defRPr/>
            </a:pPr>
            <a:endParaRPr lang="cs-CZ" sz="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operace s fuzzy množinami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1547664" y="1173403"/>
          <a:ext cx="1080120" cy="259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Rovnice" r:id="rId4" imgW="1511300" imgH="368300" progId="Equation.3">
                  <p:embed/>
                </p:oleObj>
              </mc:Choice>
              <mc:Fallback>
                <p:oleObj name="Rovnice" r:id="rId4" imgW="1511300" imgH="368300" progId="Equation.3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173403"/>
                        <a:ext cx="1080120" cy="259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2987824" y="1173403"/>
          <a:ext cx="1152128" cy="2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Rovnice" r:id="rId6" imgW="1524000" imgH="368300" progId="Equation.3">
                  <p:embed/>
                </p:oleObj>
              </mc:Choice>
              <mc:Fallback>
                <p:oleObj name="Rovnice" r:id="rId6" imgW="1524000" imgH="368300" progId="Equation.3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173403"/>
                        <a:ext cx="1152128" cy="2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988723"/>
              </p:ext>
            </p:extLst>
          </p:nvPr>
        </p:nvGraphicFramePr>
        <p:xfrm>
          <a:off x="1043608" y="2931790"/>
          <a:ext cx="27257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Rovnice" r:id="rId8" imgW="2717800" imgH="368300" progId="Equation.3">
                  <p:embed/>
                </p:oleObj>
              </mc:Choice>
              <mc:Fallback>
                <p:oleObj name="Rovnice" r:id="rId8" imgW="2717800" imgH="368300" progId="Equation.3">
                  <p:embed/>
                  <p:pic>
                    <p:nvPicPr>
                      <p:cNvPr id="717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931790"/>
                        <a:ext cx="272573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991303"/>
              </p:ext>
            </p:extLst>
          </p:nvPr>
        </p:nvGraphicFramePr>
        <p:xfrm>
          <a:off x="3926508" y="2931790"/>
          <a:ext cx="39941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Rovnice" r:id="rId10" imgW="3987800" imgH="368300" progId="Equation.3">
                  <p:embed/>
                </p:oleObj>
              </mc:Choice>
              <mc:Fallback>
                <p:oleObj name="Rovnice" r:id="rId10" imgW="3987800" imgH="368300" progId="Equation.3">
                  <p:embed/>
                  <p:pic>
                    <p:nvPicPr>
                      <p:cNvPr id="717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6508" y="2931790"/>
                        <a:ext cx="399415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15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2935</TotalTime>
  <Words>524</Words>
  <Application>Microsoft Office PowerPoint</Application>
  <PresentationFormat>Předvádění na obrazovce (16:9)</PresentationFormat>
  <Paragraphs>269</Paragraphs>
  <Slides>32</Slides>
  <Notes>30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Enriqueta</vt:lpstr>
      <vt:lpstr>Symbol</vt:lpstr>
      <vt:lpstr>Times New Roman</vt:lpstr>
      <vt:lpstr>SLU</vt:lpstr>
      <vt:lpstr>Rovnice</vt:lpstr>
      <vt:lpstr>Název prezentace</vt:lpstr>
      <vt:lpstr>Fuzzy množiny</vt:lpstr>
      <vt:lpstr>Fuzzy čísla</vt:lpstr>
      <vt:lpstr>Speciální případy fuzzy čísel</vt:lpstr>
      <vt:lpstr>Speciální případy fuzzy čísel</vt:lpstr>
      <vt:lpstr>Základní operace s fuzzy množinami </vt:lpstr>
      <vt:lpstr>Základní operace s fuzzy množinami </vt:lpstr>
      <vt:lpstr>Základní operace s fuzzy množinami </vt:lpstr>
      <vt:lpstr>Základní operace s fuzzy množinami </vt:lpstr>
      <vt:lpstr>Fuzzy relace</vt:lpstr>
      <vt:lpstr>Cylindrické rozšíření </vt:lpstr>
      <vt:lpstr>Silná kompozice</vt:lpstr>
      <vt:lpstr>Lingvistická proměnná</vt:lpstr>
      <vt:lpstr>Lingvistická proměnná</vt:lpstr>
      <vt:lpstr>Lingvistická proměnná</vt:lpstr>
      <vt:lpstr>Vícehodnotová logika</vt:lpstr>
      <vt:lpstr>Vícehodnotová logika</vt:lpstr>
      <vt:lpstr>Vícehodnotová logika</vt:lpstr>
      <vt:lpstr>Vícehodnotová logika</vt:lpstr>
      <vt:lpstr>Pravdivostní ohodnocení</vt:lpstr>
      <vt:lpstr>Negace</vt:lpstr>
      <vt:lpstr>Příklady implikací</vt:lpstr>
      <vt:lpstr>Příklady implikací</vt:lpstr>
      <vt:lpstr>Příklady implikací</vt:lpstr>
      <vt:lpstr>Příklady implikací</vt:lpstr>
      <vt:lpstr>Kompoziční pravidlo usuzování</vt:lpstr>
      <vt:lpstr>Kompoziční pravidlo usuzování</vt:lpstr>
      <vt:lpstr>Báze fuzzy pravidel</vt:lpstr>
      <vt:lpstr>Zodpovězení dotazu</vt:lpstr>
      <vt:lpstr>Příklad tvorby odpovědi</vt:lpstr>
      <vt:lpstr>Defuzzifikace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148</cp:revision>
  <dcterms:created xsi:type="dcterms:W3CDTF">2016-07-06T15:42:34Z</dcterms:created>
  <dcterms:modified xsi:type="dcterms:W3CDTF">2018-04-05T14:18:15Z</dcterms:modified>
</cp:coreProperties>
</file>