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2" r:id="rId2"/>
    <p:sldId id="327" r:id="rId3"/>
    <p:sldId id="336" r:id="rId4"/>
    <p:sldId id="328" r:id="rId5"/>
    <p:sldId id="329" r:id="rId6"/>
    <p:sldId id="330" r:id="rId7"/>
    <p:sldId id="331" r:id="rId8"/>
    <p:sldId id="337" r:id="rId9"/>
    <p:sldId id="321" r:id="rId10"/>
    <p:sldId id="339" r:id="rId11"/>
    <p:sldId id="338" r:id="rId12"/>
    <p:sldId id="332" r:id="rId13"/>
    <p:sldId id="340" r:id="rId14"/>
    <p:sldId id="341" r:id="rId15"/>
    <p:sldId id="342" r:id="rId16"/>
    <p:sldId id="343" r:id="rId17"/>
    <p:sldId id="344" r:id="rId18"/>
    <p:sldId id="345" r:id="rId19"/>
    <p:sldId id="346" r:id="rId20"/>
    <p:sldId id="348" r:id="rId21"/>
    <p:sldId id="347" r:id="rId22"/>
    <p:sldId id="349" r:id="rId23"/>
    <p:sldId id="350" r:id="rId24"/>
    <p:sldId id="351" r:id="rId25"/>
    <p:sldId id="352" r:id="rId26"/>
    <p:sldId id="357" r:id="rId27"/>
    <p:sldId id="353" r:id="rId28"/>
    <p:sldId id="354" r:id="rId29"/>
    <p:sldId id="355" r:id="rId30"/>
    <p:sldId id="356" r:id="rId31"/>
    <p:sldId id="335" r:id="rId32"/>
    <p:sldId id="325" r:id="rId33"/>
    <p:sldId id="286" r:id="rId3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31313"/>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p:cViewPr varScale="1">
        <p:scale>
          <a:sx n="105" d="100"/>
          <a:sy n="105" d="100"/>
        </p:scale>
        <p:origin x="509"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5. 4. 2018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117057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41176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67186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55429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79927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2291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1545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44074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71175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87057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4655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62828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88396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06930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1114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077667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94507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4227209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748834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629727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98687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57417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557930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289760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54954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420291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58515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5340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79041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1438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48023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berka@vse.cz"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b="1" dirty="0" smtClean="0">
                <a:ln w="0"/>
                <a:solidFill>
                  <a:schemeClr val="bg1"/>
                </a:solidFill>
                <a:effectLst>
                  <a:outerShdw blurRad="38100" dist="19050" dir="2700000" algn="tl" rotWithShape="0">
                    <a:schemeClr val="dk1">
                      <a:alpha val="40000"/>
                    </a:schemeClr>
                  </a:outerShdw>
                </a:effectLst>
              </a:rPr>
              <a:t>Expertní systémy</a:t>
            </a: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cs-CZ" sz="2000" b="1" dirty="0" smtClean="0">
                <a:ln w="0"/>
                <a:solidFill>
                  <a:schemeClr val="bg1"/>
                </a:solidFill>
                <a:effectLst>
                  <a:outerShdw blurRad="38100" dist="19050" dir="2700000" algn="tl" rotWithShape="0">
                    <a:schemeClr val="dk1">
                      <a:alpha val="40000"/>
                    </a:schemeClr>
                  </a:outerShdw>
                </a:effectLst>
              </a:rPr>
              <a:t>Algebraická teorie neurčitosti</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b="1" dirty="0" smtClean="0">
                <a:ln w="0"/>
                <a:solidFill>
                  <a:schemeClr val="bg1"/>
                </a:solidFill>
                <a:effectLst>
                  <a:outerShdw blurRad="38100" dist="19050" dir="2700000" algn="tl" rotWithShape="0">
                    <a:schemeClr val="dk1">
                      <a:alpha val="40000"/>
                    </a:schemeClr>
                  </a:outerShdw>
                </a:effectLst>
              </a:rPr>
              <a:t>Jan Górecki</a:t>
            </a:r>
            <a:endParaRPr lang="cs-CZ"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Název</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prezentace</a:t>
            </a:r>
            <a:endParaRPr lang="cs-CZ"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ulka 3"/>
          <p:cNvGraphicFramePr>
            <a:graphicFrameLocks noGrp="1"/>
          </p:cNvGraphicFramePr>
          <p:nvPr>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907636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700" dirty="0"/>
              <a:t>Předpokládejme nezaměstnaného klienta žádajícího o půjčku. Tzn., že výrok klient </a:t>
            </a:r>
            <a:r>
              <a:rPr lang="cs-CZ" sz="1700" dirty="0" smtClean="0"/>
              <a:t/>
            </a:r>
            <a:br>
              <a:rPr lang="cs-CZ" sz="1700" dirty="0" smtClean="0"/>
            </a:br>
            <a:r>
              <a:rPr lang="cs-CZ" sz="1700" dirty="0" smtClean="0"/>
              <a:t>má </a:t>
            </a:r>
            <a:r>
              <a:rPr lang="cs-CZ" sz="1700" dirty="0"/>
              <a:t>vysoký příjem by byl ohodnocen vahou -1. Do systému tedy vstupuje tento výrok</a:t>
            </a:r>
          </a:p>
          <a:p>
            <a:pPr marL="0" indent="0">
              <a:buNone/>
            </a:pPr>
            <a:r>
              <a:rPr lang="cs-CZ" sz="1700" dirty="0"/>
              <a:t> </a:t>
            </a:r>
          </a:p>
          <a:p>
            <a:pPr marL="0" indent="0" algn="ctr">
              <a:buNone/>
            </a:pPr>
            <a:r>
              <a:rPr lang="cs-CZ" sz="1700" dirty="0"/>
              <a:t>klient </a:t>
            </a:r>
            <a:r>
              <a:rPr lang="cs-CZ" sz="1700" b="1" dirty="0"/>
              <a:t>má</a:t>
            </a:r>
            <a:r>
              <a:rPr lang="cs-CZ" sz="1700" dirty="0"/>
              <a:t> vysoký příjem (-1)</a:t>
            </a:r>
          </a:p>
          <a:p>
            <a:pPr marL="0" indent="0">
              <a:buNone/>
            </a:pPr>
            <a:r>
              <a:rPr lang="cs-CZ" sz="1700" dirty="0"/>
              <a:t> </a:t>
            </a:r>
          </a:p>
          <a:p>
            <a:pPr marL="0" indent="0">
              <a:buNone/>
            </a:pPr>
            <a:r>
              <a:rPr lang="cs-CZ" sz="1700" dirty="0"/>
              <a:t>Jak by se dala vyjádřit váha negace původního výroku, kterou lze formulovat např. jako klient </a:t>
            </a:r>
            <a:r>
              <a:rPr lang="cs-CZ" sz="1700" b="1" dirty="0"/>
              <a:t>nemá</a:t>
            </a:r>
            <a:r>
              <a:rPr lang="cs-CZ" sz="1700" dirty="0"/>
              <a:t> vysoký příjem ? Váha původního výroku je -1, tedy w = -1. Váha negace výroku se spočte pomocí funkce NEG jako </a:t>
            </a:r>
          </a:p>
          <a:p>
            <a:pPr marL="0" indent="0">
              <a:buNone/>
            </a:pPr>
            <a:r>
              <a:rPr lang="cs-CZ" sz="1700" dirty="0"/>
              <a:t> </a:t>
            </a:r>
          </a:p>
          <a:p>
            <a:pPr marL="0" indent="0" algn="ctr">
              <a:buNone/>
            </a:pPr>
            <a:r>
              <a:rPr lang="cs-CZ" sz="1700" dirty="0"/>
              <a:t>NEG(w) = NEG(-1) = -(-1) = 1</a:t>
            </a:r>
          </a:p>
          <a:p>
            <a:pPr marL="0" indent="0">
              <a:buNone/>
            </a:pPr>
            <a:r>
              <a:rPr lang="cs-CZ" sz="1700" dirty="0"/>
              <a:t> </a:t>
            </a:r>
          </a:p>
          <a:p>
            <a:pPr marL="0" indent="0">
              <a:buNone/>
            </a:pPr>
            <a:r>
              <a:rPr lang="cs-CZ" sz="1700" dirty="0"/>
              <a:t>Vypočtená váha výroku klient </a:t>
            </a:r>
            <a:r>
              <a:rPr lang="cs-CZ" sz="1700" b="1" dirty="0"/>
              <a:t>nemá</a:t>
            </a:r>
            <a:r>
              <a:rPr lang="cs-CZ" sz="1700" dirty="0"/>
              <a:t> vysoký příjem je tedy 1, což dobře koresponduje se skutečností, že se jedná o nezaměstnaného klienta</a:t>
            </a:r>
            <a:r>
              <a:rPr lang="cs-CZ" sz="1700" dirty="0" smtClean="0"/>
              <a:t>.</a:t>
            </a:r>
            <a:endParaRPr lang="cs-CZ" sz="17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NEG - příklad</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7195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2800" dirty="0"/>
              <a:t>• váha konjunkce výroků v předpokladu</a:t>
            </a:r>
          </a:p>
          <a:p>
            <a:pPr marL="0" indent="0">
              <a:buNone/>
            </a:pPr>
            <a:r>
              <a:rPr lang="cs-CZ" sz="2800" dirty="0"/>
              <a:t>1. CONJ(w</a:t>
            </a:r>
            <a:r>
              <a:rPr lang="cs-CZ" sz="2800" baseline="-25000" dirty="0"/>
              <a:t>1</a:t>
            </a:r>
            <a:r>
              <a:rPr lang="cs-CZ" sz="2800" dirty="0"/>
              <a:t>,w</a:t>
            </a:r>
            <a:r>
              <a:rPr lang="cs-CZ" sz="2800" baseline="-25000" dirty="0"/>
              <a:t>2</a:t>
            </a:r>
            <a:r>
              <a:rPr lang="cs-CZ" sz="2800" dirty="0"/>
              <a:t>) ≤</a:t>
            </a:r>
            <a:r>
              <a:rPr lang="cs-CZ" sz="2800" dirty="0" smtClean="0"/>
              <a:t> </a:t>
            </a:r>
            <a:r>
              <a:rPr lang="cs-CZ" sz="2800" dirty="0"/>
              <a:t>w</a:t>
            </a:r>
            <a:r>
              <a:rPr lang="cs-CZ" sz="2800" baseline="-25000" dirty="0"/>
              <a:t>1</a:t>
            </a:r>
            <a:r>
              <a:rPr lang="cs-CZ" sz="2800" dirty="0"/>
              <a:t>,</a:t>
            </a:r>
          </a:p>
          <a:p>
            <a:pPr marL="0" indent="0">
              <a:buNone/>
            </a:pPr>
            <a:r>
              <a:rPr lang="cs-CZ" sz="2800" dirty="0"/>
              <a:t>2. CONJ(w</a:t>
            </a:r>
            <a:r>
              <a:rPr lang="cs-CZ" sz="2800" baseline="-25000" dirty="0"/>
              <a:t>1</a:t>
            </a:r>
            <a:r>
              <a:rPr lang="cs-CZ" sz="2800" dirty="0"/>
              <a:t>,w</a:t>
            </a:r>
            <a:r>
              <a:rPr lang="cs-CZ" sz="2800" baseline="-25000" dirty="0"/>
              <a:t>2</a:t>
            </a:r>
            <a:r>
              <a:rPr lang="cs-CZ" sz="2800" dirty="0"/>
              <a:t>) ≤</a:t>
            </a:r>
            <a:r>
              <a:rPr lang="cs-CZ" sz="2800" dirty="0" smtClean="0"/>
              <a:t> </a:t>
            </a:r>
            <a:r>
              <a:rPr lang="cs-CZ" sz="2800" dirty="0"/>
              <a:t>w</a:t>
            </a:r>
            <a:r>
              <a:rPr lang="cs-CZ" sz="2800" baseline="-25000" dirty="0"/>
              <a:t>2</a:t>
            </a:r>
            <a:r>
              <a:rPr lang="cs-CZ" sz="2800" dirty="0"/>
              <a:t>.</a:t>
            </a: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CONJ - požadavky</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24809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400050" lvl="1" indent="0">
              <a:buNone/>
              <a:defRPr/>
            </a:pPr>
            <a:r>
              <a:rPr lang="cs-CZ" dirty="0"/>
              <a:t>Jsou-li w váha výroku A </a:t>
            </a:r>
            <a:r>
              <a:rPr lang="cs-CZ" dirty="0" err="1"/>
              <a:t>a</a:t>
            </a:r>
            <a:r>
              <a:rPr lang="cs-CZ" dirty="0"/>
              <a:t> v váha výroku B, </a:t>
            </a:r>
            <a:r>
              <a:rPr lang="cs-CZ" dirty="0" smtClean="0"/>
              <a:t>pak</a:t>
            </a:r>
          </a:p>
          <a:p>
            <a:pPr marL="400050" lvl="1" indent="0">
              <a:buNone/>
              <a:defRPr/>
            </a:pPr>
            <a:endParaRPr lang="cs-CZ" dirty="0"/>
          </a:p>
          <a:p>
            <a:pPr marL="400050" lvl="1" indent="0">
              <a:buNone/>
              <a:defRPr/>
            </a:pPr>
            <a:endParaRPr lang="cs-CZ" dirty="0" smtClean="0"/>
          </a:p>
          <a:p>
            <a:pPr marL="400050" lvl="1" indent="0">
              <a:buNone/>
              <a:defRPr/>
            </a:pPr>
            <a:endParaRPr lang="cs-CZ" dirty="0"/>
          </a:p>
          <a:p>
            <a:pPr marL="400050" lvl="1" indent="0">
              <a:buNone/>
              <a:defRPr/>
            </a:pPr>
            <a:r>
              <a:rPr lang="cs-CZ" dirty="0"/>
              <a:t/>
            </a:r>
            <a:br>
              <a:rPr lang="cs-CZ" dirty="0"/>
            </a:br>
            <a:endParaRPr lang="cs-CZ" dirty="0"/>
          </a:p>
          <a:p>
            <a:pPr marL="400050" lvl="1" indent="0">
              <a:buNone/>
              <a:defRPr/>
            </a:pPr>
            <a:endParaRPr lang="cs-CZ" sz="16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Funkce CONJ</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1942612176"/>
              </p:ext>
            </p:extLst>
          </p:nvPr>
        </p:nvGraphicFramePr>
        <p:xfrm>
          <a:off x="2843808" y="2139702"/>
          <a:ext cx="3456384" cy="1584176"/>
        </p:xfrm>
        <a:graphic>
          <a:graphicData uri="http://schemas.openxmlformats.org/drawingml/2006/table">
            <a:tbl>
              <a:tblPr>
                <a:tableStyleId>{5C22544A-7EE6-4342-B048-85BDC9FD1C3A}</a:tableStyleId>
              </a:tblPr>
              <a:tblGrid>
                <a:gridCol w="1452180">
                  <a:extLst>
                    <a:ext uri="{9D8B030D-6E8A-4147-A177-3AD203B41FA5}">
                      <a16:colId xmlns:a16="http://schemas.microsoft.com/office/drawing/2014/main" val="827304982"/>
                    </a:ext>
                  </a:extLst>
                </a:gridCol>
                <a:gridCol w="2004204">
                  <a:extLst>
                    <a:ext uri="{9D8B030D-6E8A-4147-A177-3AD203B41FA5}">
                      <a16:colId xmlns:a16="http://schemas.microsoft.com/office/drawing/2014/main" val="2786057814"/>
                    </a:ext>
                  </a:extLst>
                </a:gridCol>
              </a:tblGrid>
              <a:tr h="399395">
                <a:tc>
                  <a:txBody>
                    <a:bodyPr/>
                    <a:lstStyle/>
                    <a:p>
                      <a:pPr algn="ctr">
                        <a:lnSpc>
                          <a:spcPts val="1050"/>
                        </a:lnSpc>
                        <a:spcAft>
                          <a:spcPts val="0"/>
                        </a:spcAft>
                      </a:pPr>
                      <a:r>
                        <a:rPr lang="cs-CZ" sz="1800" u="none" strike="noStrike" spc="0" dirty="0">
                          <a:effectLst/>
                        </a:rPr>
                        <a:t>sémantika</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050"/>
                        </a:lnSpc>
                        <a:spcAft>
                          <a:spcPts val="0"/>
                        </a:spcAft>
                      </a:pPr>
                      <a:r>
                        <a:rPr lang="cs-CZ" sz="1800" u="none" strike="noStrike" spc="0" dirty="0">
                          <a:effectLst/>
                        </a:rPr>
                        <a:t>funkce </a:t>
                      </a:r>
                      <a:r>
                        <a:rPr lang="cs-CZ" sz="1800" u="none" strike="noStrike" spc="0" dirty="0" smtClean="0">
                          <a:effectLst/>
                        </a:rPr>
                        <a:t>CONJ(</a:t>
                      </a:r>
                      <a:r>
                        <a:rPr lang="cs-CZ" sz="1800" u="none" strike="noStrike" spc="0" dirty="0" err="1" smtClean="0">
                          <a:effectLst/>
                        </a:rPr>
                        <a:t>w,v</a:t>
                      </a:r>
                      <a:r>
                        <a:rPr lang="cs-CZ" sz="1800" u="none" strike="noStrike" spc="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3186850369"/>
                  </a:ext>
                </a:extLst>
              </a:tr>
              <a:tr h="360527">
                <a:tc>
                  <a:txBody>
                    <a:bodyPr/>
                    <a:lstStyle/>
                    <a:p>
                      <a:pPr algn="ctr">
                        <a:lnSpc>
                          <a:spcPts val="1050"/>
                        </a:lnSpc>
                        <a:spcAft>
                          <a:spcPts val="0"/>
                        </a:spcAft>
                      </a:pPr>
                      <a:r>
                        <a:rPr lang="cs-CZ" sz="1800" u="none" strike="noStrike" spc="0" dirty="0">
                          <a:effectLst/>
                        </a:rPr>
                        <a:t>standardní</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smtClean="0">
                          <a:effectLst/>
                        </a:rPr>
                        <a:t>min(</a:t>
                      </a:r>
                      <a:r>
                        <a:rPr lang="cs-CZ" sz="2000" u="none" strike="noStrike" spc="100" dirty="0" err="1" smtClean="0">
                          <a:effectLst/>
                        </a:rPr>
                        <a:t>w,v</a:t>
                      </a:r>
                      <a:r>
                        <a:rPr lang="cs-CZ" sz="2000" u="none" strike="noStrike" spc="10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637527773"/>
                  </a:ext>
                </a:extLst>
              </a:tr>
              <a:tr h="463727">
                <a:tc>
                  <a:txBody>
                    <a:bodyPr/>
                    <a:lstStyle/>
                    <a:p>
                      <a:pPr algn="ctr">
                        <a:lnSpc>
                          <a:spcPts val="1050"/>
                        </a:lnSpc>
                        <a:spcAft>
                          <a:spcPts val="0"/>
                        </a:spcAft>
                      </a:pPr>
                      <a:r>
                        <a:rPr lang="cs-CZ" sz="1800" u="none" strike="noStrike" spc="0">
                          <a:effectLst/>
                        </a:rPr>
                        <a:t>logická</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smtClean="0">
                          <a:effectLst/>
                        </a:rPr>
                        <a:t>min(</a:t>
                      </a:r>
                      <a:r>
                        <a:rPr lang="cs-CZ" sz="2000" u="none" strike="noStrike" spc="100" dirty="0" err="1" smtClean="0">
                          <a:effectLst/>
                        </a:rPr>
                        <a:t>w,v</a:t>
                      </a:r>
                      <a:r>
                        <a:rPr lang="cs-CZ" sz="2000" u="none" strike="noStrike" spc="10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512062746"/>
                  </a:ext>
                </a:extLst>
              </a:tr>
              <a:tr h="360527">
                <a:tc>
                  <a:txBody>
                    <a:bodyPr/>
                    <a:lstStyle/>
                    <a:p>
                      <a:pPr algn="ctr">
                        <a:lnSpc>
                          <a:spcPts val="1050"/>
                        </a:lnSpc>
                        <a:spcAft>
                          <a:spcPts val="0"/>
                        </a:spcAft>
                      </a:pPr>
                      <a:r>
                        <a:rPr lang="cs-CZ" sz="1800" u="none" strike="noStrike" spc="0">
                          <a:effectLst/>
                        </a:rPr>
                        <a:t>neuronová</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smtClean="0">
                          <a:effectLst/>
                        </a:rPr>
                        <a:t>min(</a:t>
                      </a:r>
                      <a:r>
                        <a:rPr lang="cs-CZ" sz="2000" u="none" strike="noStrike" spc="100" dirty="0" err="1" smtClean="0">
                          <a:effectLst/>
                        </a:rPr>
                        <a:t>w,v</a:t>
                      </a:r>
                      <a:r>
                        <a:rPr lang="cs-CZ" sz="2000" u="none" strike="noStrike" spc="10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034697380"/>
                  </a:ext>
                </a:extLst>
              </a:tr>
            </a:tbl>
          </a:graphicData>
        </a:graphic>
      </p:graphicFrame>
    </p:spTree>
    <p:extLst>
      <p:ext uri="{BB962C8B-B14F-4D97-AF65-F5344CB8AC3E}">
        <p14:creationId xmlns:p14="http://schemas.microsoft.com/office/powerpoint/2010/main" val="305609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400" dirty="0"/>
              <a:t>Předpokládejme klienta, pro kterého platí dva následující výroky s danými vahami</a:t>
            </a:r>
          </a:p>
          <a:p>
            <a:pPr marL="0" indent="0">
              <a:buNone/>
            </a:pPr>
            <a:r>
              <a:rPr lang="cs-CZ" sz="1400" dirty="0"/>
              <a:t> </a:t>
            </a:r>
          </a:p>
          <a:p>
            <a:pPr marL="0" lvl="0" indent="0" algn="ctr">
              <a:buNone/>
            </a:pPr>
            <a:r>
              <a:rPr lang="cs-CZ" sz="1400" dirty="0"/>
              <a:t>klient má vysoký příjem (-1)</a:t>
            </a:r>
          </a:p>
          <a:p>
            <a:pPr marL="0" lvl="0" indent="0" algn="ctr">
              <a:buNone/>
            </a:pPr>
            <a:r>
              <a:rPr lang="cs-CZ" sz="1400" dirty="0"/>
              <a:t>klient má vysoké konto (1)</a:t>
            </a:r>
          </a:p>
          <a:p>
            <a:pPr marL="0" indent="0">
              <a:buNone/>
            </a:pPr>
            <a:r>
              <a:rPr lang="cs-CZ" sz="1400" dirty="0"/>
              <a:t> </a:t>
            </a:r>
          </a:p>
          <a:p>
            <a:pPr marL="0" indent="0">
              <a:buNone/>
            </a:pPr>
            <a:r>
              <a:rPr lang="cs-CZ" sz="1400" dirty="0"/>
              <a:t>Dále předpokládejme </a:t>
            </a:r>
            <a:r>
              <a:rPr lang="cs-CZ" sz="1400" b="1" dirty="0"/>
              <a:t>velmi přísnou</a:t>
            </a:r>
            <a:r>
              <a:rPr lang="cs-CZ" sz="1400" dirty="0"/>
              <a:t> banku, která klientovi půjčí jedině v tom případě, že klient má </a:t>
            </a:r>
            <a:r>
              <a:rPr lang="cs-CZ" sz="1400" b="1" dirty="0"/>
              <a:t>jak</a:t>
            </a:r>
            <a:r>
              <a:rPr lang="cs-CZ" sz="1400" dirty="0"/>
              <a:t> vysoký příjem, </a:t>
            </a:r>
            <a:r>
              <a:rPr lang="cs-CZ" sz="1400" b="1" dirty="0"/>
              <a:t>tak</a:t>
            </a:r>
            <a:r>
              <a:rPr lang="cs-CZ" sz="1400" dirty="0"/>
              <a:t> vysoké konto. Tento požadavek lze přeformulovat tak, že banka je ochotná půjčit pouze klientovi, který má vysoký příjem </a:t>
            </a:r>
            <a:r>
              <a:rPr lang="cs-CZ" sz="1400" b="1" dirty="0"/>
              <a:t>a zároveň</a:t>
            </a:r>
            <a:r>
              <a:rPr lang="cs-CZ" sz="1400" dirty="0"/>
              <a:t> má vysoké konto (má hodně peněz na účtu). Jak bychom tedy vypočetli váhu následujícího výroku?</a:t>
            </a:r>
          </a:p>
          <a:p>
            <a:pPr marL="0" indent="0" algn="ctr">
              <a:buNone/>
            </a:pPr>
            <a:r>
              <a:rPr lang="cs-CZ" sz="1400" dirty="0"/>
              <a:t>klient má vysoký příjem </a:t>
            </a:r>
            <a:r>
              <a:rPr lang="cs-CZ" sz="1400" b="1" dirty="0"/>
              <a:t>a zároveň</a:t>
            </a:r>
            <a:r>
              <a:rPr lang="cs-CZ" sz="1400" dirty="0"/>
              <a:t> klient má vysoké konto</a:t>
            </a:r>
          </a:p>
          <a:p>
            <a:pPr marL="0" indent="0">
              <a:buNone/>
            </a:pPr>
            <a:r>
              <a:rPr lang="cs-CZ" sz="1400" dirty="0"/>
              <a:t>Stačí dosadit do funkce CONJ našeho klienta, tedy v = -1 a w = 1, tzn.</a:t>
            </a:r>
          </a:p>
          <a:p>
            <a:pPr marL="0" indent="0" algn="ctr">
              <a:buNone/>
            </a:pPr>
            <a:r>
              <a:rPr lang="cs-CZ" sz="1400" dirty="0"/>
              <a:t>CONJ(-1; 1) =  min(-1; 1) = -1</a:t>
            </a:r>
          </a:p>
          <a:p>
            <a:pPr marL="0" indent="0">
              <a:buNone/>
            </a:pPr>
            <a:r>
              <a:rPr lang="cs-CZ" sz="1400" dirty="0"/>
              <a:t>Váha konjunkce dvou výše zmíněných výroků je tedy -1, tzn. do systému vstupuje (složený) výrok</a:t>
            </a:r>
          </a:p>
          <a:p>
            <a:pPr marL="0" indent="0">
              <a:buNone/>
            </a:pPr>
            <a:r>
              <a:rPr lang="cs-CZ" sz="1400" dirty="0"/>
              <a:t> </a:t>
            </a:r>
          </a:p>
          <a:p>
            <a:pPr marL="0" indent="0" algn="ctr">
              <a:buNone/>
            </a:pPr>
            <a:r>
              <a:rPr lang="cs-CZ" sz="1400" dirty="0"/>
              <a:t>klient má vysoký příjem </a:t>
            </a:r>
            <a:r>
              <a:rPr lang="cs-CZ" sz="1400" b="1" dirty="0"/>
              <a:t>a zároveň</a:t>
            </a:r>
            <a:r>
              <a:rPr lang="cs-CZ" sz="1400" dirty="0"/>
              <a:t> </a:t>
            </a:r>
          </a:p>
          <a:p>
            <a:pPr marL="0" indent="0" algn="ctr">
              <a:buNone/>
            </a:pPr>
            <a:r>
              <a:rPr lang="cs-CZ" sz="1400" dirty="0"/>
              <a:t>klient má vysoké konto (-1</a:t>
            </a:r>
            <a:r>
              <a:rPr lang="cs-CZ" sz="1400" dirty="0" smtClean="0"/>
              <a:t>)</a:t>
            </a:r>
            <a:endParaRPr lang="cs-CZ" sz="14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CONJ – příklad 1</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1200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400" dirty="0"/>
              <a:t>Předpokládejme dalšího klienta s </a:t>
            </a:r>
          </a:p>
          <a:p>
            <a:pPr marL="0" lvl="0" indent="0" algn="ctr">
              <a:buNone/>
            </a:pPr>
            <a:r>
              <a:rPr lang="cs-CZ" sz="1400" dirty="0"/>
              <a:t>klient má vysoký příjem (0,4)</a:t>
            </a:r>
          </a:p>
          <a:p>
            <a:pPr marL="0" lvl="0" indent="0" algn="ctr">
              <a:buNone/>
            </a:pPr>
            <a:r>
              <a:rPr lang="cs-CZ" sz="1400" dirty="0"/>
              <a:t>klient má vysoké konto (0,3)</a:t>
            </a:r>
          </a:p>
          <a:p>
            <a:pPr marL="0" indent="0">
              <a:buNone/>
            </a:pPr>
            <a:r>
              <a:rPr lang="cs-CZ" sz="1400" dirty="0"/>
              <a:t> </a:t>
            </a:r>
          </a:p>
          <a:p>
            <a:pPr marL="0" indent="0">
              <a:buNone/>
            </a:pPr>
            <a:r>
              <a:rPr lang="cs-CZ" sz="1400" dirty="0"/>
              <a:t>Vypočtená váha stejného výroku složeného pomocí </a:t>
            </a:r>
            <a:r>
              <a:rPr lang="cs-CZ" sz="1400" b="1" dirty="0"/>
              <a:t>a zároveň</a:t>
            </a:r>
            <a:r>
              <a:rPr lang="cs-CZ" sz="1400" dirty="0"/>
              <a:t> je 0.3. Takovýto klient by měl určitě vyšší šanci na zisk půjčky než první klient, přestože první klient má vyšší konto než tento.</a:t>
            </a:r>
          </a:p>
          <a:p>
            <a:pPr marL="0" indent="0">
              <a:buNone/>
            </a:pPr>
            <a:r>
              <a:rPr lang="cs-CZ" sz="1400" dirty="0"/>
              <a:t>	Je důležité si uvědomit, že právě funkce min není použita k výpočtu váhy konjunkce dvou výroků náhodou. Vysoká váha konjunkce dvou výroků náhodou je možná jen v případě, kdy každý z těchto dvou výroků má vysokou váhu. Pokud je jedna z vah nízká, váha konjunkce je také nízká. Toto dobře koresponduje se zažitou představou, že dva výroky platí dohromady pouze v případě, kdy platí jak jeden, tak druhý výrok.</a:t>
            </a:r>
          </a:p>
          <a:p>
            <a:pPr marL="0" indent="0">
              <a:buNone/>
            </a:pPr>
            <a:endParaRPr lang="cs-CZ" sz="14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CONJ – příklad 2</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5565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2800" dirty="0"/>
              <a:t>• váha konjunkce výroků v předpokladu</a:t>
            </a:r>
          </a:p>
          <a:p>
            <a:pPr marL="0" indent="0">
              <a:buNone/>
            </a:pPr>
            <a:r>
              <a:rPr lang="cs-CZ" sz="2800" dirty="0"/>
              <a:t>1. </a:t>
            </a:r>
            <a:r>
              <a:rPr lang="cs-CZ" sz="2800" dirty="0" smtClean="0"/>
              <a:t>DISJ(w</a:t>
            </a:r>
            <a:r>
              <a:rPr lang="cs-CZ" sz="2800" baseline="-25000" dirty="0" smtClean="0"/>
              <a:t>1</a:t>
            </a:r>
            <a:r>
              <a:rPr lang="cs-CZ" sz="2800" dirty="0" smtClean="0"/>
              <a:t>,w</a:t>
            </a:r>
            <a:r>
              <a:rPr lang="cs-CZ" sz="2800" baseline="-25000" dirty="0" smtClean="0"/>
              <a:t>2</a:t>
            </a:r>
            <a:r>
              <a:rPr lang="cs-CZ" sz="2800" dirty="0"/>
              <a:t>) </a:t>
            </a:r>
            <a:r>
              <a:rPr lang="cs-CZ" sz="2800" dirty="0" smtClean="0"/>
              <a:t>≥ </a:t>
            </a:r>
            <a:r>
              <a:rPr lang="cs-CZ" sz="2800" dirty="0"/>
              <a:t>w</a:t>
            </a:r>
            <a:r>
              <a:rPr lang="cs-CZ" sz="2800" baseline="-25000" dirty="0"/>
              <a:t>1</a:t>
            </a:r>
            <a:r>
              <a:rPr lang="cs-CZ" sz="2800" dirty="0"/>
              <a:t>,</a:t>
            </a:r>
          </a:p>
          <a:p>
            <a:pPr marL="0" indent="0">
              <a:buNone/>
            </a:pPr>
            <a:r>
              <a:rPr lang="cs-CZ" sz="2800" dirty="0"/>
              <a:t>2. </a:t>
            </a:r>
            <a:r>
              <a:rPr lang="cs-CZ" sz="2800" dirty="0" smtClean="0"/>
              <a:t>DISJ(w</a:t>
            </a:r>
            <a:r>
              <a:rPr lang="cs-CZ" sz="2800" baseline="-25000" dirty="0" smtClean="0"/>
              <a:t>1</a:t>
            </a:r>
            <a:r>
              <a:rPr lang="cs-CZ" sz="2800" dirty="0" smtClean="0"/>
              <a:t>,w</a:t>
            </a:r>
            <a:r>
              <a:rPr lang="cs-CZ" sz="2800" baseline="-25000" dirty="0" smtClean="0"/>
              <a:t>2</a:t>
            </a:r>
            <a:r>
              <a:rPr lang="cs-CZ" sz="2800" dirty="0"/>
              <a:t>) ≥</a:t>
            </a:r>
            <a:r>
              <a:rPr lang="cs-CZ" sz="2800" dirty="0" smtClean="0"/>
              <a:t> </a:t>
            </a:r>
            <a:r>
              <a:rPr lang="cs-CZ" sz="2800" dirty="0"/>
              <a:t>w</a:t>
            </a:r>
            <a:r>
              <a:rPr lang="cs-CZ" sz="2800" baseline="-25000" dirty="0"/>
              <a:t>2</a:t>
            </a:r>
            <a:r>
              <a:rPr lang="cs-CZ" sz="2800" dirty="0"/>
              <a:t>.</a:t>
            </a: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DISJ - požadavky</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844570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400050" lvl="1" indent="0">
              <a:buNone/>
              <a:defRPr/>
            </a:pPr>
            <a:r>
              <a:rPr lang="cs-CZ" dirty="0"/>
              <a:t>Jsou-li w váha výroku A </a:t>
            </a:r>
            <a:r>
              <a:rPr lang="cs-CZ" dirty="0" err="1"/>
              <a:t>a</a:t>
            </a:r>
            <a:r>
              <a:rPr lang="cs-CZ" dirty="0"/>
              <a:t> v váha výroku B, </a:t>
            </a:r>
            <a:r>
              <a:rPr lang="cs-CZ" dirty="0" smtClean="0"/>
              <a:t>pak</a:t>
            </a:r>
          </a:p>
          <a:p>
            <a:pPr marL="400050" lvl="1" indent="0">
              <a:buNone/>
              <a:defRPr/>
            </a:pPr>
            <a:endParaRPr lang="cs-CZ" dirty="0"/>
          </a:p>
          <a:p>
            <a:pPr marL="400050" lvl="1" indent="0">
              <a:buNone/>
              <a:defRPr/>
            </a:pPr>
            <a:endParaRPr lang="cs-CZ" dirty="0" smtClean="0"/>
          </a:p>
          <a:p>
            <a:pPr marL="400050" lvl="1" indent="0">
              <a:buNone/>
              <a:defRPr/>
            </a:pPr>
            <a:endParaRPr lang="cs-CZ" dirty="0"/>
          </a:p>
          <a:p>
            <a:pPr marL="400050" lvl="1" indent="0">
              <a:buNone/>
              <a:defRPr/>
            </a:pPr>
            <a:r>
              <a:rPr lang="cs-CZ" dirty="0"/>
              <a:t/>
            </a:r>
            <a:br>
              <a:rPr lang="cs-CZ" dirty="0"/>
            </a:br>
            <a:endParaRPr lang="cs-CZ" dirty="0"/>
          </a:p>
          <a:p>
            <a:pPr marL="400050" lvl="1" indent="0">
              <a:buNone/>
              <a:defRPr/>
            </a:pPr>
            <a:endParaRPr lang="cs-CZ" sz="16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Funkce </a:t>
            </a:r>
            <a:r>
              <a:rPr lang="cs-CZ" altLang="cs-CZ" b="1" dirty="0" smtClean="0">
                <a:solidFill>
                  <a:srgbClr val="307871"/>
                </a:solidFill>
                <a:latin typeface="Times New Roman" panose="02020603050405020304" pitchFamily="18" charset="0"/>
                <a:cs typeface="Times New Roman" panose="02020603050405020304" pitchFamily="18" charset="0"/>
              </a:rPr>
              <a:t>DISJ</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300636869"/>
              </p:ext>
            </p:extLst>
          </p:nvPr>
        </p:nvGraphicFramePr>
        <p:xfrm>
          <a:off x="2843808" y="2139702"/>
          <a:ext cx="3456384" cy="1584176"/>
        </p:xfrm>
        <a:graphic>
          <a:graphicData uri="http://schemas.openxmlformats.org/drawingml/2006/table">
            <a:tbl>
              <a:tblPr>
                <a:tableStyleId>{5C22544A-7EE6-4342-B048-85BDC9FD1C3A}</a:tableStyleId>
              </a:tblPr>
              <a:tblGrid>
                <a:gridCol w="1452180">
                  <a:extLst>
                    <a:ext uri="{9D8B030D-6E8A-4147-A177-3AD203B41FA5}">
                      <a16:colId xmlns:a16="http://schemas.microsoft.com/office/drawing/2014/main" val="827304982"/>
                    </a:ext>
                  </a:extLst>
                </a:gridCol>
                <a:gridCol w="2004204">
                  <a:extLst>
                    <a:ext uri="{9D8B030D-6E8A-4147-A177-3AD203B41FA5}">
                      <a16:colId xmlns:a16="http://schemas.microsoft.com/office/drawing/2014/main" val="2786057814"/>
                    </a:ext>
                  </a:extLst>
                </a:gridCol>
              </a:tblGrid>
              <a:tr h="399395">
                <a:tc>
                  <a:txBody>
                    <a:bodyPr/>
                    <a:lstStyle/>
                    <a:p>
                      <a:pPr algn="ctr">
                        <a:lnSpc>
                          <a:spcPts val="1050"/>
                        </a:lnSpc>
                        <a:spcAft>
                          <a:spcPts val="0"/>
                        </a:spcAft>
                      </a:pPr>
                      <a:r>
                        <a:rPr lang="cs-CZ" sz="1800" u="none" strike="noStrike" spc="0" dirty="0">
                          <a:effectLst/>
                        </a:rPr>
                        <a:t>sémantika</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050"/>
                        </a:lnSpc>
                        <a:spcAft>
                          <a:spcPts val="0"/>
                        </a:spcAft>
                      </a:pPr>
                      <a:r>
                        <a:rPr lang="cs-CZ" sz="1800" u="none" strike="noStrike" spc="0" dirty="0">
                          <a:effectLst/>
                        </a:rPr>
                        <a:t>funkce </a:t>
                      </a:r>
                      <a:r>
                        <a:rPr lang="cs-CZ" sz="1800" u="none" strike="noStrike" spc="0" dirty="0" smtClean="0">
                          <a:effectLst/>
                        </a:rPr>
                        <a:t>DISJ(</a:t>
                      </a:r>
                      <a:r>
                        <a:rPr lang="cs-CZ" sz="1800" u="none" strike="noStrike" spc="0" dirty="0" err="1" smtClean="0">
                          <a:effectLst/>
                        </a:rPr>
                        <a:t>w,v</a:t>
                      </a:r>
                      <a:r>
                        <a:rPr lang="cs-CZ" sz="1800" u="none" strike="noStrike" spc="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3186850369"/>
                  </a:ext>
                </a:extLst>
              </a:tr>
              <a:tr h="360527">
                <a:tc>
                  <a:txBody>
                    <a:bodyPr/>
                    <a:lstStyle/>
                    <a:p>
                      <a:pPr algn="ctr">
                        <a:lnSpc>
                          <a:spcPts val="1050"/>
                        </a:lnSpc>
                        <a:spcAft>
                          <a:spcPts val="0"/>
                        </a:spcAft>
                      </a:pPr>
                      <a:r>
                        <a:rPr lang="cs-CZ" sz="1800" u="none" strike="noStrike" spc="0" dirty="0">
                          <a:effectLst/>
                        </a:rPr>
                        <a:t>standardní</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err="1" smtClean="0">
                          <a:effectLst/>
                        </a:rPr>
                        <a:t>max</a:t>
                      </a:r>
                      <a:r>
                        <a:rPr lang="cs-CZ" sz="2000" u="none" strike="noStrike" spc="100" dirty="0" smtClean="0">
                          <a:effectLst/>
                        </a:rPr>
                        <a:t>(</a:t>
                      </a:r>
                      <a:r>
                        <a:rPr lang="cs-CZ" sz="2000" u="none" strike="noStrike" spc="100" dirty="0" err="1" smtClean="0">
                          <a:effectLst/>
                        </a:rPr>
                        <a:t>w,v</a:t>
                      </a:r>
                      <a:r>
                        <a:rPr lang="cs-CZ" sz="2000" u="none" strike="noStrike" spc="10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637527773"/>
                  </a:ext>
                </a:extLst>
              </a:tr>
              <a:tr h="463727">
                <a:tc>
                  <a:txBody>
                    <a:bodyPr/>
                    <a:lstStyle/>
                    <a:p>
                      <a:pPr algn="ctr">
                        <a:lnSpc>
                          <a:spcPts val="1050"/>
                        </a:lnSpc>
                        <a:spcAft>
                          <a:spcPts val="0"/>
                        </a:spcAft>
                      </a:pPr>
                      <a:r>
                        <a:rPr lang="cs-CZ" sz="1800" u="none" strike="noStrike" spc="0">
                          <a:effectLst/>
                        </a:rPr>
                        <a:t>logická</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err="1" smtClean="0">
                          <a:effectLst/>
                        </a:rPr>
                        <a:t>max</a:t>
                      </a:r>
                      <a:r>
                        <a:rPr lang="cs-CZ" sz="2000" u="none" strike="noStrike" spc="100" dirty="0" smtClean="0">
                          <a:effectLst/>
                        </a:rPr>
                        <a:t>(</a:t>
                      </a:r>
                      <a:r>
                        <a:rPr lang="cs-CZ" sz="2000" u="none" strike="noStrike" spc="100" dirty="0" err="1" smtClean="0">
                          <a:effectLst/>
                        </a:rPr>
                        <a:t>w,v</a:t>
                      </a:r>
                      <a:r>
                        <a:rPr lang="cs-CZ" sz="2000" u="none" strike="noStrike" spc="10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512062746"/>
                  </a:ext>
                </a:extLst>
              </a:tr>
              <a:tr h="360527">
                <a:tc>
                  <a:txBody>
                    <a:bodyPr/>
                    <a:lstStyle/>
                    <a:p>
                      <a:pPr algn="ctr">
                        <a:lnSpc>
                          <a:spcPts val="1050"/>
                        </a:lnSpc>
                        <a:spcAft>
                          <a:spcPts val="0"/>
                        </a:spcAft>
                      </a:pPr>
                      <a:r>
                        <a:rPr lang="cs-CZ" sz="1800" u="none" strike="noStrike" spc="0">
                          <a:effectLst/>
                        </a:rPr>
                        <a:t>neuronová</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err="1" smtClean="0">
                          <a:effectLst/>
                        </a:rPr>
                        <a:t>max</a:t>
                      </a:r>
                      <a:r>
                        <a:rPr lang="cs-CZ" sz="2000" u="none" strike="noStrike" spc="100" dirty="0" smtClean="0">
                          <a:effectLst/>
                        </a:rPr>
                        <a:t>(</a:t>
                      </a:r>
                      <a:r>
                        <a:rPr lang="cs-CZ" sz="2000" u="none" strike="noStrike" spc="100" dirty="0" err="1" smtClean="0">
                          <a:effectLst/>
                        </a:rPr>
                        <a:t>w,v</a:t>
                      </a:r>
                      <a:r>
                        <a:rPr lang="cs-CZ" sz="2000" u="none" strike="noStrike" spc="100" dirty="0" smtClean="0">
                          <a:effectLst/>
                        </a:rPr>
                        <a:t>)</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034697380"/>
                  </a:ext>
                </a:extLst>
              </a:tr>
            </a:tbl>
          </a:graphicData>
        </a:graphic>
      </p:graphicFrame>
    </p:spTree>
    <p:extLst>
      <p:ext uri="{BB962C8B-B14F-4D97-AF65-F5344CB8AC3E}">
        <p14:creationId xmlns:p14="http://schemas.microsoft.com/office/powerpoint/2010/main" val="3898840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200" dirty="0"/>
              <a:t>Předpokládejme klienta, pro kterého platí dva následující výroky s danými vahami</a:t>
            </a:r>
          </a:p>
          <a:p>
            <a:pPr marL="0" indent="0">
              <a:buNone/>
            </a:pPr>
            <a:r>
              <a:rPr lang="cs-CZ" sz="1200" dirty="0"/>
              <a:t> </a:t>
            </a:r>
          </a:p>
          <a:p>
            <a:pPr marL="0" lvl="0" indent="0" algn="ctr">
              <a:buNone/>
            </a:pPr>
            <a:r>
              <a:rPr lang="cs-CZ" sz="1200" dirty="0"/>
              <a:t>klient má vysoký příjem (-1)</a:t>
            </a:r>
          </a:p>
          <a:p>
            <a:pPr marL="0" lvl="0" indent="0" algn="ctr">
              <a:buNone/>
            </a:pPr>
            <a:r>
              <a:rPr lang="cs-CZ" sz="1200" dirty="0"/>
              <a:t>klient má vysoké konto (1)</a:t>
            </a:r>
          </a:p>
          <a:p>
            <a:pPr marL="0" indent="0">
              <a:buNone/>
            </a:pPr>
            <a:r>
              <a:rPr lang="cs-CZ" sz="1200" dirty="0"/>
              <a:t> </a:t>
            </a:r>
          </a:p>
          <a:p>
            <a:pPr marL="0" indent="0">
              <a:buNone/>
            </a:pPr>
            <a:r>
              <a:rPr lang="cs-CZ" sz="1200" dirty="0"/>
              <a:t>Dále předpokládejme </a:t>
            </a:r>
            <a:r>
              <a:rPr lang="cs-CZ" sz="1200" b="1" dirty="0"/>
              <a:t>méně přísnou</a:t>
            </a:r>
            <a:r>
              <a:rPr lang="cs-CZ" sz="1200" dirty="0"/>
              <a:t> banku, které pro smluvení půjčky stačí, aby klient měl </a:t>
            </a:r>
            <a:r>
              <a:rPr lang="cs-CZ" sz="1200" b="1" dirty="0"/>
              <a:t>alespoň</a:t>
            </a:r>
            <a:r>
              <a:rPr lang="cs-CZ" sz="1200" dirty="0"/>
              <a:t> vysoký příjem bez nutnosti mít vysoké konto nebo </a:t>
            </a:r>
            <a:r>
              <a:rPr lang="cs-CZ" sz="1200" b="1" dirty="0"/>
              <a:t>alespoň</a:t>
            </a:r>
            <a:r>
              <a:rPr lang="cs-CZ" sz="1200" dirty="0"/>
              <a:t> vysoké konto bez nutnosti mít vysoký příjem (pokud by měl jak vysoký příjem tak vysoké konto, tak to samozřejmě bude stačit také). Tento požadavek lze přeformulovat tak, že banka je ochotná půjčit klientovi, který má </a:t>
            </a:r>
            <a:r>
              <a:rPr lang="cs-CZ" sz="1200" b="1" dirty="0"/>
              <a:t>buď</a:t>
            </a:r>
            <a:r>
              <a:rPr lang="cs-CZ" sz="1200" dirty="0"/>
              <a:t> vysoký příjem, </a:t>
            </a:r>
            <a:r>
              <a:rPr lang="cs-CZ" sz="1200" b="1" dirty="0"/>
              <a:t>nebo</a:t>
            </a:r>
            <a:r>
              <a:rPr lang="cs-CZ" sz="1200" dirty="0"/>
              <a:t> má vysoké konto (nebo samozřejmě obojí). Jak bychom tedy vypočetli váhu následujícího výroku?</a:t>
            </a:r>
          </a:p>
          <a:p>
            <a:pPr marL="0" indent="0" algn="ctr">
              <a:buNone/>
            </a:pPr>
            <a:r>
              <a:rPr lang="cs-CZ" sz="1200" dirty="0"/>
              <a:t>klient má vysoký příjem </a:t>
            </a:r>
            <a:r>
              <a:rPr lang="cs-CZ" sz="1200" b="1" dirty="0"/>
              <a:t>nebo </a:t>
            </a:r>
            <a:r>
              <a:rPr lang="cs-CZ" sz="1200" dirty="0"/>
              <a:t>klient má vysoké konto </a:t>
            </a:r>
          </a:p>
          <a:p>
            <a:pPr marL="0" indent="0">
              <a:buNone/>
            </a:pPr>
            <a:r>
              <a:rPr lang="cs-CZ" sz="1200" dirty="0"/>
              <a:t>Stačí dosadit do funkce DISJ našeho klienta, tedy v = -1 a w = 1, tzn.</a:t>
            </a:r>
          </a:p>
          <a:p>
            <a:pPr marL="0" indent="0">
              <a:buNone/>
            </a:pPr>
            <a:r>
              <a:rPr lang="cs-CZ" sz="1200" dirty="0"/>
              <a:t> </a:t>
            </a:r>
          </a:p>
          <a:p>
            <a:pPr marL="0" indent="0" algn="ctr">
              <a:buNone/>
            </a:pPr>
            <a:r>
              <a:rPr lang="cs-CZ" sz="1200" dirty="0"/>
              <a:t>DISJ(-1; 1) =  </a:t>
            </a:r>
            <a:r>
              <a:rPr lang="cs-CZ" sz="1200" dirty="0" err="1"/>
              <a:t>max</a:t>
            </a:r>
            <a:r>
              <a:rPr lang="cs-CZ" sz="1200" dirty="0"/>
              <a:t>(-1; 1) = 1</a:t>
            </a:r>
          </a:p>
          <a:p>
            <a:pPr marL="0" indent="0">
              <a:buNone/>
            </a:pPr>
            <a:r>
              <a:rPr lang="cs-CZ" sz="1200" dirty="0"/>
              <a:t> </a:t>
            </a:r>
          </a:p>
          <a:p>
            <a:pPr marL="0" indent="0">
              <a:buNone/>
            </a:pPr>
            <a:r>
              <a:rPr lang="cs-CZ" sz="1200" dirty="0"/>
              <a:t>Váha konjunkce výše zmíněných dvou výroků je tedy 1, tzn. do systému vstupuje (složený) výrok</a:t>
            </a:r>
          </a:p>
          <a:p>
            <a:pPr marL="0" indent="0">
              <a:buNone/>
            </a:pPr>
            <a:r>
              <a:rPr lang="cs-CZ" sz="1200" dirty="0"/>
              <a:t> </a:t>
            </a:r>
          </a:p>
          <a:p>
            <a:pPr marL="0" indent="0" algn="ctr">
              <a:buNone/>
            </a:pPr>
            <a:r>
              <a:rPr lang="cs-CZ" sz="1200" dirty="0"/>
              <a:t>klient má vysoký příjem </a:t>
            </a:r>
            <a:r>
              <a:rPr lang="cs-CZ" sz="1200" b="1" dirty="0"/>
              <a:t>nebo</a:t>
            </a:r>
            <a:r>
              <a:rPr lang="cs-CZ" sz="1200" dirty="0"/>
              <a:t> klient má vysoké konto (1</a:t>
            </a:r>
            <a:r>
              <a:rPr lang="cs-CZ" sz="1200" dirty="0" smtClean="0"/>
              <a:t>)</a:t>
            </a:r>
            <a:endParaRPr lang="cs-CZ" sz="12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DISJ – příklad 1</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63271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400" dirty="0"/>
              <a:t>Předpokládejme dalšího klienta s </a:t>
            </a:r>
          </a:p>
          <a:p>
            <a:pPr marL="0" indent="0">
              <a:buNone/>
            </a:pPr>
            <a:r>
              <a:rPr lang="cs-CZ" sz="1400" dirty="0"/>
              <a:t> </a:t>
            </a:r>
          </a:p>
          <a:p>
            <a:pPr marL="0" lvl="0" indent="0" algn="ctr">
              <a:buNone/>
            </a:pPr>
            <a:r>
              <a:rPr lang="cs-CZ" sz="1400" dirty="0"/>
              <a:t>klient má vysoký příjem (0,4)</a:t>
            </a:r>
          </a:p>
          <a:p>
            <a:pPr marL="0" lvl="0" indent="0" algn="ctr">
              <a:buNone/>
            </a:pPr>
            <a:r>
              <a:rPr lang="cs-CZ" sz="1400" dirty="0"/>
              <a:t>klient má vysoké konto (0,3)</a:t>
            </a:r>
          </a:p>
          <a:p>
            <a:pPr marL="0" indent="0">
              <a:buNone/>
            </a:pPr>
            <a:r>
              <a:rPr lang="cs-CZ" sz="1400" dirty="0"/>
              <a:t> </a:t>
            </a:r>
          </a:p>
          <a:p>
            <a:pPr marL="0" indent="0">
              <a:buNone/>
            </a:pPr>
            <a:r>
              <a:rPr lang="cs-CZ" sz="1400" dirty="0"/>
              <a:t>Vypočtená váha výroku složeného pomocí </a:t>
            </a:r>
            <a:r>
              <a:rPr lang="cs-CZ" sz="1400" b="1" dirty="0"/>
              <a:t>nebo </a:t>
            </a:r>
            <a:r>
              <a:rPr lang="cs-CZ" sz="1400" dirty="0"/>
              <a:t>je 0.4. Takovýto klient by měl určitě nižší šanci na zisk půjčky než první klient, přestože první klient má nižší příjem než tento.</a:t>
            </a:r>
          </a:p>
          <a:p>
            <a:pPr marL="0" indent="0">
              <a:buNone/>
            </a:pPr>
            <a:r>
              <a:rPr lang="cs-CZ" sz="1400" dirty="0"/>
              <a:t>Je důležité si uvědomit, že právě funkce </a:t>
            </a:r>
            <a:r>
              <a:rPr lang="cs-CZ" sz="1400" dirty="0" err="1"/>
              <a:t>max</a:t>
            </a:r>
            <a:r>
              <a:rPr lang="cs-CZ" sz="1400" dirty="0"/>
              <a:t> není použita k výpočtu váhy disjunkce dvou výroků náhodou. Nízká váha disjunkce dvou výroků náhodou je možná jen v případě, kdy každý z těchto dvou výroků má nízkou váhu. Pokud je jedna z vah vysoká, váha disjunkce je také vysoká. To znamená, že disjunkce dvou výroků platní v případech, kdy alespoň jeden z těchto výroků je platný. </a:t>
            </a:r>
          </a:p>
          <a:p>
            <a:pPr marL="0" indent="0">
              <a:buNone/>
            </a:pPr>
            <a:r>
              <a:rPr lang="cs-CZ" sz="1400" dirty="0"/>
              <a:t>Tento a předchozí příklad ilustrují, jak lze pomocí logických spojek (a zároveň, nebo) modelovat např. „přísnost“ banky a jak odlišná volba logické spojky výrazně ovlivňuje výsledek výpočtu, popř. celý rozhodovací proces o smluvení půjčky -  dvakrát dva stejní zákazníci, ale vždy zcela opačný výsledek.</a:t>
            </a:r>
          </a:p>
          <a:p>
            <a:pPr marL="0" indent="0">
              <a:buNone/>
            </a:pPr>
            <a:endParaRPr lang="cs-CZ" sz="14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DISJ – příklad 2</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39214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2800" dirty="0"/>
              <a:t>CTR(</a:t>
            </a:r>
            <a:r>
              <a:rPr lang="cs-CZ" sz="2800" dirty="0" err="1"/>
              <a:t>a,w</a:t>
            </a:r>
            <a:r>
              <a:rPr lang="cs-CZ" sz="2800" dirty="0"/>
              <a:t>):</a:t>
            </a:r>
          </a:p>
          <a:p>
            <a:pPr marL="0" indent="0">
              <a:buNone/>
            </a:pPr>
            <a:r>
              <a:rPr lang="pl-PL" sz="2800" dirty="0"/>
              <a:t>• je-li a &lt; 0, pak CTR(a,w) = 0,</a:t>
            </a:r>
          </a:p>
          <a:p>
            <a:pPr marL="0" indent="0">
              <a:buNone/>
            </a:pPr>
            <a:r>
              <a:rPr lang="cs-CZ" sz="2800" dirty="0"/>
              <a:t>• CTR(1,w) = w</a:t>
            </a:r>
          </a:p>
          <a:p>
            <a:pPr marL="0" indent="0">
              <a:buNone/>
            </a:pPr>
            <a:r>
              <a:rPr lang="cs-CZ" sz="2800" dirty="0"/>
              <a:t>• je-li 0 &lt; a &lt; 1, pak CTR je neklesající v a</a:t>
            </a:r>
            <a:endParaRPr lang="cs-CZ" sz="16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CTR - požadavky</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42639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lvl="1" indent="-342900">
              <a:defRPr/>
            </a:pPr>
            <a:r>
              <a:rPr lang="cs-CZ" sz="2400" dirty="0" smtClean="0"/>
              <a:t>vychází se systému SAK</a:t>
            </a:r>
          </a:p>
          <a:p>
            <a:pPr lvl="1" indent="-342900">
              <a:defRPr/>
            </a:pPr>
            <a:r>
              <a:rPr lang="cs-CZ" sz="2400" dirty="0" smtClean="0"/>
              <a:t>práce </a:t>
            </a:r>
            <a:r>
              <a:rPr lang="cs-CZ" sz="2400" dirty="0"/>
              <a:t>s neurčitostí </a:t>
            </a:r>
            <a:r>
              <a:rPr lang="cs-CZ" sz="2400" dirty="0" smtClean="0"/>
              <a:t>v systému SAK vychází </a:t>
            </a:r>
            <a:r>
              <a:rPr lang="cs-CZ" sz="2400" dirty="0"/>
              <a:t>z Hájkovy algebraické </a:t>
            </a:r>
            <a:r>
              <a:rPr lang="cs-CZ" sz="2400" dirty="0" smtClean="0"/>
              <a:t>teorie</a:t>
            </a:r>
          </a:p>
          <a:p>
            <a:pPr lvl="1" indent="-342900">
              <a:defRPr/>
            </a:pPr>
            <a:r>
              <a:rPr lang="cs-CZ" sz="2400" dirty="0" smtClean="0"/>
              <a:t>jsou </a:t>
            </a:r>
            <a:r>
              <a:rPr lang="cs-CZ" sz="2400" dirty="0"/>
              <a:t>tedy definovány kombinační funkce NEG, CONJ, CTR a </a:t>
            </a:r>
            <a:r>
              <a:rPr lang="cs-CZ" sz="2400" dirty="0" smtClean="0"/>
              <a:t>GLOB</a:t>
            </a:r>
          </a:p>
          <a:p>
            <a:pPr lvl="1" indent="-342900">
              <a:defRPr/>
            </a:pPr>
            <a:r>
              <a:rPr lang="cs-CZ" sz="2400" dirty="0"/>
              <a:t>Systém SAK umožňuje volit uživateli mezi dvěma sémantikami inferenčního mechanismu (dvěma “sadami” kombinačních funkcí): </a:t>
            </a:r>
            <a:endParaRPr lang="cs-CZ" sz="2400" dirty="0" smtClean="0"/>
          </a:p>
          <a:p>
            <a:pPr marL="1314450" lvl="2" indent="-514350">
              <a:buFont typeface="+mj-lt"/>
              <a:buAutoNum type="arabicPeriod"/>
              <a:defRPr/>
            </a:pPr>
            <a:r>
              <a:rPr lang="cs-CZ" dirty="0"/>
              <a:t>standardním </a:t>
            </a:r>
            <a:endParaRPr lang="cs-CZ" dirty="0" smtClean="0"/>
          </a:p>
          <a:p>
            <a:pPr marL="1314450" lvl="2" indent="-514350">
              <a:buFont typeface="+mj-lt"/>
              <a:buAutoNum type="arabicPeriod"/>
              <a:defRPr/>
            </a:pPr>
            <a:r>
              <a:rPr lang="cs-CZ" dirty="0"/>
              <a:t>logickým </a:t>
            </a:r>
            <a:endParaRPr lang="cs-CZ" sz="20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Neurčitost v systému </a:t>
            </a:r>
            <a:r>
              <a:rPr lang="cs-CZ" altLang="cs-CZ" b="1" dirty="0" smtClean="0">
                <a:solidFill>
                  <a:srgbClr val="307871"/>
                </a:solidFill>
                <a:latin typeface="Times New Roman" panose="02020603050405020304" pitchFamily="18" charset="0"/>
                <a:cs typeface="Times New Roman" panose="02020603050405020304" pitchFamily="18" charset="0"/>
              </a:rPr>
              <a:t>NEST</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94070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857250" lvl="1" indent="-457200">
              <a:defRPr/>
            </a:pPr>
            <a:r>
              <a:rPr lang="cs-CZ" dirty="0" smtClean="0"/>
              <a:t>slouží pro </a:t>
            </a:r>
            <a:r>
              <a:rPr lang="cs-CZ" dirty="0"/>
              <a:t>určení příspěvku pravidla k váze </a:t>
            </a:r>
            <a:r>
              <a:rPr lang="cs-CZ" dirty="0" smtClean="0"/>
              <a:t>závěru</a:t>
            </a:r>
          </a:p>
          <a:p>
            <a:pPr marL="857250" lvl="1" indent="-457200">
              <a:defRPr/>
            </a:pPr>
            <a:r>
              <a:rPr lang="cs-CZ" dirty="0" smtClean="0"/>
              <a:t>pravidlo </a:t>
            </a:r>
            <a:r>
              <a:rPr lang="cs-CZ" dirty="0"/>
              <a:t>A —&gt; S (w) přiřadí závěru </a:t>
            </a:r>
            <a:r>
              <a:rPr lang="cs-CZ" i="1" dirty="0"/>
              <a:t>S</a:t>
            </a:r>
            <a:r>
              <a:rPr lang="cs-CZ" dirty="0"/>
              <a:t> váhu </a:t>
            </a:r>
            <a:r>
              <a:rPr lang="cs-CZ" i="1" dirty="0"/>
              <a:t>w</a:t>
            </a:r>
            <a:r>
              <a:rPr lang="cs-CZ" dirty="0"/>
              <a:t> v případě, že </a:t>
            </a:r>
            <a:r>
              <a:rPr lang="cs-CZ" i="1" dirty="0"/>
              <a:t>A</a:t>
            </a:r>
            <a:r>
              <a:rPr lang="cs-CZ" dirty="0"/>
              <a:t> je splněno s jistotou (tak chápe váhu pravidla expert</a:t>
            </a:r>
            <a:r>
              <a:rPr lang="cs-CZ" dirty="0" smtClean="0"/>
              <a:t>)</a:t>
            </a:r>
          </a:p>
          <a:p>
            <a:pPr marL="857250" lvl="1" indent="-457200">
              <a:defRPr/>
            </a:pPr>
            <a:endParaRPr lang="cs-CZ" dirty="0" smtClean="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Funkce </a:t>
            </a:r>
            <a:r>
              <a:rPr lang="cs-CZ" altLang="cs-CZ" b="1" dirty="0" smtClean="0">
                <a:solidFill>
                  <a:srgbClr val="307871"/>
                </a:solidFill>
                <a:latin typeface="Times New Roman" panose="02020603050405020304" pitchFamily="18" charset="0"/>
                <a:cs typeface="Times New Roman" panose="02020603050405020304" pitchFamily="18" charset="0"/>
              </a:rPr>
              <a:t>CTR</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36277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5616624" cy="3816424"/>
          </a:xfrm>
          <a:prstGeom prst="rect">
            <a:avLst/>
          </a:prstGeom>
        </p:spPr>
        <p:txBody>
          <a:bodyPr anchor="ctr" anchorCtr="0">
            <a:noAutofit/>
          </a:bodyPr>
          <a:lstStyle/>
          <a:p>
            <a:pPr marL="0" indent="0">
              <a:buNone/>
            </a:pPr>
            <a:r>
              <a:rPr lang="cs-CZ" sz="1800" dirty="0"/>
              <a:t>Je-li </a:t>
            </a:r>
            <a:r>
              <a:rPr lang="cs-CZ" sz="1800" i="1" dirty="0"/>
              <a:t>a</a:t>
            </a:r>
            <a:r>
              <a:rPr lang="cs-CZ" sz="1800" dirty="0"/>
              <a:t> váha předpokladu </a:t>
            </a:r>
            <a:r>
              <a:rPr lang="cs-CZ" sz="1800" i="1" dirty="0"/>
              <a:t>A,</a:t>
            </a:r>
            <a:r>
              <a:rPr lang="cs-CZ" sz="1800" dirty="0"/>
              <a:t> pak se váha závěru mění:</a:t>
            </a:r>
          </a:p>
          <a:p>
            <a:pPr>
              <a:buFont typeface="+mj-lt"/>
              <a:buAutoNum type="arabicPeriod"/>
            </a:pPr>
            <a:r>
              <a:rPr lang="cs-CZ" sz="1800" dirty="0" smtClean="0"/>
              <a:t>pro </a:t>
            </a:r>
            <a:r>
              <a:rPr lang="cs-CZ" sz="1800" i="1" dirty="0"/>
              <a:t>a</a:t>
            </a:r>
            <a:r>
              <a:rPr lang="cs-CZ" sz="1800" dirty="0"/>
              <a:t> &lt; 0 :	</a:t>
            </a:r>
            <a:r>
              <a:rPr lang="cs-CZ" sz="1800" i="1" dirty="0"/>
              <a:t>CTR(</a:t>
            </a:r>
            <a:r>
              <a:rPr lang="cs-CZ" sz="1800" i="1" dirty="0" err="1"/>
              <a:t>a,w</a:t>
            </a:r>
            <a:r>
              <a:rPr lang="cs-CZ" sz="1800" dirty="0"/>
              <a:t>) = </a:t>
            </a:r>
            <a:r>
              <a:rPr lang="cs-CZ" sz="1800" dirty="0" smtClean="0"/>
              <a:t>0</a:t>
            </a:r>
          </a:p>
          <a:p>
            <a:pPr>
              <a:buFont typeface="+mj-lt"/>
              <a:buAutoNum type="arabicPeriod"/>
            </a:pPr>
            <a:r>
              <a:rPr lang="cs-CZ" sz="1800" dirty="0" smtClean="0"/>
              <a:t>pro </a:t>
            </a:r>
            <a:r>
              <a:rPr lang="cs-CZ" sz="1800" dirty="0"/>
              <a:t>0 &lt; </a:t>
            </a:r>
            <a:r>
              <a:rPr lang="cs-CZ" sz="1800" i="1" dirty="0"/>
              <a:t>a</a:t>
            </a:r>
            <a:r>
              <a:rPr lang="cs-CZ" sz="1800" dirty="0"/>
              <a:t> &lt; 1 získáme následující podoby funkce CTR pro různé sémantiky </a:t>
            </a:r>
            <a:r>
              <a:rPr lang="cs-CZ" sz="1800" dirty="0" smtClean="0"/>
              <a:t>inferenčního </a:t>
            </a:r>
            <a:r>
              <a:rPr lang="cs-CZ" sz="1800" dirty="0"/>
              <a:t>mechanismu:</a:t>
            </a:r>
          </a:p>
          <a:p>
            <a:pPr marL="400050" lvl="1" indent="0">
              <a:buNone/>
              <a:defRPr/>
            </a:pPr>
            <a:endParaRPr lang="cs-CZ" sz="1800" dirty="0"/>
          </a:p>
          <a:p>
            <a:pPr marL="400050" lvl="1" indent="0">
              <a:buNone/>
              <a:defRPr/>
            </a:pPr>
            <a:endParaRPr lang="cs-CZ" sz="1800" dirty="0" smtClean="0"/>
          </a:p>
          <a:p>
            <a:pPr marL="400050" lvl="1" indent="0">
              <a:buNone/>
              <a:defRPr/>
            </a:pPr>
            <a:endParaRPr lang="cs-CZ" sz="1800" dirty="0"/>
          </a:p>
          <a:p>
            <a:pPr marL="400050" lvl="1" indent="0">
              <a:buNone/>
              <a:defRPr/>
            </a:pPr>
            <a:endParaRPr lang="cs-CZ" sz="1800" dirty="0" smtClean="0"/>
          </a:p>
          <a:p>
            <a:pPr marL="400050" lvl="1" indent="0">
              <a:buNone/>
              <a:defRPr/>
            </a:pP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Funkce </a:t>
            </a:r>
            <a:r>
              <a:rPr lang="cs-CZ" altLang="cs-CZ" b="1" dirty="0" smtClean="0">
                <a:solidFill>
                  <a:srgbClr val="307871"/>
                </a:solidFill>
                <a:latin typeface="Times New Roman" panose="02020603050405020304" pitchFamily="18" charset="0"/>
                <a:cs typeface="Times New Roman" panose="02020603050405020304" pitchFamily="18" charset="0"/>
              </a:rPr>
              <a:t>CTR</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3388597778"/>
              </p:ext>
            </p:extLst>
          </p:nvPr>
        </p:nvGraphicFramePr>
        <p:xfrm>
          <a:off x="429770" y="2787774"/>
          <a:ext cx="5237844" cy="1584176"/>
        </p:xfrm>
        <a:graphic>
          <a:graphicData uri="http://schemas.openxmlformats.org/drawingml/2006/table">
            <a:tbl>
              <a:tblPr>
                <a:tableStyleId>{D7AC3CCA-C797-4891-BE02-D94E43425B78}</a:tableStyleId>
              </a:tblPr>
              <a:tblGrid>
                <a:gridCol w="1773443">
                  <a:extLst>
                    <a:ext uri="{9D8B030D-6E8A-4147-A177-3AD203B41FA5}">
                      <a16:colId xmlns:a16="http://schemas.microsoft.com/office/drawing/2014/main" val="827304982"/>
                    </a:ext>
                  </a:extLst>
                </a:gridCol>
                <a:gridCol w="3464401">
                  <a:extLst>
                    <a:ext uri="{9D8B030D-6E8A-4147-A177-3AD203B41FA5}">
                      <a16:colId xmlns:a16="http://schemas.microsoft.com/office/drawing/2014/main" val="2786057814"/>
                    </a:ext>
                  </a:extLst>
                </a:gridCol>
              </a:tblGrid>
              <a:tr h="399395">
                <a:tc>
                  <a:txBody>
                    <a:bodyPr/>
                    <a:lstStyle/>
                    <a:p>
                      <a:pPr algn="ctr">
                        <a:lnSpc>
                          <a:spcPts val="1050"/>
                        </a:lnSpc>
                        <a:spcAft>
                          <a:spcPts val="0"/>
                        </a:spcAft>
                      </a:pPr>
                      <a:r>
                        <a:rPr lang="cs-CZ" sz="1800" u="none" strike="noStrike" spc="0" dirty="0">
                          <a:effectLst/>
                        </a:rPr>
                        <a:t>sémantika</a:t>
                      </a:r>
                      <a:endParaRPr lang="cs-CZ" sz="1800" b="1"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050"/>
                        </a:lnSpc>
                        <a:spcAft>
                          <a:spcPts val="0"/>
                        </a:spcAft>
                      </a:pPr>
                      <a:r>
                        <a:rPr lang="cs-CZ" sz="1800" u="none" strike="noStrike" spc="0" dirty="0">
                          <a:effectLst/>
                        </a:rPr>
                        <a:t>funkce </a:t>
                      </a:r>
                      <a:r>
                        <a:rPr lang="cs-CZ" sz="1800" u="none" strike="noStrike" spc="0" dirty="0" smtClean="0">
                          <a:effectLst/>
                        </a:rPr>
                        <a:t>CTR(a,</a:t>
                      </a:r>
                      <a:r>
                        <a:rPr lang="en-US" sz="1800" u="none" strike="noStrike" spc="0" dirty="0" smtClean="0">
                          <a:effectLst/>
                        </a:rPr>
                        <a:t> </a:t>
                      </a:r>
                      <a:r>
                        <a:rPr lang="cs-CZ" sz="1800" u="none" strike="noStrike" spc="0" dirty="0" smtClean="0">
                          <a:effectLst/>
                        </a:rPr>
                        <a:t>w)</a:t>
                      </a:r>
                      <a:endParaRPr lang="cs-CZ" sz="1800" b="1"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3186850369"/>
                  </a:ext>
                </a:extLst>
              </a:tr>
              <a:tr h="360527">
                <a:tc>
                  <a:txBody>
                    <a:bodyPr/>
                    <a:lstStyle/>
                    <a:p>
                      <a:pPr algn="ctr">
                        <a:lnSpc>
                          <a:spcPts val="1050"/>
                        </a:lnSpc>
                        <a:spcAft>
                          <a:spcPts val="0"/>
                        </a:spcAft>
                      </a:pPr>
                      <a:r>
                        <a:rPr lang="cs-CZ" sz="1800" u="none" strike="noStrike" spc="0" dirty="0">
                          <a:effectLst/>
                        </a:rPr>
                        <a:t>standardní</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1800" u="none" strike="noStrike" spc="100" dirty="0" smtClean="0">
                          <a:effectLst/>
                        </a:rPr>
                        <a:t>a*w</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637527773"/>
                  </a:ext>
                </a:extLst>
              </a:tr>
              <a:tr h="463727">
                <a:tc>
                  <a:txBody>
                    <a:bodyPr/>
                    <a:lstStyle/>
                    <a:p>
                      <a:pPr algn="ctr">
                        <a:lnSpc>
                          <a:spcPts val="1050"/>
                        </a:lnSpc>
                        <a:spcAft>
                          <a:spcPts val="0"/>
                        </a:spcAft>
                      </a:pPr>
                      <a:r>
                        <a:rPr lang="cs-CZ" sz="1800" u="none" strike="noStrike" spc="0">
                          <a:effectLst/>
                        </a:rPr>
                        <a:t>logická</a:t>
                      </a:r>
                      <a:endParaRPr lang="cs-CZ" sz="18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1800" u="none" strike="noStrike" spc="100" dirty="0" smtClean="0">
                          <a:effectLst/>
                        </a:rPr>
                        <a:t>sign(w)*</a:t>
                      </a:r>
                      <a:r>
                        <a:rPr lang="cs-CZ" sz="1800" u="none" strike="noStrike" spc="100" dirty="0" err="1" smtClean="0">
                          <a:effectLst/>
                        </a:rPr>
                        <a:t>max</a:t>
                      </a:r>
                      <a:r>
                        <a:rPr lang="cs-CZ" sz="1800" u="none" strike="noStrike" spc="100" dirty="0" smtClean="0">
                          <a:effectLst/>
                        </a:rPr>
                        <a:t>(0, a + </a:t>
                      </a:r>
                      <a:r>
                        <a:rPr lang="en-US" sz="1800" u="none" strike="noStrike" spc="100" dirty="0" smtClean="0">
                          <a:effectLst/>
                        </a:rPr>
                        <a:t>|</a:t>
                      </a:r>
                      <a:r>
                        <a:rPr lang="cs-CZ" sz="1800" u="none" strike="noStrike" spc="100" dirty="0" smtClean="0">
                          <a:effectLst/>
                        </a:rPr>
                        <a:t>w</a:t>
                      </a:r>
                      <a:r>
                        <a:rPr lang="en-US" sz="1800" u="none" strike="noStrike" spc="100" dirty="0" smtClean="0">
                          <a:effectLst/>
                        </a:rPr>
                        <a:t>|</a:t>
                      </a:r>
                      <a:r>
                        <a:rPr lang="cs-CZ" sz="1800" u="none" strike="noStrike" spc="100" dirty="0" smtClean="0">
                          <a:effectLst/>
                        </a:rPr>
                        <a:t> - 1)</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512062746"/>
                  </a:ext>
                </a:extLst>
              </a:tr>
              <a:tr h="360527">
                <a:tc>
                  <a:txBody>
                    <a:bodyPr/>
                    <a:lstStyle/>
                    <a:p>
                      <a:pPr algn="ctr">
                        <a:lnSpc>
                          <a:spcPts val="1050"/>
                        </a:lnSpc>
                        <a:spcAft>
                          <a:spcPts val="0"/>
                        </a:spcAft>
                      </a:pPr>
                      <a:r>
                        <a:rPr lang="cs-CZ" sz="1800" u="none" strike="noStrike" spc="0">
                          <a:effectLst/>
                        </a:rPr>
                        <a:t>neuronová</a:t>
                      </a:r>
                      <a:endParaRPr lang="cs-CZ" sz="18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cs-CZ" sz="1800" u="none" strike="noStrike" spc="100" dirty="0" smtClean="0">
                          <a:effectLst/>
                        </a:rPr>
                        <a:t>a*w (w nemusí být z </a:t>
                      </a:r>
                      <a:r>
                        <a:rPr lang="en-US" sz="1800" u="none" strike="noStrike" spc="100" dirty="0" smtClean="0">
                          <a:effectLst/>
                        </a:rPr>
                        <a:t>[0,1]</a:t>
                      </a:r>
                      <a:r>
                        <a:rPr lang="cs-CZ" sz="1800" u="none" strike="noStrike" spc="100" dirty="0" smtClean="0">
                          <a:effectLst/>
                        </a:rPr>
                        <a:t>)</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034697380"/>
                  </a:ext>
                </a:extLst>
              </a:tr>
            </a:tbl>
          </a:graphicData>
        </a:graphic>
      </p:graphicFrame>
      <p:pic>
        <p:nvPicPr>
          <p:cNvPr id="2" name="Obrázek 1"/>
          <p:cNvPicPr>
            <a:picLocks noChangeAspect="1"/>
          </p:cNvPicPr>
          <p:nvPr/>
        </p:nvPicPr>
        <p:blipFill>
          <a:blip r:embed="rId3"/>
          <a:stretch>
            <a:fillRect/>
          </a:stretch>
        </p:blipFill>
        <p:spPr>
          <a:xfrm>
            <a:off x="5872078" y="3305196"/>
            <a:ext cx="3152966" cy="1282778"/>
          </a:xfrm>
          <a:prstGeom prst="rect">
            <a:avLst/>
          </a:prstGeom>
        </p:spPr>
      </p:pic>
      <p:pic>
        <p:nvPicPr>
          <p:cNvPr id="4" name="Obrázek 3"/>
          <p:cNvPicPr>
            <a:picLocks noChangeAspect="1"/>
          </p:cNvPicPr>
          <p:nvPr/>
        </p:nvPicPr>
        <p:blipFill>
          <a:blip r:embed="rId4"/>
          <a:stretch>
            <a:fillRect/>
          </a:stretch>
        </p:blipFill>
        <p:spPr>
          <a:xfrm>
            <a:off x="6012160" y="1346130"/>
            <a:ext cx="3012884" cy="1154724"/>
          </a:xfrm>
          <a:prstGeom prst="rect">
            <a:avLst/>
          </a:prstGeom>
        </p:spPr>
      </p:pic>
      <p:sp>
        <p:nvSpPr>
          <p:cNvPr id="5" name="Obdélník 4"/>
          <p:cNvSpPr/>
          <p:nvPr/>
        </p:nvSpPr>
        <p:spPr>
          <a:xfrm>
            <a:off x="7266451" y="1160673"/>
            <a:ext cx="607859" cy="233397"/>
          </a:xfrm>
          <a:prstGeom prst="rect">
            <a:avLst/>
          </a:prstGeom>
        </p:spPr>
        <p:txBody>
          <a:bodyPr wrap="none">
            <a:spAutoFit/>
          </a:bodyPr>
          <a:lstStyle/>
          <a:p>
            <a:pPr algn="ctr">
              <a:lnSpc>
                <a:spcPts val="1100"/>
              </a:lnSpc>
              <a:spcAft>
                <a:spcPts val="0"/>
              </a:spcAft>
            </a:pPr>
            <a:r>
              <a:rPr lang="cs-CZ" spc="100" dirty="0"/>
              <a:t>a*w</a:t>
            </a:r>
            <a:endParaRPr lang="cs-CZ" dirty="0">
              <a:solidFill>
                <a:srgbClr val="000000"/>
              </a:solidFill>
              <a:latin typeface="Tahoma" panose="020B0604030504040204" pitchFamily="34" charset="0"/>
              <a:ea typeface="Tahoma" panose="020B0604030504040204" pitchFamily="34" charset="0"/>
            </a:endParaRPr>
          </a:p>
        </p:txBody>
      </p:sp>
      <p:sp>
        <p:nvSpPr>
          <p:cNvPr id="8" name="Obdélník 7"/>
          <p:cNvSpPr/>
          <p:nvPr/>
        </p:nvSpPr>
        <p:spPr>
          <a:xfrm>
            <a:off x="5872078" y="2999791"/>
            <a:ext cx="3049233" cy="233397"/>
          </a:xfrm>
          <a:prstGeom prst="rect">
            <a:avLst/>
          </a:prstGeom>
        </p:spPr>
        <p:txBody>
          <a:bodyPr wrap="none">
            <a:spAutoFit/>
          </a:bodyPr>
          <a:lstStyle/>
          <a:p>
            <a:pPr algn="ctr">
              <a:lnSpc>
                <a:spcPts val="1100"/>
              </a:lnSpc>
              <a:spcAft>
                <a:spcPts val="0"/>
              </a:spcAft>
            </a:pPr>
            <a:r>
              <a:rPr lang="cs-CZ" spc="100" dirty="0"/>
              <a:t>sign(w)*</a:t>
            </a:r>
            <a:r>
              <a:rPr lang="cs-CZ" spc="100" dirty="0" err="1"/>
              <a:t>max</a:t>
            </a:r>
            <a:r>
              <a:rPr lang="cs-CZ" spc="100" dirty="0"/>
              <a:t>(0, a + </a:t>
            </a:r>
            <a:r>
              <a:rPr lang="en-US" spc="100" dirty="0"/>
              <a:t>|</a:t>
            </a:r>
            <a:r>
              <a:rPr lang="cs-CZ" spc="100" dirty="0"/>
              <a:t>w</a:t>
            </a:r>
            <a:r>
              <a:rPr lang="en-US" spc="100" dirty="0"/>
              <a:t>|</a:t>
            </a:r>
            <a:r>
              <a:rPr lang="cs-CZ" spc="100" dirty="0"/>
              <a:t> - 1)</a:t>
            </a:r>
            <a:endParaRPr lang="cs-CZ" dirty="0">
              <a:solidFill>
                <a:srgbClr val="000000"/>
              </a:solidFill>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413700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200" dirty="0"/>
              <a:t>Předpokládejme znovu nezaměstnaného klienta žádajícího o půjčku. Tzn., že výrok klient má vysoký příjem by byl ohodnocen vahou -1. Do systému tedy vstupuje tento výrok</a:t>
            </a:r>
          </a:p>
          <a:p>
            <a:pPr marL="0" indent="0">
              <a:buNone/>
            </a:pPr>
            <a:r>
              <a:rPr lang="cs-CZ" sz="1200" dirty="0"/>
              <a:t> </a:t>
            </a:r>
          </a:p>
          <a:p>
            <a:pPr marL="0" indent="0" algn="ctr">
              <a:buNone/>
            </a:pPr>
            <a:r>
              <a:rPr lang="cs-CZ" sz="1200" dirty="0"/>
              <a:t>klient </a:t>
            </a:r>
            <a:r>
              <a:rPr lang="cs-CZ" sz="1200" b="1" dirty="0"/>
              <a:t>má</a:t>
            </a:r>
            <a:r>
              <a:rPr lang="cs-CZ" sz="1200" dirty="0"/>
              <a:t> vysoký příjem (-1)</a:t>
            </a:r>
          </a:p>
          <a:p>
            <a:pPr marL="0" indent="0">
              <a:buNone/>
            </a:pPr>
            <a:r>
              <a:rPr lang="cs-CZ" sz="1200" dirty="0"/>
              <a:t>Předpokládejme velmi jednoduchou bázi znalostí, která obsahuje pouze dvě pravidla</a:t>
            </a:r>
          </a:p>
          <a:p>
            <a:pPr marL="0" lvl="0" indent="0" algn="ctr">
              <a:buNone/>
            </a:pPr>
            <a:r>
              <a:rPr lang="cs-CZ" sz="1200" dirty="0"/>
              <a:t>klient </a:t>
            </a:r>
            <a:r>
              <a:rPr lang="cs-CZ" sz="1200" b="1" dirty="0"/>
              <a:t>má</a:t>
            </a:r>
            <a:r>
              <a:rPr lang="cs-CZ" sz="1200" dirty="0"/>
              <a:t> vysoký příjem =&gt; půjčíme (1)</a:t>
            </a:r>
          </a:p>
          <a:p>
            <a:pPr marL="0" lvl="0" indent="0" algn="ctr">
              <a:buNone/>
            </a:pPr>
            <a:r>
              <a:rPr lang="cs-CZ" sz="1200" dirty="0"/>
              <a:t>klient </a:t>
            </a:r>
            <a:r>
              <a:rPr lang="cs-CZ" sz="1200" b="1" dirty="0"/>
              <a:t>nemá</a:t>
            </a:r>
            <a:r>
              <a:rPr lang="cs-CZ" sz="1200" dirty="0"/>
              <a:t> vysoký příjem =&gt; půjčíme (-1)</a:t>
            </a:r>
          </a:p>
          <a:p>
            <a:pPr marL="0" indent="0">
              <a:buNone/>
            </a:pPr>
            <a:r>
              <a:rPr lang="cs-CZ" sz="1200" dirty="0"/>
              <a:t> </a:t>
            </a:r>
          </a:p>
          <a:p>
            <a:pPr marL="0" indent="0">
              <a:buNone/>
            </a:pPr>
            <a:r>
              <a:rPr lang="cs-CZ" sz="1200" dirty="0"/>
              <a:t>kde výrok půjčíme odpovídá situaci, kdy banka klientovi půjčku poskytne. Váhu tohoto výroku chceme odvodit z odpovědí pomocí pravidel. Zatím však o výroku půjčíme </a:t>
            </a:r>
            <a:r>
              <a:rPr lang="cs-CZ" sz="1200" b="1" dirty="0"/>
              <a:t>nevíme nic</a:t>
            </a:r>
            <a:r>
              <a:rPr lang="cs-CZ" sz="1200" dirty="0"/>
              <a:t>. Systém NEST v takovém případě přiřadí výroku </a:t>
            </a:r>
            <a:r>
              <a:rPr lang="cs-CZ" sz="1200" b="1" dirty="0"/>
              <a:t>neutrální váhu 0</a:t>
            </a:r>
            <a:r>
              <a:rPr lang="cs-CZ" sz="1200" dirty="0"/>
              <a:t>, tzn. není ani (trochu) platný ani (trochu) neplatný. </a:t>
            </a:r>
          </a:p>
          <a:p>
            <a:pPr marL="0" indent="0">
              <a:buNone/>
            </a:pPr>
            <a:r>
              <a:rPr lang="cs-CZ" sz="1200" dirty="0"/>
              <a:t>Jak upravíme váhu výroku půjčíme pro našeho klienta na základě jeho odpovědí a naši bázi znalostí? Nejdříve berme v úvahu pravidlo 1). Výrok klient </a:t>
            </a:r>
            <a:r>
              <a:rPr lang="cs-CZ" sz="1200" b="1" dirty="0"/>
              <a:t>má</a:t>
            </a:r>
            <a:r>
              <a:rPr lang="cs-CZ" sz="1200" dirty="0"/>
              <a:t> vysoký příjem má pro našeho klienta váhu -1, tzn. do funkce CTR dosadíme a = -1. Váha pravidla 1) je 1, tzn. w = 1. Tudíž</a:t>
            </a:r>
          </a:p>
          <a:p>
            <a:pPr marL="0" indent="0" algn="ctr">
              <a:buNone/>
            </a:pPr>
            <a:r>
              <a:rPr lang="cs-CZ" sz="1200" dirty="0"/>
              <a:t>CTR(a, w) = CTR(-1, 1) = 0,</a:t>
            </a:r>
          </a:p>
          <a:p>
            <a:pPr marL="0" indent="0">
              <a:buNone/>
            </a:pPr>
            <a:r>
              <a:rPr lang="cs-CZ" sz="1200" dirty="0"/>
              <a:t>jelikož a &lt; 0. Příspěvek pravidla 1) k neznámé váze výroku půjčíme je 0, tzn. můžeme ho ignorovat (zatím se spokojíme s tímto faktem bez dalšího vysvětlování a vše si vyjasníme u funkce GLOB), tudíž váha výroku půjčíme je stále 0. Na základě této váhy se nemůžeme ani přiklonit ani odklonit od smluvení půjčky.</a:t>
            </a:r>
          </a:p>
          <a:p>
            <a:pPr marL="0" indent="0">
              <a:buNone/>
            </a:pPr>
            <a:endParaRPr lang="cs-CZ" sz="12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a:t>
            </a:r>
            <a:r>
              <a:rPr lang="en-US" altLang="cs-CZ" b="1" dirty="0" smtClean="0">
                <a:solidFill>
                  <a:srgbClr val="307871"/>
                </a:solidFill>
                <a:latin typeface="Times New Roman" panose="02020603050405020304" pitchFamily="18" charset="0"/>
                <a:cs typeface="Times New Roman" panose="02020603050405020304" pitchFamily="18" charset="0"/>
              </a:rPr>
              <a:t>CTR</a:t>
            </a:r>
            <a:r>
              <a:rPr lang="cs-CZ" altLang="cs-CZ" b="1" dirty="0" smtClean="0">
                <a:solidFill>
                  <a:srgbClr val="307871"/>
                </a:solidFill>
                <a:latin typeface="Times New Roman" panose="02020603050405020304" pitchFamily="18" charset="0"/>
                <a:cs typeface="Times New Roman" panose="02020603050405020304" pitchFamily="18" charset="0"/>
              </a:rPr>
              <a:t> – příklad 1</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23830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800" dirty="0"/>
              <a:t>Nyní vezměme v úvahu pravidlo 2). Výrok klient </a:t>
            </a:r>
            <a:r>
              <a:rPr lang="cs-CZ" sz="1800" b="1" dirty="0"/>
              <a:t>nemá</a:t>
            </a:r>
            <a:r>
              <a:rPr lang="cs-CZ" sz="1800" dirty="0"/>
              <a:t> vysoký příjem má pro našeho klienta váhu 1, což jsme vypočetli pomoci funkce NEG (viz výše), tzn. do funkce CTR dosadíme a = 1. Váha pravidla 2) je -1, tzn. w = -1. </a:t>
            </a:r>
            <a:r>
              <a:rPr lang="cs-CZ" sz="1800" dirty="0" smtClean="0"/>
              <a:t>Tudíž</a:t>
            </a:r>
          </a:p>
          <a:p>
            <a:pPr marL="0" indent="0">
              <a:buNone/>
            </a:pPr>
            <a:endParaRPr lang="cs-CZ" sz="1800" dirty="0"/>
          </a:p>
          <a:p>
            <a:pPr marL="0" indent="0" algn="ctr">
              <a:buNone/>
            </a:pPr>
            <a:r>
              <a:rPr lang="cs-CZ" sz="1800" dirty="0"/>
              <a:t>CTR(a, w) = CTR(1, -1) = 1</a:t>
            </a:r>
            <a:r>
              <a:rPr lang="cs-CZ" sz="1800" dirty="0" smtClean="0"/>
              <a:t>,</a:t>
            </a:r>
          </a:p>
          <a:p>
            <a:pPr marL="0" indent="0" algn="ctr">
              <a:buNone/>
            </a:pPr>
            <a:endParaRPr lang="cs-CZ" sz="1800" dirty="0"/>
          </a:p>
          <a:p>
            <a:pPr marL="0" indent="0">
              <a:buNone/>
            </a:pPr>
            <a:r>
              <a:rPr lang="cs-CZ" sz="1800" dirty="0"/>
              <a:t>jelikož a &gt; 0. Příspěvek pravidla 2) k  váze  výroku půjčíme je 1, tudíž novou váhu výroku půjčíme stanovíme na 1. To můžeme provést díky tomu, že váha půjčíme byla doposud rovná 0 (pokud by nebyla rovná 0, použili bychom funkci GLOB, viz níže).  Na základě této nové váhy se již můžeme silně odklonit od smluvení půjčky, což reálně odpovídá situaci, kdy nezaměstnaný člověk má je velmi malou šanci na získání půjčky</a:t>
            </a:r>
            <a:r>
              <a:rPr lang="cs-CZ" sz="1800" dirty="0" smtClean="0"/>
              <a:t>.</a:t>
            </a: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a:t>
            </a:r>
            <a:r>
              <a:rPr lang="en-US" altLang="cs-CZ" b="1" dirty="0" smtClean="0">
                <a:solidFill>
                  <a:srgbClr val="307871"/>
                </a:solidFill>
                <a:latin typeface="Times New Roman" panose="02020603050405020304" pitchFamily="18" charset="0"/>
                <a:cs typeface="Times New Roman" panose="02020603050405020304" pitchFamily="18" charset="0"/>
              </a:rPr>
              <a:t>CTR</a:t>
            </a:r>
            <a:r>
              <a:rPr lang="cs-CZ" altLang="cs-CZ" b="1" dirty="0" smtClean="0">
                <a:solidFill>
                  <a:srgbClr val="307871"/>
                </a:solidFill>
                <a:latin typeface="Times New Roman" panose="02020603050405020304" pitchFamily="18" charset="0"/>
                <a:cs typeface="Times New Roman" panose="02020603050405020304" pitchFamily="18" charset="0"/>
              </a:rPr>
              <a:t> – příklad 2</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5037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pl-PL" sz="2000" i="1" dirty="0" smtClean="0"/>
              <a:t>GLOB</a:t>
            </a:r>
            <a:r>
              <a:rPr lang="pl-PL" sz="2000" dirty="0" smtClean="0"/>
              <a:t>(w</a:t>
            </a:r>
            <a:r>
              <a:rPr lang="pl-PL" sz="2000" baseline="-25000" dirty="0" smtClean="0"/>
              <a:t>1</a:t>
            </a:r>
            <a:r>
              <a:rPr lang="pl-PL" sz="2000" dirty="0" smtClean="0"/>
              <a:t>, </a:t>
            </a:r>
            <a:r>
              <a:rPr lang="pl-PL" sz="2000" i="1" dirty="0" smtClean="0"/>
              <a:t>w</a:t>
            </a:r>
            <a:r>
              <a:rPr lang="pl-PL" sz="2000" baseline="-25000" dirty="0" smtClean="0"/>
              <a:t>2</a:t>
            </a:r>
            <a:r>
              <a:rPr lang="pl-PL" sz="2000" dirty="0" smtClean="0"/>
              <a:t>, …</a:t>
            </a:r>
            <a:r>
              <a:rPr lang="pl-PL" sz="2000" i="1" dirty="0" smtClean="0"/>
              <a:t>w</a:t>
            </a:r>
            <a:r>
              <a:rPr lang="pl-PL" sz="2000" i="1" baseline="-25000" dirty="0" smtClean="0"/>
              <a:t>n</a:t>
            </a:r>
            <a:r>
              <a:rPr lang="pl-PL" sz="2000" dirty="0" smtClean="0"/>
              <a:t>)</a:t>
            </a:r>
            <a:r>
              <a:rPr lang="pl-PL" sz="2000" i="1" dirty="0" smtClean="0"/>
              <a:t> </a:t>
            </a:r>
            <a:r>
              <a:rPr lang="pl-PL" sz="2000" dirty="0"/>
              <a:t>= </a:t>
            </a:r>
            <a:r>
              <a:rPr lang="pl-PL" sz="2000" i="1" dirty="0"/>
              <a:t>w</a:t>
            </a:r>
            <a:r>
              <a:rPr lang="pl-PL" sz="2000" baseline="-25000" dirty="0"/>
              <a:t>1</a:t>
            </a:r>
            <a:r>
              <a:rPr lang="pl-PL" sz="2000" dirty="0"/>
              <a:t> ⊕ </a:t>
            </a:r>
            <a:r>
              <a:rPr lang="pl-PL" sz="2000" i="1" dirty="0"/>
              <a:t>w</a:t>
            </a:r>
            <a:r>
              <a:rPr lang="pl-PL" sz="2000" baseline="-25000" dirty="0"/>
              <a:t>2</a:t>
            </a:r>
            <a:r>
              <a:rPr lang="pl-PL" sz="2000" dirty="0"/>
              <a:t> </a:t>
            </a:r>
            <a:r>
              <a:rPr lang="pl-PL" sz="2000" dirty="0" smtClean="0"/>
              <a:t>⊕ ... ⊕ </a:t>
            </a:r>
            <a:r>
              <a:rPr lang="pl-PL" sz="2000" i="1" dirty="0" smtClean="0"/>
              <a:t>w</a:t>
            </a:r>
            <a:r>
              <a:rPr lang="pl-PL" sz="2000" i="1" baseline="-25000" dirty="0" smtClean="0"/>
              <a:t>n</a:t>
            </a:r>
            <a:r>
              <a:rPr lang="pl-PL" sz="2000" i="1" dirty="0" smtClean="0"/>
              <a:t> </a:t>
            </a:r>
          </a:p>
          <a:p>
            <a:pPr marL="0" indent="0">
              <a:buNone/>
            </a:pPr>
            <a:r>
              <a:rPr lang="pt-BR" sz="2000" dirty="0" smtClean="0"/>
              <a:t>1</a:t>
            </a:r>
            <a:r>
              <a:rPr lang="pt-BR" sz="2000" dirty="0"/>
              <a:t>. ⊕ je komutativní a asociativní,</a:t>
            </a:r>
          </a:p>
          <a:p>
            <a:pPr marL="0" indent="0">
              <a:buNone/>
            </a:pPr>
            <a:r>
              <a:rPr lang="pl-PL" sz="2000" dirty="0"/>
              <a:t>2. 1 ⊕ w = w ⊕ 1 = 1, pro w ∈ (-1,1],</a:t>
            </a:r>
          </a:p>
          <a:p>
            <a:pPr marL="0" indent="0">
              <a:buNone/>
            </a:pPr>
            <a:r>
              <a:rPr lang="pl-PL" sz="2000" dirty="0"/>
              <a:t>3. -1 ⊕ w = w ⊕ -1 = -1, pro w ∈ [-1,1),</a:t>
            </a:r>
          </a:p>
          <a:p>
            <a:pPr marL="0" indent="0">
              <a:buNone/>
            </a:pPr>
            <a:r>
              <a:rPr lang="pl-PL" sz="2000" dirty="0"/>
              <a:t>4. 0 ⊕ w = w ⊕ 0 = w, pro w ∈ [-1,1],</a:t>
            </a:r>
          </a:p>
          <a:p>
            <a:pPr marL="0" indent="0">
              <a:buNone/>
            </a:pPr>
            <a:r>
              <a:rPr lang="pl-PL" sz="2000" dirty="0"/>
              <a:t>5. w ⊕ -w = 0, pro w ∈ [-1,1],</a:t>
            </a:r>
          </a:p>
          <a:p>
            <a:pPr marL="0" indent="0">
              <a:buNone/>
            </a:pPr>
            <a:r>
              <a:rPr lang="pl-PL" sz="2000" dirty="0"/>
              <a:t>6. pro libovolné w</a:t>
            </a:r>
            <a:r>
              <a:rPr lang="pl-PL" sz="2000" baseline="-25000" dirty="0"/>
              <a:t>1</a:t>
            </a:r>
            <a:r>
              <a:rPr lang="pl-PL" sz="2000" dirty="0"/>
              <a:t>, w</a:t>
            </a:r>
            <a:r>
              <a:rPr lang="pl-PL" sz="2000" baseline="-25000" dirty="0"/>
              <a:t>2</a:t>
            </a:r>
            <a:r>
              <a:rPr lang="pl-PL" sz="2000" dirty="0"/>
              <a:t>, w</a:t>
            </a:r>
            <a:r>
              <a:rPr lang="pl-PL" sz="2000" baseline="-25000" dirty="0"/>
              <a:t>3</a:t>
            </a:r>
            <a:r>
              <a:rPr lang="pl-PL" sz="2000" dirty="0"/>
              <a:t> ∈ (-1,1),</a:t>
            </a:r>
          </a:p>
          <a:p>
            <a:pPr marL="0" indent="0">
              <a:buNone/>
            </a:pPr>
            <a:r>
              <a:rPr lang="pl-PL" sz="2000" dirty="0"/>
              <a:t>jestliže w</a:t>
            </a:r>
            <a:r>
              <a:rPr lang="pl-PL" sz="2000" baseline="-25000" dirty="0"/>
              <a:t>1</a:t>
            </a:r>
            <a:r>
              <a:rPr lang="pl-PL" sz="2000" dirty="0"/>
              <a:t> &lt; w</a:t>
            </a:r>
            <a:r>
              <a:rPr lang="pl-PL" sz="2000" baseline="-25000" dirty="0"/>
              <a:t>2</a:t>
            </a:r>
            <a:r>
              <a:rPr lang="pl-PL" sz="2000" dirty="0"/>
              <a:t>, pak w1 ⊕ w3 </a:t>
            </a:r>
            <a:r>
              <a:rPr lang="pl-PL" sz="2000" dirty="0" smtClean="0"/>
              <a:t>≤ </a:t>
            </a:r>
            <a:r>
              <a:rPr lang="pl-PL" sz="2000" dirty="0"/>
              <a:t>w2 ⊕ w3.</a:t>
            </a:r>
            <a:endParaRPr lang="cs-CZ" sz="11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GLOB - požadavky</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9274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857250" lvl="1" indent="-457200">
              <a:defRPr/>
            </a:pPr>
            <a:r>
              <a:rPr lang="cs-CZ" sz="1600" dirty="0" smtClean="0"/>
              <a:t>slouží pro </a:t>
            </a:r>
            <a:r>
              <a:rPr lang="cs-CZ" sz="1600" dirty="0"/>
              <a:t>skládání příspěvků pravidel se stejným </a:t>
            </a:r>
            <a:r>
              <a:rPr lang="cs-CZ" sz="1600" dirty="0" smtClean="0"/>
              <a:t>závěrem</a:t>
            </a:r>
          </a:p>
          <a:p>
            <a:pPr marL="857250" lvl="1" indent="-457200">
              <a:defRPr/>
            </a:pPr>
            <a:endParaRPr lang="cs-CZ" sz="1600" dirty="0" smtClean="0"/>
          </a:p>
          <a:p>
            <a:pPr marL="400050" lvl="1" indent="0">
              <a:buNone/>
              <a:defRPr/>
            </a:pPr>
            <a:r>
              <a:rPr lang="cs-CZ" sz="1600" dirty="0"/>
              <a:t>Pro pravidla</a:t>
            </a:r>
          </a:p>
          <a:p>
            <a:pPr marL="0" indent="0" algn="ctr">
              <a:buNone/>
            </a:pPr>
            <a:r>
              <a:rPr lang="cs-CZ" sz="1600" dirty="0" smtClean="0"/>
              <a:t>A</a:t>
            </a:r>
            <a:r>
              <a:rPr lang="cs-CZ" sz="1600" baseline="-25000" dirty="0" smtClean="0"/>
              <a:t>1</a:t>
            </a:r>
            <a:r>
              <a:rPr lang="cs-CZ" sz="1600" dirty="0" smtClean="0"/>
              <a:t> </a:t>
            </a:r>
            <a:r>
              <a:rPr lang="cs-CZ" sz="1600" dirty="0"/>
              <a:t>—&gt; S (</a:t>
            </a:r>
            <a:r>
              <a:rPr lang="cs-CZ" sz="1600" dirty="0" err="1"/>
              <a:t>w</a:t>
            </a:r>
            <a:r>
              <a:rPr lang="cs-CZ" sz="1600" baseline="-25000" dirty="0" err="1"/>
              <a:t>l</a:t>
            </a:r>
            <a:r>
              <a:rPr lang="cs-CZ" sz="1600" dirty="0"/>
              <a:t>)</a:t>
            </a:r>
          </a:p>
          <a:p>
            <a:pPr marL="0" indent="0" algn="ctr">
              <a:buNone/>
            </a:pPr>
            <a:r>
              <a:rPr lang="cs-CZ" sz="1600" dirty="0"/>
              <a:t>A</a:t>
            </a:r>
            <a:r>
              <a:rPr lang="cs-CZ" sz="1600" baseline="-25000" dirty="0"/>
              <a:t>2</a:t>
            </a:r>
            <a:r>
              <a:rPr lang="cs-CZ" sz="1600" dirty="0"/>
              <a:t> —&gt; S (w</a:t>
            </a:r>
            <a:r>
              <a:rPr lang="cs-CZ" sz="1600" baseline="-25000" dirty="0"/>
              <a:t>2</a:t>
            </a:r>
            <a:r>
              <a:rPr lang="cs-CZ" sz="1600" dirty="0" smtClean="0"/>
              <a:t>)</a:t>
            </a:r>
          </a:p>
          <a:p>
            <a:pPr marL="0" indent="0" algn="ctr">
              <a:buNone/>
            </a:pPr>
            <a:r>
              <a:rPr lang="cs-CZ" sz="1600" dirty="0" smtClean="0"/>
              <a:t>…</a:t>
            </a:r>
            <a:endParaRPr lang="cs-CZ" sz="1600" dirty="0"/>
          </a:p>
          <a:p>
            <a:pPr marL="0" indent="0" algn="ctr">
              <a:buNone/>
            </a:pPr>
            <a:r>
              <a:rPr lang="cs-CZ" sz="1600" dirty="0" err="1"/>
              <a:t>A</a:t>
            </a:r>
            <a:r>
              <a:rPr lang="cs-CZ" sz="1600" baseline="-25000" dirty="0" err="1"/>
              <a:t>n</a:t>
            </a:r>
            <a:r>
              <a:rPr lang="cs-CZ" sz="1600" dirty="0"/>
              <a:t> —&gt; S (</a:t>
            </a:r>
            <a:r>
              <a:rPr lang="cs-CZ" sz="1600" dirty="0" err="1"/>
              <a:t>w</a:t>
            </a:r>
            <a:r>
              <a:rPr lang="cs-CZ" sz="1600" baseline="-25000" dirty="0" err="1"/>
              <a:t>n</a:t>
            </a:r>
            <a:r>
              <a:rPr lang="cs-CZ" sz="1600" dirty="0"/>
              <a:t>)</a:t>
            </a:r>
          </a:p>
          <a:p>
            <a:pPr marL="400050" lvl="1" indent="0">
              <a:buNone/>
              <a:defRPr/>
            </a:pPr>
            <a:r>
              <a:rPr lang="cs-CZ" sz="1600" dirty="0"/>
              <a:t>která dávají (po aplikaci funkce CTR) příspěvky </a:t>
            </a:r>
            <a:r>
              <a:rPr lang="cs-CZ" sz="1600" dirty="0" smtClean="0"/>
              <a:t>w</a:t>
            </a:r>
            <a:r>
              <a:rPr lang="cs-CZ" sz="1600" baseline="-25000" dirty="0" smtClean="0"/>
              <a:t>1</a:t>
            </a:r>
            <a:r>
              <a:rPr lang="en-US" sz="1600" baseline="30000" dirty="0" smtClean="0"/>
              <a:t>’</a:t>
            </a:r>
            <a:r>
              <a:rPr lang="cs-CZ" sz="1600" dirty="0" smtClean="0"/>
              <a:t>, </a:t>
            </a:r>
            <a:r>
              <a:rPr lang="en-US" sz="1600" dirty="0" smtClean="0"/>
              <a:t>w</a:t>
            </a:r>
            <a:r>
              <a:rPr lang="en-US" sz="1600" baseline="-25000" dirty="0" smtClean="0"/>
              <a:t>2</a:t>
            </a:r>
            <a:r>
              <a:rPr lang="en-US" sz="1600" baseline="30000" dirty="0" smtClean="0"/>
              <a:t>’</a:t>
            </a:r>
            <a:r>
              <a:rPr lang="en-US" sz="1600" dirty="0" smtClean="0"/>
              <a:t>, …, </a:t>
            </a:r>
            <a:r>
              <a:rPr lang="en-US" sz="1600" dirty="0" err="1" smtClean="0"/>
              <a:t>w</a:t>
            </a:r>
            <a:r>
              <a:rPr lang="en-US" sz="1600" baseline="-25000" dirty="0" err="1" smtClean="0"/>
              <a:t>n</a:t>
            </a:r>
            <a:r>
              <a:rPr lang="en-US" sz="1600" baseline="30000" dirty="0" smtClean="0"/>
              <a:t>’</a:t>
            </a:r>
            <a:r>
              <a:rPr lang="en-US" sz="1600" dirty="0" smtClean="0"/>
              <a:t> </a:t>
            </a:r>
            <a:r>
              <a:rPr lang="cs-CZ" sz="1600" dirty="0" smtClean="0"/>
              <a:t> </a:t>
            </a:r>
            <a:r>
              <a:rPr lang="cs-CZ" sz="1600" dirty="0"/>
              <a:t>se výsledná váha závěru </a:t>
            </a:r>
            <a:r>
              <a:rPr lang="cs-CZ" sz="1600" i="1" dirty="0"/>
              <a:t>S</a:t>
            </a:r>
            <a:r>
              <a:rPr lang="cs-CZ" sz="1600" dirty="0"/>
              <a:t> odvodí těmito funkcemi</a:t>
            </a:r>
            <a:r>
              <a:rPr lang="cs-CZ" sz="1600" dirty="0" smtClean="0"/>
              <a:t>:</a:t>
            </a:r>
          </a:p>
          <a:p>
            <a:pPr marL="400050" lvl="1" indent="0">
              <a:buNone/>
              <a:defRPr/>
            </a:pPr>
            <a:endParaRPr lang="cs-CZ" sz="1600" dirty="0"/>
          </a:p>
          <a:p>
            <a:pPr marL="400050" lvl="1" indent="0">
              <a:buNone/>
              <a:defRPr/>
            </a:pPr>
            <a:endParaRPr lang="cs-CZ" sz="1600" dirty="0" smtClean="0"/>
          </a:p>
          <a:p>
            <a:pPr marL="400050" lvl="1" indent="0">
              <a:buNone/>
              <a:defRPr/>
            </a:pPr>
            <a:endParaRPr lang="cs-CZ" sz="1600" dirty="0"/>
          </a:p>
          <a:p>
            <a:pPr marL="400050" lvl="1" indent="0">
              <a:buNone/>
              <a:defRPr/>
            </a:pPr>
            <a:endParaRPr lang="cs-CZ" dirty="0" smtClean="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Funkce </a:t>
            </a:r>
            <a:r>
              <a:rPr lang="cs-CZ" altLang="cs-CZ" b="1" dirty="0" smtClean="0">
                <a:solidFill>
                  <a:srgbClr val="307871"/>
                </a:solidFill>
                <a:latin typeface="Times New Roman" panose="02020603050405020304" pitchFamily="18" charset="0"/>
                <a:cs typeface="Times New Roman" panose="02020603050405020304" pitchFamily="18" charset="0"/>
              </a:rPr>
              <a:t>GLOB</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2786737575"/>
              </p:ext>
            </p:extLst>
          </p:nvPr>
        </p:nvGraphicFramePr>
        <p:xfrm>
          <a:off x="539552" y="3435846"/>
          <a:ext cx="8064896" cy="1584176"/>
        </p:xfrm>
        <a:graphic>
          <a:graphicData uri="http://schemas.openxmlformats.org/drawingml/2006/table">
            <a:tbl>
              <a:tblPr>
                <a:tableStyleId>{D7AC3CCA-C797-4891-BE02-D94E43425B78}</a:tableStyleId>
              </a:tblPr>
              <a:tblGrid>
                <a:gridCol w="1368152">
                  <a:extLst>
                    <a:ext uri="{9D8B030D-6E8A-4147-A177-3AD203B41FA5}">
                      <a16:colId xmlns:a16="http://schemas.microsoft.com/office/drawing/2014/main" val="827304982"/>
                    </a:ext>
                  </a:extLst>
                </a:gridCol>
                <a:gridCol w="6696744">
                  <a:extLst>
                    <a:ext uri="{9D8B030D-6E8A-4147-A177-3AD203B41FA5}">
                      <a16:colId xmlns:a16="http://schemas.microsoft.com/office/drawing/2014/main" val="2786057814"/>
                    </a:ext>
                  </a:extLst>
                </a:gridCol>
              </a:tblGrid>
              <a:tr h="399395">
                <a:tc>
                  <a:txBody>
                    <a:bodyPr/>
                    <a:lstStyle/>
                    <a:p>
                      <a:pPr algn="ctr">
                        <a:lnSpc>
                          <a:spcPts val="1050"/>
                        </a:lnSpc>
                        <a:spcAft>
                          <a:spcPts val="0"/>
                        </a:spcAft>
                      </a:pPr>
                      <a:r>
                        <a:rPr lang="cs-CZ" sz="1800" u="none" strike="noStrike" spc="0" dirty="0">
                          <a:effectLst/>
                        </a:rPr>
                        <a:t>sémantika</a:t>
                      </a:r>
                      <a:endParaRPr lang="cs-CZ" sz="1800" b="1"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050"/>
                        </a:lnSpc>
                        <a:spcAft>
                          <a:spcPts val="0"/>
                        </a:spcAft>
                      </a:pPr>
                      <a:r>
                        <a:rPr lang="cs-CZ" sz="1800" u="none" strike="noStrike" spc="0" dirty="0">
                          <a:effectLst/>
                        </a:rPr>
                        <a:t>funkce </a:t>
                      </a:r>
                      <a:r>
                        <a:rPr lang="cs-CZ" sz="1800" u="none" strike="noStrike" spc="0" dirty="0" smtClean="0">
                          <a:effectLst/>
                        </a:rPr>
                        <a:t>GLOB(</a:t>
                      </a:r>
                      <a:r>
                        <a:rPr lang="cs-CZ" sz="1800" dirty="0" smtClean="0"/>
                        <a:t>w</a:t>
                      </a:r>
                      <a:r>
                        <a:rPr lang="cs-CZ" sz="1800" baseline="-25000" dirty="0" smtClean="0"/>
                        <a:t>1</a:t>
                      </a:r>
                      <a:r>
                        <a:rPr lang="en-US" sz="1800" baseline="30000" dirty="0" smtClean="0"/>
                        <a:t>’</a:t>
                      </a:r>
                      <a:r>
                        <a:rPr lang="cs-CZ" sz="1800" dirty="0" smtClean="0"/>
                        <a:t>, </a:t>
                      </a:r>
                      <a:r>
                        <a:rPr lang="en-US" sz="1800" dirty="0" smtClean="0"/>
                        <a:t>w</a:t>
                      </a:r>
                      <a:r>
                        <a:rPr lang="en-US" sz="1800" baseline="-25000" dirty="0" smtClean="0"/>
                        <a:t>2</a:t>
                      </a:r>
                      <a:r>
                        <a:rPr lang="en-US" sz="1800" baseline="30000" dirty="0" smtClean="0"/>
                        <a:t>’</a:t>
                      </a:r>
                      <a:r>
                        <a:rPr lang="en-US" sz="1800" dirty="0" smtClean="0"/>
                        <a:t>, …, </a:t>
                      </a:r>
                      <a:r>
                        <a:rPr lang="en-US" sz="1800" dirty="0" err="1" smtClean="0"/>
                        <a:t>w</a:t>
                      </a:r>
                      <a:r>
                        <a:rPr lang="en-US" sz="1800" baseline="-25000" dirty="0" err="1" smtClean="0"/>
                        <a:t>n</a:t>
                      </a:r>
                      <a:r>
                        <a:rPr lang="en-US" sz="1800" baseline="30000" dirty="0" smtClean="0"/>
                        <a:t>’</a:t>
                      </a:r>
                      <a:r>
                        <a:rPr lang="cs-CZ" sz="1800" u="none" strike="noStrike" spc="0" dirty="0" smtClean="0">
                          <a:effectLst/>
                        </a:rPr>
                        <a:t>)</a:t>
                      </a:r>
                      <a:endParaRPr lang="cs-CZ" sz="1800" b="1"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3186850369"/>
                  </a:ext>
                </a:extLst>
              </a:tr>
              <a:tr h="360527">
                <a:tc>
                  <a:txBody>
                    <a:bodyPr/>
                    <a:lstStyle/>
                    <a:p>
                      <a:pPr algn="ctr">
                        <a:lnSpc>
                          <a:spcPts val="1050"/>
                        </a:lnSpc>
                        <a:spcAft>
                          <a:spcPts val="0"/>
                        </a:spcAft>
                      </a:pPr>
                      <a:r>
                        <a:rPr lang="cs-CZ" sz="1800" u="none" strike="noStrike" spc="0" dirty="0">
                          <a:effectLst/>
                        </a:rPr>
                        <a:t>standardní</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1800" u="none" strike="noStrike" spc="0" dirty="0" smtClean="0">
                          <a:effectLst/>
                        </a:rPr>
                        <a:t>GLOB1(</a:t>
                      </a:r>
                      <a:r>
                        <a:rPr lang="cs-CZ" sz="1800" dirty="0" smtClean="0"/>
                        <a:t>w</a:t>
                      </a:r>
                      <a:r>
                        <a:rPr lang="cs-CZ" sz="1800" baseline="-25000" dirty="0" smtClean="0"/>
                        <a:t>1</a:t>
                      </a:r>
                      <a:r>
                        <a:rPr lang="en-US" sz="1800" baseline="30000" dirty="0" smtClean="0"/>
                        <a:t>’</a:t>
                      </a:r>
                      <a:r>
                        <a:rPr lang="cs-CZ" sz="1800" dirty="0" smtClean="0"/>
                        <a:t>, </a:t>
                      </a:r>
                      <a:r>
                        <a:rPr lang="en-US" sz="1800" dirty="0" smtClean="0"/>
                        <a:t>w</a:t>
                      </a:r>
                      <a:r>
                        <a:rPr lang="en-US" sz="1800" baseline="-25000" dirty="0" smtClean="0"/>
                        <a:t>2</a:t>
                      </a:r>
                      <a:r>
                        <a:rPr lang="en-US" sz="1800" baseline="30000" dirty="0" smtClean="0"/>
                        <a:t>’</a:t>
                      </a:r>
                      <a:r>
                        <a:rPr lang="cs-CZ" sz="1800" kern="1200" dirty="0" smtClean="0">
                          <a:solidFill>
                            <a:schemeClr val="dk1"/>
                          </a:solidFill>
                          <a:effectLst/>
                          <a:latin typeface="+mn-lt"/>
                          <a:ea typeface="+mn-ea"/>
                          <a:cs typeface="+mn-cs"/>
                        </a:rPr>
                        <a:t>) = (</a:t>
                      </a:r>
                      <a:r>
                        <a:rPr lang="cs-CZ" sz="1800" dirty="0" smtClean="0"/>
                        <a:t>w</a:t>
                      </a:r>
                      <a:r>
                        <a:rPr lang="cs-CZ" sz="1800" baseline="-25000" dirty="0" smtClean="0"/>
                        <a:t>1</a:t>
                      </a:r>
                      <a:r>
                        <a:rPr lang="en-US" sz="1800" baseline="30000" dirty="0" smtClean="0"/>
                        <a:t>’</a:t>
                      </a:r>
                      <a:r>
                        <a:rPr lang="cs-CZ" sz="1800" baseline="30000" dirty="0" smtClean="0"/>
                        <a:t> +</a:t>
                      </a:r>
                      <a:r>
                        <a:rPr lang="cs-CZ" sz="1800" dirty="0" smtClean="0"/>
                        <a:t> </a:t>
                      </a:r>
                      <a:r>
                        <a:rPr lang="en-US" sz="1800" dirty="0" smtClean="0"/>
                        <a:t>w</a:t>
                      </a:r>
                      <a:r>
                        <a:rPr lang="en-US" sz="1800" baseline="-25000" dirty="0" smtClean="0"/>
                        <a:t>2</a:t>
                      </a:r>
                      <a:r>
                        <a:rPr lang="en-US" sz="1800" baseline="30000" dirty="0" smtClean="0"/>
                        <a:t>’</a:t>
                      </a:r>
                      <a:r>
                        <a:rPr lang="cs-CZ" sz="1800" kern="1200" dirty="0" smtClean="0">
                          <a:solidFill>
                            <a:schemeClr val="dk1"/>
                          </a:solidFill>
                          <a:effectLst/>
                          <a:latin typeface="+mn-lt"/>
                          <a:ea typeface="+mn-ea"/>
                          <a:cs typeface="+mn-cs"/>
                        </a:rPr>
                        <a:t>) / (1 + </a:t>
                      </a:r>
                      <a:r>
                        <a:rPr lang="cs-CZ" sz="1800" dirty="0" smtClean="0"/>
                        <a:t>w</a:t>
                      </a:r>
                      <a:r>
                        <a:rPr lang="cs-CZ" sz="1800" baseline="-25000" dirty="0" smtClean="0"/>
                        <a:t>1</a:t>
                      </a:r>
                      <a:r>
                        <a:rPr lang="en-US" sz="1800" baseline="30000" dirty="0" smtClean="0"/>
                        <a:t>’</a:t>
                      </a:r>
                      <a:r>
                        <a:rPr lang="cs-CZ" sz="1800" baseline="0" dirty="0" smtClean="0"/>
                        <a:t> * </a:t>
                      </a:r>
                      <a:r>
                        <a:rPr lang="en-US" sz="1800" dirty="0" smtClean="0"/>
                        <a:t>w</a:t>
                      </a:r>
                      <a:r>
                        <a:rPr lang="en-US" sz="1800" baseline="-25000" dirty="0" smtClean="0"/>
                        <a:t>2</a:t>
                      </a:r>
                      <a:r>
                        <a:rPr lang="en-US" sz="1800" baseline="30000" dirty="0" smtClean="0"/>
                        <a:t>’</a:t>
                      </a:r>
                      <a:r>
                        <a:rPr lang="cs-CZ" sz="1800" kern="1200" dirty="0" smtClean="0">
                          <a:solidFill>
                            <a:schemeClr val="dk1"/>
                          </a:solidFill>
                          <a:effectLst/>
                          <a:latin typeface="+mn-lt"/>
                          <a:ea typeface="+mn-ea"/>
                          <a:cs typeface="+mn-cs"/>
                        </a:rPr>
                        <a:t>)</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637527773"/>
                  </a:ext>
                </a:extLst>
              </a:tr>
              <a:tr h="463727">
                <a:tc>
                  <a:txBody>
                    <a:bodyPr/>
                    <a:lstStyle/>
                    <a:p>
                      <a:pPr algn="ctr">
                        <a:lnSpc>
                          <a:spcPts val="1050"/>
                        </a:lnSpc>
                        <a:spcAft>
                          <a:spcPts val="0"/>
                        </a:spcAft>
                      </a:pPr>
                      <a:r>
                        <a:rPr lang="cs-CZ" sz="1800" u="none" strike="noStrike" spc="0" dirty="0">
                          <a:effectLst/>
                        </a:rPr>
                        <a:t>logická</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1800" kern="1200" dirty="0" smtClean="0">
                          <a:solidFill>
                            <a:schemeClr val="dk1"/>
                          </a:solidFill>
                          <a:effectLst/>
                          <a:latin typeface="+mn-lt"/>
                          <a:ea typeface="+mn-ea"/>
                          <a:cs typeface="+mn-cs"/>
                        </a:rPr>
                        <a:t>GLOB2(</a:t>
                      </a:r>
                      <a:r>
                        <a:rPr lang="cs-CZ" sz="1800" dirty="0" smtClean="0"/>
                        <a:t>w</a:t>
                      </a:r>
                      <a:r>
                        <a:rPr lang="cs-CZ" sz="1800" baseline="-25000" dirty="0" smtClean="0"/>
                        <a:t>1</a:t>
                      </a:r>
                      <a:r>
                        <a:rPr lang="en-US" sz="1800" baseline="30000" dirty="0" smtClean="0"/>
                        <a:t>’</a:t>
                      </a:r>
                      <a:r>
                        <a:rPr lang="cs-CZ" sz="1800" dirty="0" smtClean="0"/>
                        <a:t>, </a:t>
                      </a:r>
                      <a:r>
                        <a:rPr lang="en-US" sz="1800" dirty="0" smtClean="0"/>
                        <a:t>w</a:t>
                      </a:r>
                      <a:r>
                        <a:rPr lang="en-US" sz="1800" baseline="-25000" dirty="0" smtClean="0"/>
                        <a:t>2</a:t>
                      </a:r>
                      <a:r>
                        <a:rPr lang="en-US" sz="1800" baseline="30000" dirty="0" smtClean="0"/>
                        <a:t>’</a:t>
                      </a:r>
                      <a:r>
                        <a:rPr lang="en-US" sz="1800" dirty="0" smtClean="0"/>
                        <a:t>, …, </a:t>
                      </a:r>
                      <a:r>
                        <a:rPr lang="en-US" sz="1800" dirty="0" err="1" smtClean="0"/>
                        <a:t>w</a:t>
                      </a:r>
                      <a:r>
                        <a:rPr lang="en-US" sz="1800" baseline="-25000" dirty="0" err="1" smtClean="0"/>
                        <a:t>n</a:t>
                      </a:r>
                      <a:r>
                        <a:rPr lang="en-US" sz="1800" baseline="30000" dirty="0" smtClean="0"/>
                        <a:t>’</a:t>
                      </a:r>
                      <a:r>
                        <a:rPr lang="cs-CZ" sz="1800" kern="1200" dirty="0" smtClean="0">
                          <a:solidFill>
                            <a:schemeClr val="dk1"/>
                          </a:solidFill>
                          <a:effectLst/>
                          <a:latin typeface="+mn-lt"/>
                          <a:ea typeface="+mn-ea"/>
                          <a:cs typeface="+mn-cs"/>
                        </a:rPr>
                        <a:t>) = min(</a:t>
                      </a:r>
                      <a:r>
                        <a:rPr lang="cs-CZ" sz="1800" kern="1200" dirty="0" err="1" smtClean="0">
                          <a:solidFill>
                            <a:schemeClr val="dk1"/>
                          </a:solidFill>
                          <a:effectLst/>
                          <a:latin typeface="+mn-lt"/>
                          <a:ea typeface="+mn-ea"/>
                          <a:cs typeface="+mn-cs"/>
                        </a:rPr>
                        <a:t>Σ</a:t>
                      </a:r>
                      <a:r>
                        <a:rPr lang="cs-CZ" sz="1800" kern="1200" baseline="-25000" dirty="0" err="1" smtClean="0">
                          <a:solidFill>
                            <a:schemeClr val="dk1"/>
                          </a:solidFill>
                          <a:effectLst/>
                          <a:latin typeface="+mn-lt"/>
                          <a:ea typeface="+mn-ea"/>
                          <a:cs typeface="+mn-cs"/>
                        </a:rPr>
                        <a:t>w</a:t>
                      </a:r>
                      <a:r>
                        <a:rPr lang="cs-CZ" sz="1800" kern="1200" baseline="-50000" dirty="0" err="1" smtClean="0">
                          <a:solidFill>
                            <a:schemeClr val="dk1"/>
                          </a:solidFill>
                          <a:effectLst/>
                          <a:latin typeface="+mn-lt"/>
                          <a:ea typeface="+mn-ea"/>
                          <a:cs typeface="+mn-cs"/>
                        </a:rPr>
                        <a:t>i</a:t>
                      </a:r>
                      <a:r>
                        <a:rPr lang="cs-CZ" sz="1800" kern="1200" baseline="-25000" dirty="0" smtClean="0">
                          <a:solidFill>
                            <a:schemeClr val="dk1"/>
                          </a:solidFill>
                          <a:effectLst/>
                          <a:latin typeface="+mn-lt"/>
                          <a:ea typeface="+mn-ea"/>
                          <a:cs typeface="+mn-cs"/>
                        </a:rPr>
                        <a:t>&gt;0</a:t>
                      </a:r>
                      <a:r>
                        <a:rPr lang="cs-CZ" sz="1800" kern="1200" dirty="0" smtClean="0">
                          <a:solidFill>
                            <a:schemeClr val="dk1"/>
                          </a:solidFill>
                          <a:effectLst/>
                          <a:latin typeface="+mn-lt"/>
                          <a:ea typeface="+mn-ea"/>
                          <a:cs typeface="+mn-cs"/>
                        </a:rPr>
                        <a:t>w</a:t>
                      </a:r>
                      <a:r>
                        <a:rPr lang="cs-CZ" sz="1800" kern="1200" baseline="-25000" dirty="0" smtClean="0">
                          <a:solidFill>
                            <a:schemeClr val="dk1"/>
                          </a:solidFill>
                          <a:effectLst/>
                          <a:latin typeface="+mn-lt"/>
                          <a:ea typeface="+mn-ea"/>
                          <a:cs typeface="+mn-cs"/>
                        </a:rPr>
                        <a:t>i</a:t>
                      </a:r>
                      <a:r>
                        <a:rPr lang="cs-CZ" sz="1800" kern="1200" dirty="0" smtClean="0">
                          <a:solidFill>
                            <a:schemeClr val="dk1"/>
                          </a:solidFill>
                          <a:effectLst/>
                          <a:latin typeface="+mn-lt"/>
                          <a:ea typeface="+mn-ea"/>
                          <a:cs typeface="+mn-cs"/>
                        </a:rPr>
                        <a:t> ,1)  +  </a:t>
                      </a:r>
                      <a:r>
                        <a:rPr lang="cs-CZ" sz="1800" kern="1200" dirty="0" err="1" smtClean="0">
                          <a:solidFill>
                            <a:schemeClr val="dk1"/>
                          </a:solidFill>
                          <a:effectLst/>
                          <a:latin typeface="+mn-lt"/>
                          <a:ea typeface="+mn-ea"/>
                          <a:cs typeface="+mn-cs"/>
                        </a:rPr>
                        <a:t>max</a:t>
                      </a:r>
                      <a:r>
                        <a:rPr lang="cs-CZ" sz="1800" kern="1200" dirty="0" smtClean="0">
                          <a:solidFill>
                            <a:schemeClr val="dk1"/>
                          </a:solidFill>
                          <a:effectLst/>
                          <a:latin typeface="+mn-lt"/>
                          <a:ea typeface="+mn-ea"/>
                          <a:cs typeface="+mn-cs"/>
                        </a:rPr>
                        <a:t>(</a:t>
                      </a:r>
                      <a:r>
                        <a:rPr lang="cs-CZ" sz="1800" kern="1200" dirty="0" err="1" smtClean="0">
                          <a:solidFill>
                            <a:schemeClr val="dk1"/>
                          </a:solidFill>
                          <a:effectLst/>
                          <a:latin typeface="+mn-lt"/>
                          <a:ea typeface="+mn-ea"/>
                          <a:cs typeface="+mn-cs"/>
                        </a:rPr>
                        <a:t>Σ</a:t>
                      </a:r>
                      <a:r>
                        <a:rPr lang="cs-CZ" sz="1800" kern="1200" baseline="-25000" dirty="0" err="1" smtClean="0">
                          <a:solidFill>
                            <a:schemeClr val="dk1"/>
                          </a:solidFill>
                          <a:effectLst/>
                          <a:latin typeface="+mn-lt"/>
                          <a:ea typeface="+mn-ea"/>
                          <a:cs typeface="+mn-cs"/>
                        </a:rPr>
                        <a:t>w</a:t>
                      </a:r>
                      <a:r>
                        <a:rPr lang="cs-CZ" sz="1800" kern="1200" baseline="-50000" dirty="0" err="1" smtClean="0">
                          <a:solidFill>
                            <a:schemeClr val="dk1"/>
                          </a:solidFill>
                          <a:effectLst/>
                          <a:latin typeface="+mn-lt"/>
                          <a:ea typeface="+mn-ea"/>
                          <a:cs typeface="+mn-cs"/>
                        </a:rPr>
                        <a:t>i</a:t>
                      </a:r>
                      <a:r>
                        <a:rPr lang="cs-CZ" sz="1800" kern="1200" baseline="-25000" dirty="0" smtClean="0">
                          <a:solidFill>
                            <a:schemeClr val="dk1"/>
                          </a:solidFill>
                          <a:effectLst/>
                          <a:latin typeface="+mn-lt"/>
                          <a:ea typeface="+mn-ea"/>
                          <a:cs typeface="+mn-cs"/>
                        </a:rPr>
                        <a:t>&lt;0</a:t>
                      </a:r>
                      <a:r>
                        <a:rPr lang="cs-CZ" sz="1800" kern="1200" dirty="0" smtClean="0">
                          <a:solidFill>
                            <a:schemeClr val="dk1"/>
                          </a:solidFill>
                          <a:effectLst/>
                          <a:latin typeface="+mn-lt"/>
                          <a:ea typeface="+mn-ea"/>
                          <a:cs typeface="+mn-cs"/>
                        </a:rPr>
                        <a:t>w</a:t>
                      </a:r>
                      <a:r>
                        <a:rPr lang="cs-CZ" sz="1800" kern="1200" baseline="-25000" dirty="0" smtClean="0">
                          <a:solidFill>
                            <a:schemeClr val="dk1"/>
                          </a:solidFill>
                          <a:effectLst/>
                          <a:latin typeface="+mn-lt"/>
                          <a:ea typeface="+mn-ea"/>
                          <a:cs typeface="+mn-cs"/>
                        </a:rPr>
                        <a:t>i</a:t>
                      </a:r>
                      <a:r>
                        <a:rPr lang="cs-CZ" sz="1800" kern="1200" dirty="0" smtClean="0">
                          <a:solidFill>
                            <a:schemeClr val="dk1"/>
                          </a:solidFill>
                          <a:effectLst/>
                          <a:latin typeface="+mn-lt"/>
                          <a:ea typeface="+mn-ea"/>
                          <a:cs typeface="+mn-cs"/>
                        </a:rPr>
                        <a:t>, -1)</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512062746"/>
                  </a:ext>
                </a:extLst>
              </a:tr>
              <a:tr h="360527">
                <a:tc>
                  <a:txBody>
                    <a:bodyPr/>
                    <a:lstStyle/>
                    <a:p>
                      <a:pPr algn="ctr">
                        <a:lnSpc>
                          <a:spcPts val="1050"/>
                        </a:lnSpc>
                        <a:spcAft>
                          <a:spcPts val="0"/>
                        </a:spcAft>
                      </a:pPr>
                      <a:r>
                        <a:rPr lang="cs-CZ" sz="1800" u="none" strike="noStrike" spc="0">
                          <a:effectLst/>
                        </a:rPr>
                        <a:t>neuronová</a:t>
                      </a:r>
                      <a:endParaRPr lang="cs-CZ" sz="18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cs-CZ" sz="1800" kern="1200" dirty="0" smtClean="0">
                          <a:solidFill>
                            <a:schemeClr val="dk1"/>
                          </a:solidFill>
                          <a:effectLst/>
                          <a:latin typeface="+mn-lt"/>
                          <a:ea typeface="+mn-ea"/>
                          <a:cs typeface="+mn-cs"/>
                        </a:rPr>
                        <a:t>GLOB3(</a:t>
                      </a:r>
                      <a:r>
                        <a:rPr lang="cs-CZ" sz="1800" dirty="0" smtClean="0"/>
                        <a:t>w</a:t>
                      </a:r>
                      <a:r>
                        <a:rPr lang="cs-CZ" sz="1800" baseline="-25000" dirty="0" smtClean="0"/>
                        <a:t>1</a:t>
                      </a:r>
                      <a:r>
                        <a:rPr lang="en-US" sz="1800" baseline="30000" dirty="0" smtClean="0"/>
                        <a:t>’</a:t>
                      </a:r>
                      <a:r>
                        <a:rPr lang="cs-CZ" sz="1800" dirty="0" smtClean="0"/>
                        <a:t>, </a:t>
                      </a:r>
                      <a:r>
                        <a:rPr lang="en-US" sz="1800" dirty="0" smtClean="0"/>
                        <a:t>w</a:t>
                      </a:r>
                      <a:r>
                        <a:rPr lang="en-US" sz="1800" baseline="-25000" dirty="0" smtClean="0"/>
                        <a:t>2</a:t>
                      </a:r>
                      <a:r>
                        <a:rPr lang="en-US" sz="1800" baseline="30000" dirty="0" smtClean="0"/>
                        <a:t>’</a:t>
                      </a:r>
                      <a:r>
                        <a:rPr lang="en-US" sz="1800" dirty="0" smtClean="0"/>
                        <a:t>, …, </a:t>
                      </a:r>
                      <a:r>
                        <a:rPr lang="en-US" sz="1800" dirty="0" err="1" smtClean="0"/>
                        <a:t>w</a:t>
                      </a:r>
                      <a:r>
                        <a:rPr lang="en-US" sz="1800" baseline="-25000" dirty="0" err="1" smtClean="0"/>
                        <a:t>n</a:t>
                      </a:r>
                      <a:r>
                        <a:rPr lang="en-US" sz="1800" baseline="30000" dirty="0" smtClean="0"/>
                        <a:t>’</a:t>
                      </a:r>
                      <a:r>
                        <a:rPr lang="cs-CZ" sz="1800" kern="1200" dirty="0" smtClean="0">
                          <a:solidFill>
                            <a:schemeClr val="dk1"/>
                          </a:solidFill>
                          <a:effectLst/>
                          <a:latin typeface="+mn-lt"/>
                          <a:ea typeface="+mn-ea"/>
                          <a:cs typeface="+mn-cs"/>
                        </a:rPr>
                        <a:t>) = </a:t>
                      </a:r>
                      <a:r>
                        <a:rPr lang="cs-CZ" sz="1800" kern="1200" dirty="0" err="1" smtClean="0">
                          <a:solidFill>
                            <a:schemeClr val="dk1"/>
                          </a:solidFill>
                          <a:effectLst/>
                          <a:latin typeface="+mn-lt"/>
                          <a:ea typeface="+mn-ea"/>
                          <a:cs typeface="+mn-cs"/>
                        </a:rPr>
                        <a:t>max</a:t>
                      </a:r>
                      <a:r>
                        <a:rPr lang="cs-CZ" sz="1800" kern="1200" dirty="0" smtClean="0">
                          <a:solidFill>
                            <a:schemeClr val="dk1"/>
                          </a:solidFill>
                          <a:effectLst/>
                          <a:latin typeface="+mn-lt"/>
                          <a:ea typeface="+mn-ea"/>
                          <a:cs typeface="+mn-cs"/>
                        </a:rPr>
                        <a:t>(-1, min(1,</a:t>
                      </a:r>
                      <a:r>
                        <a:rPr lang="cs-CZ" sz="1800" kern="1200" baseline="0" dirty="0" smtClean="0">
                          <a:solidFill>
                            <a:schemeClr val="dk1"/>
                          </a:solidFill>
                          <a:effectLst/>
                          <a:latin typeface="+mn-lt"/>
                          <a:ea typeface="+mn-ea"/>
                          <a:cs typeface="+mn-cs"/>
                        </a:rPr>
                        <a:t> </a:t>
                      </a:r>
                      <a:r>
                        <a:rPr lang="cs-CZ" sz="1800" kern="1200" dirty="0" err="1" smtClean="0">
                          <a:solidFill>
                            <a:schemeClr val="dk1"/>
                          </a:solidFill>
                          <a:effectLst/>
                          <a:latin typeface="+mn-lt"/>
                          <a:ea typeface="+mn-ea"/>
                          <a:cs typeface="+mn-cs"/>
                        </a:rPr>
                        <a:t>Σ</a:t>
                      </a:r>
                      <a:r>
                        <a:rPr lang="cs-CZ" sz="1800" kern="1200" baseline="-25000" dirty="0" err="1" smtClean="0">
                          <a:solidFill>
                            <a:schemeClr val="dk1"/>
                          </a:solidFill>
                          <a:effectLst/>
                          <a:latin typeface="+mn-lt"/>
                          <a:ea typeface="+mn-ea"/>
                          <a:cs typeface="+mn-cs"/>
                        </a:rPr>
                        <a:t>w</a:t>
                      </a:r>
                      <a:r>
                        <a:rPr lang="cs-CZ" sz="1800" kern="1200" baseline="-50000" dirty="0" err="1" smtClean="0">
                          <a:solidFill>
                            <a:schemeClr val="dk1"/>
                          </a:solidFill>
                          <a:effectLst/>
                          <a:latin typeface="+mn-lt"/>
                          <a:ea typeface="+mn-ea"/>
                          <a:cs typeface="+mn-cs"/>
                        </a:rPr>
                        <a:t>i</a:t>
                      </a:r>
                      <a:r>
                        <a:rPr lang="cs-CZ" sz="1800" kern="1200" dirty="0" err="1" smtClean="0">
                          <a:solidFill>
                            <a:schemeClr val="dk1"/>
                          </a:solidFill>
                          <a:effectLst/>
                          <a:latin typeface="+mn-lt"/>
                          <a:ea typeface="+mn-ea"/>
                          <a:cs typeface="+mn-cs"/>
                        </a:rPr>
                        <a:t>w</a:t>
                      </a:r>
                      <a:r>
                        <a:rPr lang="cs-CZ" sz="1800" kern="1200" baseline="-25000" dirty="0" err="1" smtClean="0">
                          <a:solidFill>
                            <a:schemeClr val="dk1"/>
                          </a:solidFill>
                          <a:effectLst/>
                          <a:latin typeface="+mn-lt"/>
                          <a:ea typeface="+mn-ea"/>
                          <a:cs typeface="+mn-cs"/>
                        </a:rPr>
                        <a:t>i</a:t>
                      </a:r>
                      <a:r>
                        <a:rPr lang="cs-CZ" sz="1800" kern="1200" dirty="0" smtClean="0">
                          <a:solidFill>
                            <a:schemeClr val="dk1"/>
                          </a:solidFill>
                          <a:effectLst/>
                          <a:latin typeface="+mn-lt"/>
                          <a:ea typeface="+mn-ea"/>
                          <a:cs typeface="+mn-cs"/>
                        </a:rPr>
                        <a:t>))</a:t>
                      </a:r>
                      <a:endParaRPr lang="cs-CZ" sz="18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034697380"/>
                  </a:ext>
                </a:extLst>
              </a:tr>
            </a:tbl>
          </a:graphicData>
        </a:graphic>
      </p:graphicFrame>
    </p:spTree>
    <p:extLst>
      <p:ext uri="{BB962C8B-B14F-4D97-AF65-F5344CB8AC3E}">
        <p14:creationId xmlns:p14="http://schemas.microsoft.com/office/powerpoint/2010/main" val="1262881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Funkce </a:t>
            </a:r>
            <a:r>
              <a:rPr lang="cs-CZ" altLang="cs-CZ" b="1" dirty="0" smtClean="0">
                <a:solidFill>
                  <a:srgbClr val="307871"/>
                </a:solidFill>
                <a:latin typeface="Times New Roman" panose="02020603050405020304" pitchFamily="18" charset="0"/>
                <a:cs typeface="Times New Roman" panose="02020603050405020304" pitchFamily="18" charset="0"/>
              </a:rPr>
              <a:t>GLOB - ilustrace</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383592" y="1635646"/>
            <a:ext cx="3956283" cy="2892327"/>
          </a:xfrm>
          <a:prstGeom prst="rect">
            <a:avLst/>
          </a:prstGeom>
        </p:spPr>
      </p:pic>
      <p:sp>
        <p:nvSpPr>
          <p:cNvPr id="4" name="Obdélník 3"/>
          <p:cNvSpPr/>
          <p:nvPr/>
        </p:nvSpPr>
        <p:spPr>
          <a:xfrm>
            <a:off x="895916" y="1352918"/>
            <a:ext cx="2811988" cy="233397"/>
          </a:xfrm>
          <a:prstGeom prst="rect">
            <a:avLst/>
          </a:prstGeom>
        </p:spPr>
        <p:txBody>
          <a:bodyPr wrap="none">
            <a:spAutoFit/>
          </a:bodyPr>
          <a:lstStyle/>
          <a:p>
            <a:pPr algn="ctr">
              <a:lnSpc>
                <a:spcPts val="1100"/>
              </a:lnSpc>
              <a:spcAft>
                <a:spcPts val="0"/>
              </a:spcAft>
            </a:pPr>
            <a:r>
              <a:rPr lang="cs-CZ" sz="1100" dirty="0"/>
              <a:t>GLOB1(w</a:t>
            </a:r>
            <a:r>
              <a:rPr lang="cs-CZ" sz="1100" baseline="-25000" dirty="0"/>
              <a:t>1</a:t>
            </a:r>
            <a:r>
              <a:rPr lang="en-US" sz="1100" baseline="30000" dirty="0"/>
              <a:t>’</a:t>
            </a:r>
            <a:r>
              <a:rPr lang="cs-CZ" sz="1100" dirty="0"/>
              <a:t>, </a:t>
            </a:r>
            <a:r>
              <a:rPr lang="en-US" sz="1100" dirty="0"/>
              <a:t>w</a:t>
            </a:r>
            <a:r>
              <a:rPr lang="en-US" sz="1100" baseline="-25000" dirty="0"/>
              <a:t>2</a:t>
            </a:r>
            <a:r>
              <a:rPr lang="en-US" sz="1100" baseline="30000" dirty="0"/>
              <a:t>’</a:t>
            </a:r>
            <a:r>
              <a:rPr lang="cs-CZ" sz="1100" dirty="0">
                <a:solidFill>
                  <a:schemeClr val="dk1"/>
                </a:solidFill>
              </a:rPr>
              <a:t>) = (</a:t>
            </a:r>
            <a:r>
              <a:rPr lang="cs-CZ" sz="1100" dirty="0"/>
              <a:t>w</a:t>
            </a:r>
            <a:r>
              <a:rPr lang="cs-CZ" sz="1100" baseline="-25000" dirty="0"/>
              <a:t>1</a:t>
            </a:r>
            <a:r>
              <a:rPr lang="en-US" sz="1100" baseline="30000" dirty="0"/>
              <a:t>’</a:t>
            </a:r>
            <a:r>
              <a:rPr lang="cs-CZ" sz="1100" baseline="30000" dirty="0"/>
              <a:t> +</a:t>
            </a:r>
            <a:r>
              <a:rPr lang="cs-CZ" sz="1100" dirty="0"/>
              <a:t> </a:t>
            </a:r>
            <a:r>
              <a:rPr lang="en-US" sz="1100" dirty="0"/>
              <a:t>w</a:t>
            </a:r>
            <a:r>
              <a:rPr lang="en-US" sz="1100" baseline="-25000" dirty="0"/>
              <a:t>2</a:t>
            </a:r>
            <a:r>
              <a:rPr lang="en-US" sz="1100" baseline="30000" dirty="0"/>
              <a:t>’</a:t>
            </a:r>
            <a:r>
              <a:rPr lang="cs-CZ" sz="1100" dirty="0">
                <a:solidFill>
                  <a:schemeClr val="dk1"/>
                </a:solidFill>
              </a:rPr>
              <a:t>) / (1 + </a:t>
            </a:r>
            <a:r>
              <a:rPr lang="cs-CZ" sz="1100" dirty="0"/>
              <a:t>w</a:t>
            </a:r>
            <a:r>
              <a:rPr lang="cs-CZ" sz="1100" baseline="-25000" dirty="0"/>
              <a:t>1</a:t>
            </a:r>
            <a:r>
              <a:rPr lang="en-US" sz="1100" baseline="30000" dirty="0"/>
              <a:t>’</a:t>
            </a:r>
            <a:r>
              <a:rPr lang="cs-CZ" sz="1100" dirty="0"/>
              <a:t> * </a:t>
            </a:r>
            <a:r>
              <a:rPr lang="en-US" sz="1100" dirty="0"/>
              <a:t>w</a:t>
            </a:r>
            <a:r>
              <a:rPr lang="en-US" sz="1100" baseline="-25000" dirty="0"/>
              <a:t>2</a:t>
            </a:r>
            <a:r>
              <a:rPr lang="en-US" sz="1100" baseline="30000" dirty="0"/>
              <a:t>’</a:t>
            </a:r>
            <a:r>
              <a:rPr lang="cs-CZ" sz="1100" dirty="0">
                <a:solidFill>
                  <a:schemeClr val="dk1"/>
                </a:solidFill>
              </a:rPr>
              <a:t>)</a:t>
            </a:r>
            <a:endParaRPr lang="cs-CZ" sz="1100" dirty="0">
              <a:solidFill>
                <a:srgbClr val="000000"/>
              </a:solidFill>
              <a:latin typeface="Tahoma" panose="020B0604030504040204" pitchFamily="34" charset="0"/>
              <a:ea typeface="Tahoma" panose="020B0604030504040204" pitchFamily="34" charset="0"/>
            </a:endParaRPr>
          </a:p>
        </p:txBody>
      </p:sp>
      <p:pic>
        <p:nvPicPr>
          <p:cNvPr id="7" name="Obrázek 6"/>
          <p:cNvPicPr>
            <a:picLocks noChangeAspect="1"/>
          </p:cNvPicPr>
          <p:nvPr/>
        </p:nvPicPr>
        <p:blipFill>
          <a:blip r:embed="rId4"/>
          <a:stretch>
            <a:fillRect/>
          </a:stretch>
        </p:blipFill>
        <p:spPr>
          <a:xfrm>
            <a:off x="4572000" y="1582932"/>
            <a:ext cx="4104456" cy="3098678"/>
          </a:xfrm>
          <a:prstGeom prst="rect">
            <a:avLst/>
          </a:prstGeom>
        </p:spPr>
      </p:pic>
      <p:sp>
        <p:nvSpPr>
          <p:cNvPr id="8" name="Obdélník 7"/>
          <p:cNvSpPr/>
          <p:nvPr/>
        </p:nvSpPr>
        <p:spPr>
          <a:xfrm>
            <a:off x="4339875" y="1377059"/>
            <a:ext cx="4572000" cy="233397"/>
          </a:xfrm>
          <a:prstGeom prst="rect">
            <a:avLst/>
          </a:prstGeom>
        </p:spPr>
        <p:txBody>
          <a:bodyPr>
            <a:spAutoFit/>
          </a:bodyPr>
          <a:lstStyle/>
          <a:p>
            <a:pPr algn="ctr">
              <a:lnSpc>
                <a:spcPts val="1100"/>
              </a:lnSpc>
              <a:spcAft>
                <a:spcPts val="0"/>
              </a:spcAft>
            </a:pPr>
            <a:r>
              <a:rPr lang="cs-CZ" sz="1200" dirty="0">
                <a:solidFill>
                  <a:schemeClr val="dk1"/>
                </a:solidFill>
              </a:rPr>
              <a:t>GLOB2(</a:t>
            </a:r>
            <a:r>
              <a:rPr lang="cs-CZ" sz="1200" dirty="0"/>
              <a:t>w</a:t>
            </a:r>
            <a:r>
              <a:rPr lang="cs-CZ" sz="1200" baseline="-25000" dirty="0"/>
              <a:t>1</a:t>
            </a:r>
            <a:r>
              <a:rPr lang="en-US" sz="1200" baseline="30000" dirty="0"/>
              <a:t>’</a:t>
            </a:r>
            <a:r>
              <a:rPr lang="cs-CZ" sz="1200" dirty="0"/>
              <a:t>, </a:t>
            </a:r>
            <a:r>
              <a:rPr lang="en-US" sz="1200" dirty="0"/>
              <a:t>w</a:t>
            </a:r>
            <a:r>
              <a:rPr lang="en-US" sz="1200" baseline="-25000" dirty="0"/>
              <a:t>2</a:t>
            </a:r>
            <a:r>
              <a:rPr lang="en-US" sz="1200" baseline="30000" dirty="0"/>
              <a:t>’</a:t>
            </a:r>
            <a:r>
              <a:rPr lang="en-US" sz="1200" dirty="0"/>
              <a:t>, …, </a:t>
            </a:r>
            <a:r>
              <a:rPr lang="en-US" sz="1200" dirty="0" err="1"/>
              <a:t>w</a:t>
            </a:r>
            <a:r>
              <a:rPr lang="en-US" sz="1200" baseline="-25000" dirty="0" err="1"/>
              <a:t>n</a:t>
            </a:r>
            <a:r>
              <a:rPr lang="en-US" sz="1200" baseline="30000" dirty="0"/>
              <a:t>’</a:t>
            </a:r>
            <a:r>
              <a:rPr lang="cs-CZ" sz="1200" dirty="0">
                <a:solidFill>
                  <a:schemeClr val="dk1"/>
                </a:solidFill>
              </a:rPr>
              <a:t>) = min(</a:t>
            </a:r>
            <a:r>
              <a:rPr lang="cs-CZ" sz="1200" dirty="0" err="1">
                <a:solidFill>
                  <a:schemeClr val="dk1"/>
                </a:solidFill>
              </a:rPr>
              <a:t>Σ</a:t>
            </a:r>
            <a:r>
              <a:rPr lang="cs-CZ" sz="1200" baseline="-25000" dirty="0" err="1">
                <a:solidFill>
                  <a:schemeClr val="dk1"/>
                </a:solidFill>
              </a:rPr>
              <a:t>w</a:t>
            </a:r>
            <a:r>
              <a:rPr lang="cs-CZ" sz="1200" baseline="-50000" dirty="0" err="1">
                <a:solidFill>
                  <a:schemeClr val="dk1"/>
                </a:solidFill>
              </a:rPr>
              <a:t>i</a:t>
            </a:r>
            <a:r>
              <a:rPr lang="cs-CZ" sz="1200" baseline="-25000" dirty="0">
                <a:solidFill>
                  <a:schemeClr val="dk1"/>
                </a:solidFill>
              </a:rPr>
              <a:t>&gt;0</a:t>
            </a:r>
            <a:r>
              <a:rPr lang="cs-CZ" sz="1200" dirty="0">
                <a:solidFill>
                  <a:schemeClr val="dk1"/>
                </a:solidFill>
              </a:rPr>
              <a:t>w</a:t>
            </a:r>
            <a:r>
              <a:rPr lang="cs-CZ" sz="1200" baseline="-25000" dirty="0">
                <a:solidFill>
                  <a:schemeClr val="dk1"/>
                </a:solidFill>
              </a:rPr>
              <a:t>i</a:t>
            </a:r>
            <a:r>
              <a:rPr lang="cs-CZ" sz="1200" dirty="0">
                <a:solidFill>
                  <a:schemeClr val="dk1"/>
                </a:solidFill>
              </a:rPr>
              <a:t> ,1)  +  </a:t>
            </a:r>
            <a:r>
              <a:rPr lang="cs-CZ" sz="1200" dirty="0" err="1">
                <a:solidFill>
                  <a:schemeClr val="dk1"/>
                </a:solidFill>
              </a:rPr>
              <a:t>max</a:t>
            </a:r>
            <a:r>
              <a:rPr lang="cs-CZ" sz="1200" dirty="0">
                <a:solidFill>
                  <a:schemeClr val="dk1"/>
                </a:solidFill>
              </a:rPr>
              <a:t>(</a:t>
            </a:r>
            <a:r>
              <a:rPr lang="cs-CZ" sz="1200" dirty="0" err="1">
                <a:solidFill>
                  <a:schemeClr val="dk1"/>
                </a:solidFill>
              </a:rPr>
              <a:t>Σ</a:t>
            </a:r>
            <a:r>
              <a:rPr lang="cs-CZ" sz="1200" baseline="-25000" dirty="0" err="1">
                <a:solidFill>
                  <a:schemeClr val="dk1"/>
                </a:solidFill>
              </a:rPr>
              <a:t>w</a:t>
            </a:r>
            <a:r>
              <a:rPr lang="cs-CZ" sz="1200" baseline="-50000" dirty="0" err="1">
                <a:solidFill>
                  <a:schemeClr val="dk1"/>
                </a:solidFill>
              </a:rPr>
              <a:t>i</a:t>
            </a:r>
            <a:r>
              <a:rPr lang="cs-CZ" sz="1200" baseline="-25000" dirty="0">
                <a:solidFill>
                  <a:schemeClr val="dk1"/>
                </a:solidFill>
              </a:rPr>
              <a:t>&lt;0</a:t>
            </a:r>
            <a:r>
              <a:rPr lang="cs-CZ" sz="1200" dirty="0">
                <a:solidFill>
                  <a:schemeClr val="dk1"/>
                </a:solidFill>
              </a:rPr>
              <a:t>w</a:t>
            </a:r>
            <a:r>
              <a:rPr lang="cs-CZ" sz="1200" baseline="-25000" dirty="0">
                <a:solidFill>
                  <a:schemeClr val="dk1"/>
                </a:solidFill>
              </a:rPr>
              <a:t>i</a:t>
            </a:r>
            <a:r>
              <a:rPr lang="cs-CZ" sz="1200" dirty="0">
                <a:solidFill>
                  <a:schemeClr val="dk1"/>
                </a:solidFill>
              </a:rPr>
              <a:t>, -1)</a:t>
            </a:r>
            <a:endParaRPr lang="cs-CZ" sz="1200" dirty="0">
              <a:solidFill>
                <a:srgbClr val="000000"/>
              </a:solidFill>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810666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800" dirty="0"/>
              <a:t>Opět předpokládejme jednoduchou bázi znalostí, která obsahuje čtyři pravidla</a:t>
            </a:r>
          </a:p>
          <a:p>
            <a:pPr marL="0" indent="0">
              <a:buNone/>
            </a:pPr>
            <a:r>
              <a:rPr lang="cs-CZ" sz="900" dirty="0"/>
              <a:t> </a:t>
            </a:r>
          </a:p>
          <a:p>
            <a:pPr lvl="0" algn="ctr">
              <a:buFont typeface="+mj-lt"/>
              <a:buAutoNum type="arabicParenR"/>
            </a:pPr>
            <a:r>
              <a:rPr lang="cs-CZ" sz="1800" dirty="0"/>
              <a:t>klient </a:t>
            </a:r>
            <a:r>
              <a:rPr lang="cs-CZ" sz="1800" b="1" dirty="0"/>
              <a:t>má</a:t>
            </a:r>
            <a:r>
              <a:rPr lang="cs-CZ" sz="1800" dirty="0"/>
              <a:t> vysoký příjem =&gt; půjčíme (0,9)</a:t>
            </a:r>
            <a:endParaRPr lang="cs-CZ" sz="900" dirty="0"/>
          </a:p>
          <a:p>
            <a:pPr lvl="0" algn="ctr">
              <a:buFont typeface="+mj-lt"/>
              <a:buAutoNum type="arabicParenR"/>
            </a:pPr>
            <a:r>
              <a:rPr lang="cs-CZ" sz="1800" dirty="0"/>
              <a:t>klient </a:t>
            </a:r>
            <a:r>
              <a:rPr lang="cs-CZ" sz="1800" b="1" dirty="0"/>
              <a:t>nemá</a:t>
            </a:r>
            <a:r>
              <a:rPr lang="cs-CZ" sz="1800" dirty="0"/>
              <a:t> vysoký příjem =&gt; půjčíme (-0,9)</a:t>
            </a:r>
            <a:endParaRPr lang="cs-CZ" sz="900" dirty="0"/>
          </a:p>
          <a:p>
            <a:pPr lvl="0" algn="ctr">
              <a:buFont typeface="+mj-lt"/>
              <a:buAutoNum type="arabicParenR"/>
            </a:pPr>
            <a:r>
              <a:rPr lang="cs-CZ" sz="1800" dirty="0"/>
              <a:t>klient </a:t>
            </a:r>
            <a:r>
              <a:rPr lang="cs-CZ" sz="1800" b="1" dirty="0"/>
              <a:t>má</a:t>
            </a:r>
            <a:r>
              <a:rPr lang="cs-CZ" sz="1800" dirty="0"/>
              <a:t> vysoké konto =&gt; půjčíme (0,5)</a:t>
            </a:r>
            <a:endParaRPr lang="cs-CZ" sz="900" dirty="0"/>
          </a:p>
          <a:p>
            <a:pPr lvl="0" algn="ctr">
              <a:buFont typeface="+mj-lt"/>
              <a:buAutoNum type="arabicParenR"/>
            </a:pPr>
            <a:r>
              <a:rPr lang="cs-CZ" sz="1800" dirty="0"/>
              <a:t>klient </a:t>
            </a:r>
            <a:r>
              <a:rPr lang="cs-CZ" sz="1800" b="1" dirty="0"/>
              <a:t>nemá</a:t>
            </a:r>
            <a:r>
              <a:rPr lang="cs-CZ" sz="1800" dirty="0"/>
              <a:t> vysoké konto =&gt; půjčíme (-0,3)</a:t>
            </a:r>
            <a:endParaRPr lang="cs-CZ" sz="900" dirty="0"/>
          </a:p>
          <a:p>
            <a:pPr marL="0" indent="0">
              <a:buNone/>
            </a:pPr>
            <a:r>
              <a:rPr lang="cs-CZ" sz="1800" dirty="0"/>
              <a:t> </a:t>
            </a:r>
            <a:endParaRPr lang="cs-CZ" sz="900" dirty="0"/>
          </a:p>
          <a:p>
            <a:pPr marL="0" indent="0">
              <a:buNone/>
            </a:pPr>
            <a:r>
              <a:rPr lang="cs-CZ" sz="1800" dirty="0"/>
              <a:t>Všimněme si dvou pravidel 3) a 4). Váhy již nejsou nastaveny taky (absolutně) vysoce jako u pravidel 1) a 2). Takto lze modelovat situaci, kdy na </a:t>
            </a:r>
            <a:r>
              <a:rPr lang="cs-CZ" sz="1800" b="1" dirty="0"/>
              <a:t>některých výrocích záleží méně a na některých více</a:t>
            </a:r>
            <a:r>
              <a:rPr lang="cs-CZ" sz="1800" dirty="0"/>
              <a:t>. V tomto případě banka klade hlavní důraz na výšku příjmu klienta, zatímco výška konta klienta hraje při rozhodování o půjčce méně výraznou roli. Ilustrujme si to na následujících dvou klientech.</a:t>
            </a:r>
          </a:p>
          <a:p>
            <a:pPr marL="0" indent="0">
              <a:buNone/>
            </a:pPr>
            <a:endParaRPr lang="cs-CZ" sz="9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GLOB – příklad 1</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918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800" b="1" dirty="0" smtClean="0"/>
              <a:t>První </a:t>
            </a:r>
            <a:r>
              <a:rPr lang="cs-CZ" sz="1800" b="1" dirty="0"/>
              <a:t>klient</a:t>
            </a:r>
            <a:r>
              <a:rPr lang="cs-CZ" sz="1800" dirty="0"/>
              <a:t>: </a:t>
            </a:r>
          </a:p>
          <a:p>
            <a:pPr marL="0" lvl="0" indent="0" algn="ctr">
              <a:buNone/>
            </a:pPr>
            <a:r>
              <a:rPr lang="cs-CZ" sz="1800" dirty="0"/>
              <a:t>klient má vysoký příjem (1)</a:t>
            </a:r>
          </a:p>
          <a:p>
            <a:pPr marL="0" lvl="0" indent="0" algn="ctr">
              <a:buNone/>
            </a:pPr>
            <a:r>
              <a:rPr lang="cs-CZ" sz="1800" dirty="0"/>
              <a:t>klient má vysoké konto (-1)</a:t>
            </a:r>
          </a:p>
          <a:p>
            <a:pPr marL="0" indent="0">
              <a:buNone/>
            </a:pPr>
            <a:r>
              <a:rPr lang="cs-CZ" sz="1800" dirty="0"/>
              <a:t>Nenulové příspěvky, jelikož a &gt; 0 (viz funkce CTR),  k váze výroku půjčíme plynou z pravidel 1) CTR(1; 0,9) = 0,9 a 4) CTR(NEG(-1), -0,3) = -0,3. Kolik je tedy váha výroku půjčíme? Tento výpočet lze provést pomocí funkce GLOB. Za předpokladu standardního inferenčního mechanismu by výpočet byl proveden následovně. Z pravidla 1) je v = 0,9 a z pravidla 2) je w = -0,3, </a:t>
            </a:r>
            <a:r>
              <a:rPr lang="cs-CZ" sz="1800" dirty="0" smtClean="0"/>
              <a:t>tedy</a:t>
            </a:r>
          </a:p>
          <a:p>
            <a:pPr marL="0" indent="0">
              <a:buNone/>
            </a:pPr>
            <a:endParaRPr lang="cs-CZ" sz="1800" dirty="0"/>
          </a:p>
          <a:p>
            <a:pPr marL="0" indent="0" algn="ctr">
              <a:buNone/>
            </a:pPr>
            <a:r>
              <a:rPr lang="cs-CZ" sz="1800" dirty="0"/>
              <a:t>GLOB(v; w) = GLOB(0,9; -0,3) =  (0,9 + (-0,3))/(1 + 0,9 * (-0,3)) = 0,82</a:t>
            </a:r>
          </a:p>
          <a:p>
            <a:pPr marL="0" indent="0">
              <a:buNone/>
            </a:pP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GLOB – příklad 2</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33475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800" b="1" dirty="0"/>
              <a:t>Druhý klient</a:t>
            </a:r>
            <a:r>
              <a:rPr lang="cs-CZ" sz="1800" dirty="0"/>
              <a:t>: </a:t>
            </a:r>
          </a:p>
          <a:p>
            <a:pPr marL="0" lvl="0" indent="0" algn="ctr">
              <a:buNone/>
            </a:pPr>
            <a:r>
              <a:rPr lang="cs-CZ" sz="1800" dirty="0"/>
              <a:t>klient má vysoký příjem (-1)</a:t>
            </a:r>
          </a:p>
          <a:p>
            <a:pPr marL="0" lvl="0" indent="0" algn="ctr">
              <a:buNone/>
            </a:pPr>
            <a:r>
              <a:rPr lang="cs-CZ" sz="1800" dirty="0"/>
              <a:t>klient má vysoké konto (1)</a:t>
            </a:r>
          </a:p>
          <a:p>
            <a:pPr marL="0" indent="0">
              <a:buNone/>
            </a:pPr>
            <a:r>
              <a:rPr lang="cs-CZ" sz="1800" dirty="0"/>
              <a:t> </a:t>
            </a:r>
          </a:p>
          <a:p>
            <a:pPr marL="0" indent="0">
              <a:buNone/>
            </a:pPr>
            <a:r>
              <a:rPr lang="cs-CZ" sz="1800" dirty="0"/>
              <a:t>Nenulové příspěvky k váze výroku půjčíme plynou z pravidel 2) CTR(NEG(-1); -0,9) = -0,9 a 3) CTR(1, 0,5) = 0,5. Kolik je tedy váha výroku půjčíme? Tento výpočet lze provést opět pomocí funkce GLOB. Za předpokladu standardního inferenčního mechanismu by výpočet byl proveden následovně. Z pravidla 2) je v = -0,9 a z pravidla 2) je w = 0,5, tedy</a:t>
            </a:r>
          </a:p>
          <a:p>
            <a:pPr marL="0" indent="0">
              <a:buNone/>
            </a:pPr>
            <a:r>
              <a:rPr lang="cs-CZ" sz="1800" dirty="0"/>
              <a:t> </a:t>
            </a:r>
          </a:p>
          <a:p>
            <a:pPr marL="0" indent="0" algn="ctr">
              <a:buNone/>
            </a:pPr>
            <a:r>
              <a:rPr lang="cs-CZ" sz="1800" dirty="0"/>
              <a:t>GLOB(v; w) = GLOB(-0,9; 0,5) = (-0,9 + 0,5))/(1 + (-0,9) * 0,5) = -0,73</a:t>
            </a:r>
          </a:p>
          <a:p>
            <a:pPr marL="0" indent="0">
              <a:buNone/>
            </a:pP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GLOB – příklad 3</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1471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2400" dirty="0"/>
              <a:t>- NEG(w) – váha negace výroku</a:t>
            </a:r>
          </a:p>
          <a:p>
            <a:pPr marL="0" indent="0">
              <a:buNone/>
            </a:pPr>
            <a:r>
              <a:rPr lang="pl-PL" sz="2400" dirty="0"/>
              <a:t>- CONJ(w</a:t>
            </a:r>
            <a:r>
              <a:rPr lang="pl-PL" sz="600" dirty="0"/>
              <a:t>1</a:t>
            </a:r>
            <a:r>
              <a:rPr lang="pl-PL" sz="2400" dirty="0"/>
              <a:t>,w</a:t>
            </a:r>
            <a:r>
              <a:rPr lang="pl-PL" sz="600" dirty="0"/>
              <a:t>2</a:t>
            </a:r>
            <a:r>
              <a:rPr lang="pl-PL" sz="2400" dirty="0"/>
              <a:t>) - váha konjunkce výroků v</a:t>
            </a:r>
          </a:p>
          <a:p>
            <a:pPr marL="0" indent="0">
              <a:buNone/>
            </a:pPr>
            <a:r>
              <a:rPr lang="cs-CZ" sz="2400" dirty="0"/>
              <a:t>předpokladu pravidla</a:t>
            </a:r>
          </a:p>
          <a:p>
            <a:pPr marL="0" indent="0">
              <a:buNone/>
            </a:pPr>
            <a:r>
              <a:rPr lang="cs-CZ" sz="2400" dirty="0"/>
              <a:t>- CTR(</a:t>
            </a:r>
            <a:r>
              <a:rPr lang="cs-CZ" sz="2400" dirty="0" err="1"/>
              <a:t>a,w</a:t>
            </a:r>
            <a:r>
              <a:rPr lang="cs-CZ" sz="2400" dirty="0"/>
              <a:t>) - příspěvek váhy předpokladu k váze</a:t>
            </a:r>
          </a:p>
          <a:p>
            <a:pPr marL="0" indent="0">
              <a:buNone/>
            </a:pPr>
            <a:r>
              <a:rPr lang="cs-CZ" sz="2400" dirty="0"/>
              <a:t>závěru pravidla</a:t>
            </a:r>
          </a:p>
          <a:p>
            <a:pPr marL="0" indent="0">
              <a:buNone/>
            </a:pPr>
            <a:r>
              <a:rPr lang="cs-CZ" sz="600" dirty="0"/>
              <a:t>- </a:t>
            </a:r>
            <a:r>
              <a:rPr lang="cs-CZ" sz="2400" dirty="0"/>
              <a:t>GLOB(w</a:t>
            </a:r>
            <a:r>
              <a:rPr lang="cs-CZ" sz="600" dirty="0"/>
              <a:t>1</a:t>
            </a:r>
            <a:r>
              <a:rPr lang="cs-CZ" sz="2400" dirty="0"/>
              <a:t>,w</a:t>
            </a:r>
            <a:r>
              <a:rPr lang="cs-CZ" sz="600" dirty="0"/>
              <a:t>2</a:t>
            </a:r>
            <a:r>
              <a:rPr lang="cs-CZ" sz="2400" dirty="0"/>
              <a:t>) - kombinování vah pravidel se</a:t>
            </a:r>
          </a:p>
          <a:p>
            <a:pPr marL="0" indent="0">
              <a:buNone/>
            </a:pPr>
            <a:r>
              <a:rPr lang="cs-CZ" sz="2400" dirty="0"/>
              <a:t>stejným závěrem</a:t>
            </a:r>
            <a:endParaRPr lang="cs-CZ" sz="54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Kombinační funkce </a:t>
            </a:r>
            <a:r>
              <a:rPr lang="cs-CZ" altLang="cs-CZ" b="1" dirty="0">
                <a:solidFill>
                  <a:srgbClr val="307871"/>
                </a:solidFill>
                <a:latin typeface="Times New Roman" panose="02020603050405020304" pitchFamily="18" charset="0"/>
                <a:cs typeface="Times New Roman" panose="02020603050405020304" pitchFamily="18" charset="0"/>
              </a:rPr>
              <a:t>v systému </a:t>
            </a:r>
            <a:r>
              <a:rPr lang="cs-CZ" altLang="cs-CZ" b="1" dirty="0" smtClean="0">
                <a:solidFill>
                  <a:srgbClr val="307871"/>
                </a:solidFill>
                <a:latin typeface="Times New Roman" panose="02020603050405020304" pitchFamily="18" charset="0"/>
                <a:cs typeface="Times New Roman" panose="02020603050405020304" pitchFamily="18" charset="0"/>
              </a:rPr>
              <a:t>SAK</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324198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1800" dirty="0"/>
              <a:t>U prvního klienta bychom se (jako banka) výrazně přiklonili k půjčce (s vahou 0,82), kdežto u druhého klienta bychom se výrazně (s vahou -0,72) od půjčky odklonili. Na tomto příkladu lze dobře vidět, jak lze modelovat odlišnou důležitost jednotlivých vlastností klienta při rozhodování. Zatímco</a:t>
            </a:r>
            <a:r>
              <a:rPr lang="cs-CZ" sz="1800" b="1" dirty="0"/>
              <a:t> </a:t>
            </a:r>
            <a:r>
              <a:rPr lang="cs-CZ" sz="1800" dirty="0"/>
              <a:t>váhy výroků našich dvou klientů jsou pouze navzájem „prohozeny“, 1 za -1 a naopak, rozhodnutí o půjčce, pokud by záviselo pouze na váze výroku půjčíme, se zcela zásadně liší.</a:t>
            </a:r>
          </a:p>
          <a:p>
            <a:pPr marL="0" indent="0">
              <a:buNone/>
            </a:pPr>
            <a:endParaRPr lang="cs-CZ" sz="18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GLOB – příklad 4</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06761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400050" lvl="1" indent="0">
              <a:buNone/>
              <a:defRPr/>
            </a:pPr>
            <a:r>
              <a:rPr lang="cs-CZ" sz="1600" dirty="0"/>
              <a:t>. Neurčitost informace/znalosti je chápána jako stupeň jistoty, že jde o </a:t>
            </a:r>
            <a:r>
              <a:rPr lang="cs-CZ" sz="1600" dirty="0" smtClean="0"/>
              <a:t>„axiom“ </a:t>
            </a:r>
            <a:endParaRPr lang="cs-CZ" sz="1600" dirty="0"/>
          </a:p>
          <a:p>
            <a:pPr marL="400050" lvl="1" indent="0">
              <a:buNone/>
              <a:defRPr/>
            </a:pPr>
            <a:r>
              <a:rPr lang="cs-CZ" sz="1600" dirty="0"/>
              <a:t>. Formule reprezentující bázi znalostí a vstupní informace se stupni jistoty z [0; 1] tak tvoří fuzzy axiomatickou teorii </a:t>
            </a:r>
          </a:p>
          <a:p>
            <a:pPr marL="400050" lvl="1" indent="0">
              <a:buNone/>
              <a:defRPr/>
            </a:pPr>
            <a:r>
              <a:rPr lang="cs-CZ" sz="1600" dirty="0"/>
              <a:t>. V úplné fuzzy logice je stupeň dokazatelnosti formule ve fuzzy axiomatické teorii roven stupni její pravdivosti v této teorii </a:t>
            </a:r>
          </a:p>
          <a:p>
            <a:pPr marL="400050" lvl="1" indent="0">
              <a:buNone/>
              <a:defRPr/>
            </a:pPr>
            <a:r>
              <a:rPr lang="cs-CZ" sz="1600" dirty="0"/>
              <a:t>. Inferenční mechanismus je pak dokazovací procedura, která určí stupně logického vyplývání všech cílových formulí z fuzzy teorie reprezentující bázi znalostí a vstupní informace </a:t>
            </a:r>
          </a:p>
          <a:p>
            <a:pPr marL="400050" lvl="1" indent="0">
              <a:buNone/>
              <a:defRPr/>
            </a:pPr>
            <a:r>
              <a:rPr lang="cs-CZ" sz="1600" dirty="0"/>
              <a:t>. Realizace logického inferenčního mechanismu je tedy založena na úplné </a:t>
            </a:r>
            <a:r>
              <a:rPr lang="cs-CZ" sz="1600" dirty="0" err="1"/>
              <a:t>Lukasiewiczově</a:t>
            </a:r>
            <a:r>
              <a:rPr lang="cs-CZ" sz="1600" dirty="0"/>
              <a:t> logice s tím, že každý výrok je reprezentován svou pozitivní verzí (pro kladnou váhu) a negativní verzí (pro zápornou váhu) </a:t>
            </a:r>
          </a:p>
          <a:p>
            <a:pPr marL="400050" lvl="1" indent="0">
              <a:buNone/>
              <a:defRPr/>
            </a:pPr>
            <a:r>
              <a:rPr lang="cs-CZ" sz="1600" dirty="0"/>
              <a:t>. Z pravdivostních funkcí logických spojek a z dedukčního pravidla modus </a:t>
            </a:r>
            <a:r>
              <a:rPr lang="cs-CZ" sz="1600" dirty="0" err="1"/>
              <a:t>ponens</a:t>
            </a:r>
            <a:r>
              <a:rPr lang="cs-CZ" sz="1600" dirty="0"/>
              <a:t> v </a:t>
            </a:r>
            <a:r>
              <a:rPr lang="cs-CZ" sz="1600" dirty="0" err="1"/>
              <a:t>Lukasiewiczově</a:t>
            </a:r>
            <a:r>
              <a:rPr lang="cs-CZ" sz="1600" dirty="0"/>
              <a:t> výrokové logice byly pak odvozeny kombinační funkce pro váhy na intervalu </a:t>
            </a:r>
            <a:r>
              <a:rPr lang="cs-CZ" sz="1600" dirty="0" smtClean="0"/>
              <a:t>[-1</a:t>
            </a:r>
            <a:r>
              <a:rPr lang="cs-CZ" sz="1600" dirty="0"/>
              <a:t>; 1] </a:t>
            </a:r>
          </a:p>
          <a:p>
            <a:pPr marL="400050" lvl="1" indent="0">
              <a:buNone/>
              <a:defRPr/>
            </a:pPr>
            <a:endParaRPr lang="cs-CZ" sz="16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Zpracování neurčitosti v úplné fuzzy logice </a:t>
            </a:r>
            <a:br>
              <a:rPr lang="cs-CZ" altLang="cs-CZ" b="1" dirty="0">
                <a:solidFill>
                  <a:srgbClr val="307871"/>
                </a:solidFill>
                <a:latin typeface="Times New Roman" panose="02020603050405020304" pitchFamily="18" charset="0"/>
                <a:cs typeface="Times New Roman" panose="02020603050405020304" pitchFamily="18" charset="0"/>
              </a:rPr>
            </a:b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39937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Konzultace</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rotWithShape="1">
          <a:blip r:embed="rId3"/>
          <a:srcRect l="6045" t="6497" r="12355" b="9805"/>
          <a:stretch/>
        </p:blipFill>
        <p:spPr>
          <a:xfrm>
            <a:off x="2699792" y="703189"/>
            <a:ext cx="2952328" cy="4155128"/>
          </a:xfrm>
          <a:prstGeom prst="rect">
            <a:avLst/>
          </a:prstGeom>
        </p:spPr>
      </p:pic>
    </p:spTree>
    <p:extLst>
      <p:ext uri="{BB962C8B-B14F-4D97-AF65-F5344CB8AC3E}">
        <p14:creationId xmlns:p14="http://schemas.microsoft.com/office/powerpoint/2010/main" val="218288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5"/>
          <p:cNvSpPr txBox="1">
            <a:spLocks/>
          </p:cNvSpPr>
          <p:nvPr/>
        </p:nvSpPr>
        <p:spPr>
          <a:xfrm>
            <a:off x="971600" y="1995686"/>
            <a:ext cx="7056784" cy="50770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b="1" dirty="0" smtClean="0">
                <a:solidFill>
                  <a:srgbClr val="307871"/>
                </a:solidFill>
                <a:latin typeface="Times New Roman" panose="02020603050405020304" pitchFamily="18" charset="0"/>
                <a:cs typeface="Times New Roman" panose="02020603050405020304" pitchFamily="18" charset="0"/>
              </a:rPr>
              <a:t>Děkuji za pozornost</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2267744" y="3723878"/>
            <a:ext cx="4572000" cy="646331"/>
          </a:xfrm>
          <a:prstGeom prst="rect">
            <a:avLst/>
          </a:prstGeom>
        </p:spPr>
        <p:txBody>
          <a:bodyPr>
            <a:spAutoFit/>
          </a:bodyPr>
          <a:lstStyle/>
          <a:p>
            <a:pPr algn="ctr">
              <a:lnSpc>
                <a:spcPct val="150000"/>
              </a:lnSpc>
            </a:pPr>
            <a:r>
              <a:rPr lang="cs-CZ" altLang="cs-CZ" sz="1200" dirty="0" smtClean="0"/>
              <a:t>Některé snímky převzaty od:</a:t>
            </a:r>
          </a:p>
          <a:p>
            <a:pPr algn="ctr">
              <a:lnSpc>
                <a:spcPct val="150000"/>
              </a:lnSpc>
            </a:pPr>
            <a:r>
              <a:rPr lang="nn-NO" altLang="cs-CZ" sz="1200" dirty="0" smtClean="0"/>
              <a:t>prof. Ing. Petr Berka, CSc.</a:t>
            </a:r>
            <a:r>
              <a:rPr lang="cs-CZ" altLang="cs-CZ" sz="1200" dirty="0" smtClean="0"/>
              <a:t> </a:t>
            </a:r>
            <a:r>
              <a:rPr lang="cs-CZ" altLang="cs-CZ" sz="1200" dirty="0" smtClean="0">
                <a:hlinkClick r:id="rId2"/>
              </a:rPr>
              <a:t>berka@vse.cz</a:t>
            </a:r>
            <a:endParaRPr lang="cs-CZ" altLang="cs-CZ" sz="1200" dirty="0" smtClean="0"/>
          </a:p>
        </p:txBody>
      </p:sp>
    </p:spTree>
    <p:extLst>
      <p:ext uri="{BB962C8B-B14F-4D97-AF65-F5344CB8AC3E}">
        <p14:creationId xmlns:p14="http://schemas.microsoft.com/office/powerpoint/2010/main" val="151156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lvl="1" indent="-342900">
              <a:defRPr/>
            </a:pPr>
            <a:r>
              <a:rPr lang="cs-CZ" dirty="0" smtClean="0"/>
              <a:t>NEST (</a:t>
            </a:r>
            <a:r>
              <a:rPr lang="cs-CZ" dirty="0" err="1" smtClean="0"/>
              <a:t>Next</a:t>
            </a:r>
            <a:r>
              <a:rPr lang="cs-CZ" dirty="0" smtClean="0"/>
              <a:t> Expert </a:t>
            </a:r>
            <a:r>
              <a:rPr lang="cs-CZ" dirty="0" err="1" smtClean="0"/>
              <a:t>SysTem</a:t>
            </a:r>
            <a:r>
              <a:rPr lang="cs-CZ" dirty="0" smtClean="0"/>
              <a:t>) je </a:t>
            </a:r>
            <a:r>
              <a:rPr lang="cs-CZ" dirty="0"/>
              <a:t>rozšířením </a:t>
            </a:r>
            <a:r>
              <a:rPr lang="cs-CZ" dirty="0" smtClean="0"/>
              <a:t>SAK</a:t>
            </a:r>
          </a:p>
          <a:p>
            <a:pPr lvl="1" indent="-342900">
              <a:defRPr/>
            </a:pPr>
            <a:r>
              <a:rPr lang="cs-CZ" dirty="0" smtClean="0"/>
              <a:t>Toto </a:t>
            </a:r>
            <a:r>
              <a:rPr lang="cs-CZ" dirty="0"/>
              <a:t>rozšíření </a:t>
            </a:r>
            <a:r>
              <a:rPr lang="cs-CZ" dirty="0" smtClean="0"/>
              <a:t>zahrnuje:</a:t>
            </a:r>
            <a:endParaRPr lang="cs-CZ" dirty="0"/>
          </a:p>
          <a:p>
            <a:pPr lvl="2"/>
            <a:r>
              <a:rPr lang="cs-CZ" dirty="0"/>
              <a:t>doplnění kombinačních funkcí o výpočet váhy disjunkce,</a:t>
            </a:r>
          </a:p>
          <a:p>
            <a:pPr lvl="2"/>
            <a:r>
              <a:rPr lang="cs-CZ" dirty="0"/>
              <a:t>doplnění neuronové sémantiky kombinačních funkcí,</a:t>
            </a:r>
          </a:p>
          <a:p>
            <a:pPr lvl="2"/>
            <a:r>
              <a:rPr lang="cs-CZ" dirty="0"/>
              <a:t>přechod od bodových vah k </a:t>
            </a:r>
            <a:r>
              <a:rPr lang="cs-CZ" dirty="0" smtClean="0"/>
              <a:t>intervalům.</a:t>
            </a:r>
            <a:endParaRPr lang="cs-CZ" sz="40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Neurčitost v systému </a:t>
            </a:r>
            <a:r>
              <a:rPr lang="cs-CZ" altLang="cs-CZ" b="1" dirty="0" smtClean="0">
                <a:solidFill>
                  <a:srgbClr val="307871"/>
                </a:solidFill>
                <a:latin typeface="Times New Roman" panose="02020603050405020304" pitchFamily="18" charset="0"/>
                <a:cs typeface="Times New Roman" panose="02020603050405020304" pitchFamily="18" charset="0"/>
              </a:rPr>
              <a:t>NEST</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2284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857250" lvl="1" indent="-457200">
              <a:defRPr/>
            </a:pPr>
            <a:r>
              <a:rPr lang="cs-CZ" dirty="0" smtClean="0"/>
              <a:t>založen </a:t>
            </a:r>
            <a:r>
              <a:rPr lang="cs-CZ" dirty="0"/>
              <a:t>na </a:t>
            </a:r>
            <a:r>
              <a:rPr lang="cs-CZ" dirty="0" err="1"/>
              <a:t>PROSPECTORovském</a:t>
            </a:r>
            <a:r>
              <a:rPr lang="cs-CZ" dirty="0"/>
              <a:t> a </a:t>
            </a:r>
            <a:r>
              <a:rPr lang="cs-CZ" dirty="0" err="1"/>
              <a:t>MYCINovském</a:t>
            </a:r>
            <a:r>
              <a:rPr lang="cs-CZ" dirty="0"/>
              <a:t> přístupu</a:t>
            </a:r>
            <a:endParaRPr lang="cs-CZ" sz="16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Standardní mechanismus</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837943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857250" lvl="1" indent="-457200">
              <a:defRPr/>
            </a:pPr>
            <a:r>
              <a:rPr lang="cs-CZ" sz="2000" dirty="0"/>
              <a:t>založen na úplné vícehodnotové </a:t>
            </a:r>
            <a:r>
              <a:rPr lang="cs-CZ" sz="2000" dirty="0" smtClean="0"/>
              <a:t>logice;</a:t>
            </a:r>
          </a:p>
          <a:p>
            <a:pPr marL="857250" lvl="1" indent="-457200">
              <a:defRPr/>
            </a:pPr>
            <a:r>
              <a:rPr lang="cs-CZ" sz="2000" dirty="0" smtClean="0"/>
              <a:t>základem </a:t>
            </a:r>
            <a:r>
              <a:rPr lang="cs-CZ" sz="2000" dirty="0"/>
              <a:t>přístu­pu ke konstrukci logického inferenčního mechanismu je chápání báze znalostí jako fuzzy axiomatické teorie, tj. teorie, v níž je každý axiom opatřen váhou značící stupeň jeho příslušnosti do fuzzy množiny axiomů </a:t>
            </a:r>
            <a:r>
              <a:rPr lang="cs-CZ" sz="2000" dirty="0" smtClean="0"/>
              <a:t>teorie;</a:t>
            </a:r>
          </a:p>
          <a:p>
            <a:pPr marL="857250" lvl="1" indent="-457200">
              <a:defRPr/>
            </a:pPr>
            <a:r>
              <a:rPr lang="cs-CZ" sz="2000" dirty="0" smtClean="0"/>
              <a:t>úkolem </a:t>
            </a:r>
            <a:r>
              <a:rPr lang="cs-CZ" sz="2000" dirty="0"/>
              <a:t>inferenčního me­chanismu je pak určit, v jakém stupni z této teorie a z dalších předpokladů (odpovědí uživatele v konzultaci) logicky vyplývá každý cílový </a:t>
            </a:r>
            <a:r>
              <a:rPr lang="cs-CZ" sz="2000" dirty="0" smtClean="0"/>
              <a:t>výrok;</a:t>
            </a:r>
          </a:p>
          <a:p>
            <a:pPr marL="857250" lvl="1" indent="-457200">
              <a:defRPr/>
            </a:pPr>
            <a:r>
              <a:rPr lang="cs-CZ" sz="2000" dirty="0" smtClean="0"/>
              <a:t>díky </a:t>
            </a:r>
            <a:r>
              <a:rPr lang="cs-CZ" sz="2000" dirty="0"/>
              <a:t>úplnosti použité </a:t>
            </a:r>
            <a:r>
              <a:rPr lang="cs-CZ" sz="2000" dirty="0" err="1"/>
              <a:t>Lukasiewiczowy</a:t>
            </a:r>
            <a:r>
              <a:rPr lang="cs-CZ" sz="2000" dirty="0"/>
              <a:t> vícehodnotové (fuzzy) logiky je pak každý logický důsledek teorie odvoditelný důkazem, v němž se používají axiomy teorie a pravidla úsudku.</a:t>
            </a:r>
          </a:p>
          <a:p>
            <a:pPr marL="857250" lvl="1" indent="-457200">
              <a:defRPr/>
            </a:pPr>
            <a:endParaRPr lang="cs-CZ" sz="1200" dirty="0"/>
          </a:p>
        </p:txBody>
      </p:sp>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Logický </a:t>
            </a:r>
            <a:r>
              <a:rPr lang="cs-CZ" altLang="cs-CZ" b="1" dirty="0" smtClean="0">
                <a:solidFill>
                  <a:srgbClr val="307871"/>
                </a:solidFill>
                <a:latin typeface="Times New Roman" panose="02020603050405020304" pitchFamily="18" charset="0"/>
                <a:cs typeface="Times New Roman" panose="02020603050405020304" pitchFamily="18" charset="0"/>
              </a:rPr>
              <a:t>mechanismus</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75422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95536" y="771550"/>
                <a:ext cx="5112568" cy="3816424"/>
              </a:xfrm>
              <a:prstGeom prst="rect">
                <a:avLst/>
              </a:prstGeom>
            </p:spPr>
            <p:txBody>
              <a:bodyPr anchor="ctr" anchorCtr="0">
                <a:noAutofit/>
              </a:bodyPr>
              <a:lstStyle/>
              <a:p>
                <a:pPr marL="857250" lvl="1" indent="-457200">
                  <a:defRPr/>
                </a:pPr>
                <a:r>
                  <a:rPr lang="cs-CZ" sz="1800" dirty="0" smtClean="0"/>
                  <a:t>mechanismus vychází z analogie mezi chováním neuronu a sady pravi­del</a:t>
                </a:r>
              </a:p>
              <a:p>
                <a:pPr marL="857250" lvl="1" indent="-457200">
                  <a:defRPr/>
                </a:pPr>
                <a:r>
                  <a:rPr lang="cs-CZ" sz="1800" dirty="0" smtClean="0"/>
                  <a:t>pokud </a:t>
                </a:r>
                <a:r>
                  <a:rPr lang="cs-CZ" sz="1800" dirty="0"/>
                  <a:t>analyzujeme činnost jednoho lineárního neuronu </a:t>
                </a:r>
                <a:r>
                  <a:rPr lang="cs-CZ" sz="1800" dirty="0" smtClean="0"/>
                  <a:t>(obr. vpravo nahoře), </a:t>
                </a:r>
                <a:r>
                  <a:rPr lang="cs-CZ" sz="1800" dirty="0"/>
                  <a:t>můžeme jí popsat jako inferenci v sadě pravidel, kde na levé straně jsou postupně </a:t>
                </a:r>
                <a:r>
                  <a:rPr lang="cs-CZ" sz="1800" dirty="0" err="1" smtClean="0"/>
                  <a:t>literály</a:t>
                </a:r>
                <a:r>
                  <a:rPr lang="cs-CZ" sz="1800" dirty="0" smtClean="0"/>
                  <a:t> </a:t>
                </a:r>
                <a:r>
                  <a:rPr lang="cs-CZ" sz="1800" dirty="0"/>
                  <a:t>odpovídající jednotlivým vstupům do neuronu (obr</a:t>
                </a:r>
                <a:r>
                  <a:rPr lang="cs-CZ" sz="1800" dirty="0" smtClean="0"/>
                  <a:t>. vpravo dole ). </a:t>
                </a:r>
              </a:p>
              <a:p>
                <a:pPr marL="857250" lvl="1" indent="-457200">
                  <a:defRPr/>
                </a:pPr>
                <a:r>
                  <a:rPr lang="cs-CZ" sz="1800" dirty="0" smtClean="0"/>
                  <a:t>Vážení </a:t>
                </a:r>
                <a:r>
                  <a:rPr lang="cs-CZ" sz="1800" dirty="0"/>
                  <a:t>vstupů </a:t>
                </a:r>
                <a:r>
                  <a:rPr lang="cs-CZ" sz="1800" i="1" dirty="0" err="1" smtClean="0"/>
                  <a:t>w</a:t>
                </a:r>
                <a:r>
                  <a:rPr lang="cs-CZ" sz="1800" i="1" baseline="-25000" dirty="0" err="1" smtClean="0"/>
                  <a:t>i</a:t>
                </a:r>
                <a:r>
                  <a:rPr lang="cs-CZ" sz="1800" dirty="0" smtClean="0"/>
                  <a:t> </a:t>
                </a:r>
                <a:r>
                  <a:rPr lang="cs-CZ" sz="1800" dirty="0"/>
                  <a:t>* </a:t>
                </a:r>
                <a:r>
                  <a:rPr lang="cs-CZ" sz="1800" i="1" dirty="0" err="1" smtClean="0"/>
                  <a:t>x</a:t>
                </a:r>
                <a:r>
                  <a:rPr lang="cs-CZ" sz="1800" i="1" baseline="-25000" dirty="0" err="1" smtClean="0"/>
                  <a:t>i</a:t>
                </a:r>
                <a:r>
                  <a:rPr lang="cs-CZ" sz="1800" i="1" dirty="0"/>
                  <a:t> </a:t>
                </a:r>
                <a:r>
                  <a:rPr lang="cs-CZ" sz="1800" dirty="0" smtClean="0"/>
                  <a:t>přicházejících </a:t>
                </a:r>
                <a:r>
                  <a:rPr lang="cs-CZ" sz="1800" dirty="0"/>
                  <a:t>do neuronu lze realizovat (vhodnou) funkcí CTR, součet vstupů a nelineární transformaci </a:t>
                </a:r>
                <a:r>
                  <a:rPr lang="cs-CZ" sz="1800" dirty="0" smtClean="0"/>
                  <a:t>f(</a:t>
                </a:r>
                <a14:m>
                  <m:oMath xmlns:m="http://schemas.openxmlformats.org/officeDocument/2006/math">
                    <m:nary>
                      <m:naryPr>
                        <m:chr m:val="∑"/>
                        <m:supHide m:val="on"/>
                        <m:ctrlPr>
                          <a:rPr lang="cs-CZ" sz="1800" i="1" smtClean="0">
                            <a:latin typeface="Cambria Math" panose="02040503050406030204" pitchFamily="18" charset="0"/>
                          </a:rPr>
                        </m:ctrlPr>
                      </m:naryPr>
                      <m:sub>
                        <m:r>
                          <m:rPr>
                            <m:brk m:alnAt="7"/>
                          </m:rPr>
                          <a:rPr lang="cs-CZ" sz="1800" b="0" i="1" smtClean="0">
                            <a:latin typeface="Cambria Math" panose="02040503050406030204" pitchFamily="18" charset="0"/>
                          </a:rPr>
                          <m:t>𝑖</m:t>
                        </m:r>
                      </m:sub>
                      <m:sup/>
                      <m:e>
                        <m:r>
                          <m:rPr>
                            <m:nor/>
                          </m:rPr>
                          <a:rPr lang="cs-CZ" sz="1800" i="1" dirty="0"/>
                          <m:t>w</m:t>
                        </m:r>
                        <m:r>
                          <m:rPr>
                            <m:nor/>
                          </m:rPr>
                          <a:rPr lang="cs-CZ" sz="1800" i="1" baseline="-25000" dirty="0"/>
                          <m:t>i</m:t>
                        </m:r>
                        <m:r>
                          <m:rPr>
                            <m:nor/>
                          </m:rPr>
                          <a:rPr lang="cs-CZ" sz="1800" dirty="0"/>
                          <m:t> ∗ </m:t>
                        </m:r>
                        <m:r>
                          <m:rPr>
                            <m:nor/>
                          </m:rPr>
                          <a:rPr lang="cs-CZ" sz="1800" i="1" dirty="0"/>
                          <m:t>x</m:t>
                        </m:r>
                        <m:r>
                          <m:rPr>
                            <m:nor/>
                          </m:rPr>
                          <a:rPr lang="cs-CZ" sz="1800" i="1" baseline="-25000" dirty="0"/>
                          <m:t>i</m:t>
                        </m:r>
                      </m:e>
                    </m:nary>
                  </m:oMath>
                </a14:m>
                <a:r>
                  <a:rPr lang="cs-CZ" sz="1800" dirty="0" smtClean="0"/>
                  <a:t>) realizuje </a:t>
                </a:r>
                <a:r>
                  <a:rPr lang="cs-CZ" sz="1800" dirty="0"/>
                  <a:t>(vhodná) funkce </a:t>
                </a:r>
                <a:r>
                  <a:rPr lang="cs-CZ" sz="1800" dirty="0" smtClean="0"/>
                  <a:t>GLOB</a:t>
                </a:r>
                <a:endParaRPr lang="cs-CZ" sz="1100"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95536" y="771550"/>
                <a:ext cx="5112568" cy="3816424"/>
              </a:xfrm>
              <a:prstGeom prst="rect">
                <a:avLst/>
              </a:prstGeom>
              <a:blipFill>
                <a:blip r:embed="rId3"/>
                <a:stretch>
                  <a:fillRect t="-319" r="-715" b="-10383"/>
                </a:stretch>
              </a:blipFill>
            </p:spPr>
            <p:txBody>
              <a:bodyPr/>
              <a:lstStyle/>
              <a:p>
                <a:r>
                  <a:rPr lang="cs-CZ">
                    <a:noFill/>
                  </a:rPr>
                  <a:t> </a:t>
                </a:r>
              </a:p>
            </p:txBody>
          </p:sp>
        </mc:Fallback>
      </mc:AlternateContent>
      <p:sp>
        <p:nvSpPr>
          <p:cNvPr id="6" name="Nadpis 5"/>
          <p:cNvSpPr>
            <a:spLocks noGrp="1"/>
          </p:cNvSpPr>
          <p:nvPr>
            <p:ph type="title"/>
          </p:nvPr>
        </p:nvSpPr>
        <p:spPr>
          <a:xfrm>
            <a:off x="179512" y="195486"/>
            <a:ext cx="7056784" cy="507703"/>
          </a:xfrm>
        </p:spPr>
        <p:txBody>
          <a:bodyPr/>
          <a:lstStyle/>
          <a:p>
            <a:r>
              <a:rPr lang="cs-CZ" altLang="cs-CZ" b="1" dirty="0">
                <a:solidFill>
                  <a:srgbClr val="307871"/>
                </a:solidFill>
                <a:latin typeface="Times New Roman" panose="02020603050405020304" pitchFamily="18" charset="0"/>
                <a:cs typeface="Times New Roman" panose="02020603050405020304" pitchFamily="18" charset="0"/>
              </a:rPr>
              <a:t>Neuronový </a:t>
            </a:r>
            <a:r>
              <a:rPr lang="cs-CZ" altLang="cs-CZ" b="1" dirty="0" smtClean="0">
                <a:solidFill>
                  <a:srgbClr val="307871"/>
                </a:solidFill>
                <a:latin typeface="Times New Roman" panose="02020603050405020304" pitchFamily="18" charset="0"/>
                <a:cs typeface="Times New Roman" panose="02020603050405020304" pitchFamily="18" charset="0"/>
              </a:rPr>
              <a:t>mechanismus</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rotWithShape="1">
          <a:blip r:embed="rId4"/>
          <a:srcRect l="9050" t="14300" r="26769" b="19901"/>
          <a:stretch/>
        </p:blipFill>
        <p:spPr>
          <a:xfrm>
            <a:off x="5561009" y="987574"/>
            <a:ext cx="3350574" cy="1932232"/>
          </a:xfrm>
          <a:prstGeom prst="rect">
            <a:avLst/>
          </a:prstGeom>
        </p:spPr>
      </p:pic>
      <p:pic>
        <p:nvPicPr>
          <p:cNvPr id="4" name="Obrázek 3"/>
          <p:cNvPicPr>
            <a:picLocks noChangeAspect="1"/>
          </p:cNvPicPr>
          <p:nvPr/>
        </p:nvPicPr>
        <p:blipFill rotWithShape="1">
          <a:blip r:embed="rId5"/>
          <a:srcRect l="12989" t="23400" r="47637" b="28300"/>
          <a:stretch/>
        </p:blipFill>
        <p:spPr>
          <a:xfrm>
            <a:off x="5940152" y="3062569"/>
            <a:ext cx="2376264" cy="1639622"/>
          </a:xfrm>
          <a:prstGeom prst="rect">
            <a:avLst/>
          </a:prstGeom>
        </p:spPr>
      </p:pic>
    </p:spTree>
    <p:extLst>
      <p:ext uri="{BB962C8B-B14F-4D97-AF65-F5344CB8AC3E}">
        <p14:creationId xmlns:p14="http://schemas.microsoft.com/office/powerpoint/2010/main" val="2515137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0" indent="0">
              <a:buNone/>
            </a:pPr>
            <a:r>
              <a:rPr lang="cs-CZ" sz="2800" dirty="0"/>
              <a:t>• váha negace výroku</a:t>
            </a:r>
          </a:p>
          <a:p>
            <a:pPr marL="0" indent="0">
              <a:buNone/>
            </a:pPr>
            <a:r>
              <a:rPr lang="cs-CZ" sz="2800" dirty="0"/>
              <a:t>1. NEG(1) = -1,</a:t>
            </a:r>
          </a:p>
          <a:p>
            <a:pPr marL="0" indent="0">
              <a:buNone/>
            </a:pPr>
            <a:r>
              <a:rPr lang="cs-CZ" sz="2800" dirty="0"/>
              <a:t>2. NEG(-1) = 1,</a:t>
            </a:r>
          </a:p>
          <a:p>
            <a:pPr marL="0" indent="0">
              <a:buNone/>
            </a:pPr>
            <a:r>
              <a:rPr lang="cs-CZ" sz="2800" dirty="0"/>
              <a:t>3. NEG(0) = 0,</a:t>
            </a:r>
          </a:p>
          <a:p>
            <a:pPr marL="0" indent="0">
              <a:buNone/>
            </a:pPr>
            <a:r>
              <a:rPr lang="cs-CZ" sz="2800" dirty="0"/>
              <a:t>4. NEG(NEG(w)) = w,</a:t>
            </a:r>
          </a:p>
          <a:p>
            <a:pPr marL="0" indent="0">
              <a:buNone/>
            </a:pPr>
            <a:r>
              <a:rPr lang="pl-PL" sz="2800" dirty="0"/>
              <a:t>5. w = 0 právě když NEG(w) = 0</a:t>
            </a:r>
            <a:r>
              <a:rPr lang="pl-PL" sz="2800" dirty="0" smtClean="0"/>
              <a:t>.</a:t>
            </a:r>
            <a:endParaRPr lang="cs-CZ" sz="20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NEG - požadavky</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7192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816424"/>
          </a:xfrm>
          <a:prstGeom prst="rect">
            <a:avLst/>
          </a:prstGeom>
        </p:spPr>
        <p:txBody>
          <a:bodyPr anchor="ctr" anchorCtr="0">
            <a:noAutofit/>
          </a:bodyPr>
          <a:lstStyle/>
          <a:p>
            <a:pPr marL="400050" lvl="1" indent="0">
              <a:buNone/>
              <a:defRPr/>
            </a:pPr>
            <a:r>
              <a:rPr lang="pl-PL" sz="2400" dirty="0"/>
              <a:t>Je-li w váha výroku A, </a:t>
            </a:r>
            <a:r>
              <a:rPr lang="pl-PL" sz="2400" dirty="0" smtClean="0"/>
              <a:t>pak</a:t>
            </a:r>
          </a:p>
          <a:p>
            <a:pPr marL="400050" lvl="1" indent="0">
              <a:buNone/>
              <a:defRPr/>
            </a:pPr>
            <a:endParaRPr lang="pl-PL" sz="2400" dirty="0"/>
          </a:p>
          <a:p>
            <a:pPr marL="400050" lvl="1" indent="0">
              <a:buNone/>
              <a:defRPr/>
            </a:pPr>
            <a:endParaRPr lang="pl-PL" sz="2400" dirty="0" smtClean="0"/>
          </a:p>
          <a:p>
            <a:pPr marL="400050" lvl="1" indent="0">
              <a:buNone/>
              <a:defRPr/>
            </a:pPr>
            <a:endParaRPr lang="pl-PL" sz="2400" dirty="0"/>
          </a:p>
          <a:p>
            <a:pPr marL="400050" lvl="1" indent="0">
              <a:buNone/>
              <a:defRPr/>
            </a:pPr>
            <a:endParaRPr lang="pl-PL" sz="2400" dirty="0" smtClean="0"/>
          </a:p>
          <a:p>
            <a:pPr marL="400050" lvl="1" indent="0">
              <a:buNone/>
              <a:defRPr/>
            </a:pPr>
            <a:endParaRPr lang="cs-CZ" sz="2400" dirty="0"/>
          </a:p>
        </p:txBody>
      </p:sp>
      <p:sp>
        <p:nvSpPr>
          <p:cNvPr id="6" name="Nadpis 5"/>
          <p:cNvSpPr>
            <a:spLocks noGrp="1"/>
          </p:cNvSpPr>
          <p:nvPr>
            <p:ph type="title"/>
          </p:nvPr>
        </p:nvSpPr>
        <p:spPr>
          <a:xfrm>
            <a:off x="179512" y="195486"/>
            <a:ext cx="7056784" cy="507703"/>
          </a:xfrm>
        </p:spPr>
        <p:txBody>
          <a:bodyPr/>
          <a:lstStyle/>
          <a:p>
            <a:r>
              <a:rPr lang="cs-CZ" altLang="cs-CZ" b="1" dirty="0" smtClean="0">
                <a:solidFill>
                  <a:srgbClr val="307871"/>
                </a:solidFill>
                <a:latin typeface="Times New Roman" panose="02020603050405020304" pitchFamily="18" charset="0"/>
                <a:cs typeface="Times New Roman" panose="02020603050405020304" pitchFamily="18" charset="0"/>
              </a:rPr>
              <a:t>Funkce NEG</a:t>
            </a:r>
            <a:endParaRPr lang="cs-CZ" altLang="cs-CZ" b="1" dirty="0">
              <a:solidFill>
                <a:srgbClr val="307871"/>
              </a:solidFill>
              <a:latin typeface="Times New Roman" panose="02020603050405020304" pitchFamily="18" charset="0"/>
              <a:cs typeface="Times New Roman" panose="02020603050405020304" pitchFamily="18" charset="0"/>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738847790"/>
              </p:ext>
            </p:extLst>
          </p:nvPr>
        </p:nvGraphicFramePr>
        <p:xfrm>
          <a:off x="2843808" y="2139702"/>
          <a:ext cx="3456384" cy="1584176"/>
        </p:xfrm>
        <a:graphic>
          <a:graphicData uri="http://schemas.openxmlformats.org/drawingml/2006/table">
            <a:tbl>
              <a:tblPr>
                <a:tableStyleId>{5C22544A-7EE6-4342-B048-85BDC9FD1C3A}</a:tableStyleId>
              </a:tblPr>
              <a:tblGrid>
                <a:gridCol w="1452180">
                  <a:extLst>
                    <a:ext uri="{9D8B030D-6E8A-4147-A177-3AD203B41FA5}">
                      <a16:colId xmlns:a16="http://schemas.microsoft.com/office/drawing/2014/main" val="827304982"/>
                    </a:ext>
                  </a:extLst>
                </a:gridCol>
                <a:gridCol w="2004204">
                  <a:extLst>
                    <a:ext uri="{9D8B030D-6E8A-4147-A177-3AD203B41FA5}">
                      <a16:colId xmlns:a16="http://schemas.microsoft.com/office/drawing/2014/main" val="2786057814"/>
                    </a:ext>
                  </a:extLst>
                </a:gridCol>
              </a:tblGrid>
              <a:tr h="399395">
                <a:tc>
                  <a:txBody>
                    <a:bodyPr/>
                    <a:lstStyle/>
                    <a:p>
                      <a:pPr algn="ctr">
                        <a:lnSpc>
                          <a:spcPts val="1050"/>
                        </a:lnSpc>
                        <a:spcAft>
                          <a:spcPts val="0"/>
                        </a:spcAft>
                      </a:pPr>
                      <a:r>
                        <a:rPr lang="cs-CZ" sz="1800" u="none" strike="noStrike" spc="0" dirty="0">
                          <a:effectLst/>
                        </a:rPr>
                        <a:t>sémantika</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050"/>
                        </a:lnSpc>
                        <a:spcAft>
                          <a:spcPts val="0"/>
                        </a:spcAft>
                      </a:pPr>
                      <a:r>
                        <a:rPr lang="cs-CZ" sz="1800" u="none" strike="noStrike" spc="0" dirty="0">
                          <a:effectLst/>
                        </a:rPr>
                        <a:t>funkce NEG(w)</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3186850369"/>
                  </a:ext>
                </a:extLst>
              </a:tr>
              <a:tr h="360527">
                <a:tc>
                  <a:txBody>
                    <a:bodyPr/>
                    <a:lstStyle/>
                    <a:p>
                      <a:pPr algn="ctr">
                        <a:lnSpc>
                          <a:spcPts val="1050"/>
                        </a:lnSpc>
                        <a:spcAft>
                          <a:spcPts val="0"/>
                        </a:spcAft>
                      </a:pPr>
                      <a:r>
                        <a:rPr lang="cs-CZ" sz="1800" u="none" strike="noStrike" spc="0" dirty="0">
                          <a:effectLst/>
                        </a:rPr>
                        <a:t>standardní</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a:effectLst/>
                        </a:rPr>
                        <a:t>—w</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637527773"/>
                  </a:ext>
                </a:extLst>
              </a:tr>
              <a:tr h="463727">
                <a:tc>
                  <a:txBody>
                    <a:bodyPr/>
                    <a:lstStyle/>
                    <a:p>
                      <a:pPr algn="ctr">
                        <a:lnSpc>
                          <a:spcPts val="1050"/>
                        </a:lnSpc>
                        <a:spcAft>
                          <a:spcPts val="0"/>
                        </a:spcAft>
                      </a:pPr>
                      <a:r>
                        <a:rPr lang="cs-CZ" sz="1800" u="none" strike="noStrike" spc="0">
                          <a:effectLst/>
                        </a:rPr>
                        <a:t>logická</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a:effectLst/>
                        </a:rPr>
                        <a:t>—w</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512062746"/>
                  </a:ext>
                </a:extLst>
              </a:tr>
              <a:tr h="360527">
                <a:tc>
                  <a:txBody>
                    <a:bodyPr/>
                    <a:lstStyle/>
                    <a:p>
                      <a:pPr algn="ctr">
                        <a:lnSpc>
                          <a:spcPts val="1050"/>
                        </a:lnSpc>
                        <a:spcAft>
                          <a:spcPts val="0"/>
                        </a:spcAft>
                      </a:pPr>
                      <a:r>
                        <a:rPr lang="cs-CZ" sz="1800" u="none" strike="noStrike" spc="0">
                          <a:effectLst/>
                        </a:rPr>
                        <a:t>neuronová</a:t>
                      </a:r>
                      <a:endParaRPr lang="cs-CZ" sz="2400">
                        <a:solidFill>
                          <a:srgbClr val="000000"/>
                        </a:solidFill>
                        <a:effectLst/>
                        <a:latin typeface="Tahoma" panose="020B0604030504040204" pitchFamily="34" charset="0"/>
                        <a:ea typeface="Tahoma" panose="020B0604030504040204" pitchFamily="34" charset="0"/>
                      </a:endParaRPr>
                    </a:p>
                  </a:txBody>
                  <a:tcPr marL="6350" marR="6350" marT="0" marB="0" anchor="ctr"/>
                </a:tc>
                <a:tc>
                  <a:txBody>
                    <a:bodyPr/>
                    <a:lstStyle/>
                    <a:p>
                      <a:pPr algn="ctr">
                        <a:lnSpc>
                          <a:spcPts val="1100"/>
                        </a:lnSpc>
                        <a:spcAft>
                          <a:spcPts val="0"/>
                        </a:spcAft>
                      </a:pPr>
                      <a:r>
                        <a:rPr lang="cs-CZ" sz="2000" u="none" strike="noStrike" spc="100" dirty="0">
                          <a:effectLst/>
                        </a:rPr>
                        <a:t>—w</a:t>
                      </a:r>
                      <a:endParaRPr lang="cs-CZ" sz="2400" dirty="0">
                        <a:solidFill>
                          <a:srgbClr val="000000"/>
                        </a:solidFill>
                        <a:effectLst/>
                        <a:latin typeface="Tahoma" panose="020B0604030504040204" pitchFamily="34" charset="0"/>
                        <a:ea typeface="Tahoma" panose="020B0604030504040204" pitchFamily="34" charset="0"/>
                      </a:endParaRPr>
                    </a:p>
                  </a:txBody>
                  <a:tcPr marL="6350" marR="6350" marT="0" marB="0" anchor="ctr"/>
                </a:tc>
                <a:extLst>
                  <a:ext uri="{0D108BD9-81ED-4DB2-BD59-A6C34878D82A}">
                    <a16:rowId xmlns:a16="http://schemas.microsoft.com/office/drawing/2014/main" val="1034697380"/>
                  </a:ext>
                </a:extLst>
              </a:tr>
            </a:tbl>
          </a:graphicData>
        </a:graphic>
      </p:graphicFrame>
    </p:spTree>
    <p:extLst>
      <p:ext uri="{BB962C8B-B14F-4D97-AF65-F5344CB8AC3E}">
        <p14:creationId xmlns:p14="http://schemas.microsoft.com/office/powerpoint/2010/main" val="116489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3190</TotalTime>
  <Words>1406</Words>
  <Application>Microsoft Office PowerPoint</Application>
  <PresentationFormat>Předvádění na obrazovce (16:9)</PresentationFormat>
  <Paragraphs>326</Paragraphs>
  <Slides>33</Slides>
  <Notes>31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Arial</vt:lpstr>
      <vt:lpstr>Calibri</vt:lpstr>
      <vt:lpstr>Cambria Math</vt:lpstr>
      <vt:lpstr>Enriqueta</vt:lpstr>
      <vt:lpstr>Tahoma</vt:lpstr>
      <vt:lpstr>Times New Roman</vt:lpstr>
      <vt:lpstr>SLU</vt:lpstr>
      <vt:lpstr>Název prezentace</vt:lpstr>
      <vt:lpstr>Neurčitost v systému NEST</vt:lpstr>
      <vt:lpstr>Kombinační funkce v systému SAK</vt:lpstr>
      <vt:lpstr>Neurčitost v systému NEST</vt:lpstr>
      <vt:lpstr>Standardní mechanismus</vt:lpstr>
      <vt:lpstr>Logický mechanismus</vt:lpstr>
      <vt:lpstr>Neuronový mechanismus</vt:lpstr>
      <vt:lpstr>Funkce NEG - požadavky</vt:lpstr>
      <vt:lpstr>Funkce NEG</vt:lpstr>
      <vt:lpstr>Funkce NEG - příklad</vt:lpstr>
      <vt:lpstr>Funkce CONJ - požadavky</vt:lpstr>
      <vt:lpstr>Funkce CONJ</vt:lpstr>
      <vt:lpstr>Funkce CONJ – příklad 1</vt:lpstr>
      <vt:lpstr>Funkce CONJ – příklad 2</vt:lpstr>
      <vt:lpstr>Funkce DISJ - požadavky</vt:lpstr>
      <vt:lpstr>Funkce DISJ</vt:lpstr>
      <vt:lpstr>Funkce DISJ – příklad 1</vt:lpstr>
      <vt:lpstr>Funkce DISJ – příklad 2</vt:lpstr>
      <vt:lpstr>Funkce CTR - požadavky</vt:lpstr>
      <vt:lpstr>Funkce CTR</vt:lpstr>
      <vt:lpstr>Funkce CTR</vt:lpstr>
      <vt:lpstr>Funkce CTR – příklad 1</vt:lpstr>
      <vt:lpstr>Funkce CTR – příklad 2</vt:lpstr>
      <vt:lpstr>Funkce GLOB - požadavky</vt:lpstr>
      <vt:lpstr>Funkce GLOB</vt:lpstr>
      <vt:lpstr>Funkce GLOB - ilustrace</vt:lpstr>
      <vt:lpstr>Funkce GLOB – příklad 1</vt:lpstr>
      <vt:lpstr>Funkce GLOB – příklad 2</vt:lpstr>
      <vt:lpstr>Funkce GLOB – příklad 3</vt:lpstr>
      <vt:lpstr>Funkce GLOB – příklad 4</vt:lpstr>
      <vt:lpstr>Zpracování neurčitosti v úplné fuzzy logice  </vt:lpstr>
      <vt:lpstr>Konzultace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gorecki</cp:lastModifiedBy>
  <cp:revision>162</cp:revision>
  <dcterms:created xsi:type="dcterms:W3CDTF">2016-07-06T15:42:34Z</dcterms:created>
  <dcterms:modified xsi:type="dcterms:W3CDTF">2018-04-05T14:18:46Z</dcterms:modified>
</cp:coreProperties>
</file>