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22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7" r:id="rId12"/>
    <p:sldId id="338" r:id="rId13"/>
    <p:sldId id="339" r:id="rId14"/>
    <p:sldId id="336" r:id="rId15"/>
    <p:sldId id="340" r:id="rId16"/>
    <p:sldId id="341" r:id="rId17"/>
    <p:sldId id="345" r:id="rId18"/>
    <p:sldId id="346" r:id="rId19"/>
    <p:sldId id="347" r:id="rId20"/>
    <p:sldId id="342" r:id="rId21"/>
    <p:sldId id="348" r:id="rId22"/>
    <p:sldId id="349" r:id="rId23"/>
    <p:sldId id="343" r:id="rId24"/>
    <p:sldId id="350" r:id="rId25"/>
    <p:sldId id="344" r:id="rId26"/>
    <p:sldId id="354" r:id="rId27"/>
    <p:sldId id="355" r:id="rId28"/>
    <p:sldId id="351" r:id="rId29"/>
    <p:sldId id="352" r:id="rId30"/>
    <p:sldId id="353" r:id="rId31"/>
    <p:sldId id="356" r:id="rId32"/>
    <p:sldId id="286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31313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>
      <p:cViewPr varScale="1">
        <p:scale>
          <a:sx n="105" d="100"/>
          <a:sy n="105" d="100"/>
        </p:scale>
        <p:origin x="509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5. 4. 2018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576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07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321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683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409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717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1372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9724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170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5942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86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1787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0199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9355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6785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5170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9239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5611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9442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6086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4481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065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4302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591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89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113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183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137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951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286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CLkuwWO9tU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dvorak@fme.vutbr.cz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Expertní systémy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Tvorba </a:t>
            </a:r>
            <a:r>
              <a:rPr lang="cs-CZ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expertního systému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6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 defTabSz="449263">
              <a:buNone/>
            </a:pPr>
            <a:r>
              <a:rPr lang="cs-CZ" altLang="cs-CZ" sz="2400" dirty="0"/>
              <a:t>1.	Úvod.</a:t>
            </a:r>
          </a:p>
          <a:p>
            <a:pPr marL="0" indent="0" defTabSz="449263">
              <a:buNone/>
            </a:pPr>
            <a:r>
              <a:rPr lang="cs-CZ" altLang="cs-CZ" sz="2400" dirty="0"/>
              <a:t>	Charakteristika problému, profil uživatelů, cíle projektu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specifikace požadavků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01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 defTabSz="449263">
              <a:buNone/>
            </a:pPr>
            <a:r>
              <a:rPr lang="cs-CZ" altLang="cs-CZ" sz="2400" dirty="0" smtClean="0"/>
              <a:t>2</a:t>
            </a:r>
            <a:r>
              <a:rPr lang="cs-CZ" altLang="cs-CZ" sz="2400" dirty="0"/>
              <a:t>.	Funkce expertního systému.</a:t>
            </a:r>
          </a:p>
          <a:p>
            <a:pPr marL="0" indent="0" defTabSz="449263">
              <a:buNone/>
            </a:pPr>
            <a:r>
              <a:rPr lang="cs-CZ" altLang="cs-CZ" sz="2400" dirty="0"/>
              <a:t>	Vstupy a výstupy systému, pomocné funkce, implementační priority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specifikace požadavků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5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 defTabSz="449263">
              <a:buNone/>
            </a:pPr>
            <a:r>
              <a:rPr lang="cs-CZ" altLang="cs-CZ" sz="2400" dirty="0" smtClean="0"/>
              <a:t>3</a:t>
            </a:r>
            <a:r>
              <a:rPr lang="cs-CZ" altLang="cs-CZ" sz="2400" dirty="0"/>
              <a:t>.	Omezení.</a:t>
            </a:r>
          </a:p>
          <a:p>
            <a:pPr marL="0" indent="0" defTabSz="449263">
              <a:buNone/>
            </a:pPr>
            <a:r>
              <a:rPr lang="cs-CZ" altLang="cs-CZ" sz="2400" dirty="0"/>
              <a:t>	Hardwarová omezení, externí rozhraní, kompatibilita s předchozími produkty, </a:t>
            </a:r>
            <a:r>
              <a:rPr lang="cs-CZ" altLang="cs-CZ" sz="2400" dirty="0" smtClean="0"/>
              <a:t>	rychlost</a:t>
            </a:r>
            <a:r>
              <a:rPr lang="cs-CZ" altLang="cs-CZ" sz="2400" dirty="0"/>
              <a:t>, spolehlivost, udržovatelnost, bezpečnost, identifikace chyb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specifikace požadavků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6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 defTabSz="449263">
              <a:buNone/>
            </a:pPr>
            <a:r>
              <a:rPr lang="cs-CZ" altLang="cs-CZ" sz="2400" dirty="0" smtClean="0"/>
              <a:t>4</a:t>
            </a:r>
            <a:r>
              <a:rPr lang="cs-CZ" altLang="cs-CZ" sz="2400" dirty="0"/>
              <a:t>.	Závěrečné požadavky</a:t>
            </a:r>
          </a:p>
          <a:p>
            <a:pPr marL="0" indent="0" defTabSz="449263">
              <a:buNone/>
            </a:pPr>
            <a:r>
              <a:rPr lang="cs-CZ" altLang="cs-CZ" sz="2400" dirty="0"/>
              <a:t>	Metody validace a verifikace, požadavky na dokumentaci, jiné požadavky</a:t>
            </a:r>
            <a:r>
              <a:rPr lang="cs-CZ" altLang="cs-CZ" sz="2400" dirty="0" smtClean="0"/>
              <a:t>.</a:t>
            </a: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specifikace požadavků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16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 defTabSz="449263">
              <a:buNone/>
            </a:pPr>
            <a:r>
              <a:rPr lang="cs-CZ" altLang="cs-CZ" sz="2000" dirty="0"/>
              <a:t>1.	Výběr paradigmatu reprezentace znalostí.</a:t>
            </a:r>
          </a:p>
          <a:p>
            <a:pPr marL="719138" lvl="1" indent="0">
              <a:buNone/>
            </a:pPr>
            <a:r>
              <a:rPr lang="cs-CZ" altLang="cs-CZ" sz="1800" dirty="0"/>
              <a:t>Pravidla nebo logika – vhodné pro mělké znalosti.</a:t>
            </a:r>
          </a:p>
          <a:p>
            <a:pPr marL="719138" lvl="1" indent="0">
              <a:buNone/>
            </a:pPr>
            <a:r>
              <a:rPr lang="cs-CZ" altLang="cs-CZ" sz="1800" dirty="0"/>
              <a:t>Struktury (rámce objekty, sémantické sítě) – vhodné pro hluboké a strukturálně provázané znalosti.</a:t>
            </a:r>
          </a:p>
          <a:p>
            <a:pPr marL="719138" lvl="1" indent="0">
              <a:buNone/>
            </a:pPr>
            <a:r>
              <a:rPr lang="cs-CZ" altLang="cs-CZ" sz="1800" dirty="0"/>
              <a:t>Hybridní systémy – spojení strukturálních znalostí se schopností inference.</a:t>
            </a:r>
          </a:p>
          <a:p>
            <a:pPr marL="0" indent="0" defTabSz="449263">
              <a:buNone/>
            </a:pPr>
            <a:r>
              <a:rPr lang="cs-CZ" altLang="cs-CZ" sz="2000" dirty="0"/>
              <a:t>2.	Výběr metod usuzování (souvisí s volbou reprezentace).</a:t>
            </a:r>
          </a:p>
          <a:p>
            <a:pPr marL="0" indent="0" defTabSz="449263">
              <a:buNone/>
            </a:pPr>
            <a:r>
              <a:rPr lang="cs-CZ" altLang="cs-CZ" sz="2000" dirty="0"/>
              <a:t>3.	Výběr nástrojů (komerční nebo zákaznický systém?).</a:t>
            </a:r>
          </a:p>
          <a:p>
            <a:pPr marL="0" indent="0" defTabSz="449263">
              <a:buNone/>
            </a:pPr>
            <a:r>
              <a:rPr lang="cs-CZ" altLang="cs-CZ" sz="2000" dirty="0"/>
              <a:t>4.	Výběr lidských zdrojů (znalostní inženýři, vedoucí týmu, experti).</a:t>
            </a:r>
          </a:p>
          <a:p>
            <a:pPr marL="0" indent="0" defTabSz="449263">
              <a:buNone/>
            </a:pPr>
            <a:r>
              <a:rPr lang="cs-CZ" altLang="cs-CZ" sz="2000" dirty="0"/>
              <a:t>5.	Požadavky na vývojový tým (dány zejména složitostí a rozsahem systému</a:t>
            </a:r>
            <a:r>
              <a:rPr lang="cs-CZ" altLang="cs-CZ" sz="2000" dirty="0" smtClean="0"/>
              <a:t>).</a:t>
            </a: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Předběžný návrh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1600" dirty="0"/>
              <a:t>1.	Paradigma reprezentace znalostí a usuzování.</a:t>
            </a:r>
          </a:p>
          <a:p>
            <a:pPr marL="0" indent="0">
              <a:buNone/>
            </a:pPr>
            <a:r>
              <a:rPr lang="cs-CZ" altLang="cs-CZ" sz="1600" dirty="0"/>
              <a:t>2.	Flexibilita.</a:t>
            </a:r>
          </a:p>
          <a:p>
            <a:pPr marL="0" indent="0">
              <a:buNone/>
            </a:pPr>
            <a:r>
              <a:rPr lang="cs-CZ" altLang="cs-CZ" sz="1400" dirty="0"/>
              <a:t>	Uživatelsky definované funkce, externí rutiny, vestavěné funkce, podpora </a:t>
            </a:r>
            <a:r>
              <a:rPr lang="cs-CZ" altLang="cs-CZ" sz="1400" dirty="0" smtClean="0"/>
              <a:t>	datových </a:t>
            </a:r>
            <a:r>
              <a:rPr lang="cs-CZ" altLang="cs-CZ" sz="1400" dirty="0"/>
              <a:t>struktur.</a:t>
            </a:r>
          </a:p>
          <a:p>
            <a:pPr marL="0" indent="0">
              <a:buNone/>
            </a:pPr>
            <a:r>
              <a:rPr lang="cs-CZ" altLang="cs-CZ" sz="1600" dirty="0"/>
              <a:t>3.	Speciální požadavky.</a:t>
            </a:r>
          </a:p>
          <a:p>
            <a:pPr marL="0" indent="0">
              <a:buNone/>
            </a:pPr>
            <a:r>
              <a:rPr lang="cs-CZ" altLang="cs-CZ" sz="1400" dirty="0"/>
              <a:t>	Časové usuzování, operace v reálném čase, zpracování neurčitosti, přístup k </a:t>
            </a:r>
            <a:r>
              <a:rPr lang="cs-CZ" altLang="cs-CZ" sz="1400" dirty="0" smtClean="0"/>
              <a:t>	externímu </a:t>
            </a:r>
            <a:r>
              <a:rPr lang="cs-CZ" altLang="cs-CZ" sz="1400" dirty="0"/>
              <a:t>softwaru, grafika, okna.</a:t>
            </a:r>
          </a:p>
          <a:p>
            <a:pPr marL="0" indent="0">
              <a:buNone/>
            </a:pPr>
            <a:r>
              <a:rPr lang="cs-CZ" altLang="cs-CZ" sz="1600" dirty="0"/>
              <a:t>4. Pomocné funkce.</a:t>
            </a:r>
          </a:p>
          <a:p>
            <a:pPr marL="0" indent="0">
              <a:buNone/>
            </a:pPr>
            <a:r>
              <a:rPr lang="cs-CZ" altLang="cs-CZ" sz="1400" dirty="0"/>
              <a:t>	Editor znalostní báze, trasování, vysvětlování, testovací a verifikační </a:t>
            </a:r>
            <a:r>
              <a:rPr lang="cs-CZ" altLang="cs-CZ" sz="1400" dirty="0" smtClean="0"/>
              <a:t>	pomůcky</a:t>
            </a:r>
            <a:r>
              <a:rPr lang="cs-CZ" altLang="cs-CZ" sz="1400" dirty="0"/>
              <a:t>, grafická prezentace znalostní báze.</a:t>
            </a:r>
          </a:p>
          <a:p>
            <a:pPr marL="0" indent="0">
              <a:buNone/>
            </a:pPr>
            <a:r>
              <a:rPr lang="cs-CZ" altLang="cs-CZ" sz="1600" dirty="0"/>
              <a:t>5.	Výkon.</a:t>
            </a:r>
          </a:p>
          <a:p>
            <a:pPr marL="0" indent="0">
              <a:buNone/>
            </a:pPr>
            <a:r>
              <a:rPr lang="cs-CZ" altLang="cs-CZ" sz="1600" dirty="0"/>
              <a:t>6.	Podpora výrobce.</a:t>
            </a:r>
          </a:p>
          <a:p>
            <a:pPr marL="0" indent="0">
              <a:buNone/>
            </a:pPr>
            <a:r>
              <a:rPr lang="cs-CZ" altLang="cs-CZ" sz="1400" dirty="0"/>
              <a:t>	Dokumentace, on-line </a:t>
            </a:r>
            <a:r>
              <a:rPr lang="cs-CZ" altLang="cs-CZ" sz="1400" dirty="0" err="1"/>
              <a:t>help</a:t>
            </a:r>
            <a:r>
              <a:rPr lang="cs-CZ" altLang="cs-CZ" sz="1400" dirty="0"/>
              <a:t>, podpora horkou linkou, školení, konzultace.</a:t>
            </a:r>
          </a:p>
          <a:p>
            <a:pPr marL="0" indent="0">
              <a:buNone/>
            </a:pPr>
            <a:r>
              <a:rPr lang="cs-CZ" altLang="cs-CZ" sz="1600" dirty="0"/>
              <a:t>7.	</a:t>
            </a:r>
            <a:r>
              <a:rPr lang="cs-CZ" altLang="cs-CZ" sz="1600" dirty="0" smtClean="0"/>
              <a:t>Náklady</a:t>
            </a: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Kritéria pro výběr komerčního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shellu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83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/>
              <a:t>Rychlé </a:t>
            </a:r>
            <a:r>
              <a:rPr lang="cs-CZ" altLang="cs-CZ" sz="2400" dirty="0" err="1"/>
              <a:t>prototypování</a:t>
            </a:r>
            <a:r>
              <a:rPr lang="cs-CZ" altLang="cs-CZ" sz="2400" dirty="0"/>
              <a:t> (</a:t>
            </a:r>
            <a:r>
              <a:rPr lang="cs-CZ" altLang="cs-CZ" sz="2400" i="1" dirty="0"/>
              <a:t>rapid </a:t>
            </a:r>
            <a:r>
              <a:rPr lang="cs-CZ" altLang="cs-CZ" sz="2400" i="1" dirty="0" err="1"/>
              <a:t>prototyping</a:t>
            </a:r>
            <a:r>
              <a:rPr lang="cs-CZ" altLang="cs-CZ" sz="2400" dirty="0"/>
              <a:t>) využívá prostředky jako </a:t>
            </a:r>
            <a:r>
              <a:rPr lang="cs-CZ" altLang="cs-CZ" sz="2400" dirty="0" err="1"/>
              <a:t>Lisp</a:t>
            </a:r>
            <a:r>
              <a:rPr lang="cs-CZ" altLang="cs-CZ" sz="2400" dirty="0"/>
              <a:t>, Prolog a/nebo komerčně dostupné prázdné ES  (</a:t>
            </a:r>
            <a:r>
              <a:rPr lang="cs-CZ" altLang="cs-CZ" sz="2400" i="1" dirty="0" err="1"/>
              <a:t>shells</a:t>
            </a:r>
            <a:r>
              <a:rPr lang="cs-CZ" altLang="cs-CZ" sz="2400" dirty="0"/>
              <a:t>) s cílem rychle vytvořit fungující prototyp finálního systému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Rychlé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prototypování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03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 smtClean="0"/>
              <a:t>Na </a:t>
            </a:r>
            <a:r>
              <a:rPr lang="cs-CZ" altLang="cs-CZ" sz="2400" dirty="0"/>
              <a:t>základě vyhodnocení prototypu musejí být všechna předběžná  rozhodnutí potvrzena nebo změněna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Rychlé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prototypování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95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 smtClean="0"/>
              <a:t>Počáteční </a:t>
            </a:r>
            <a:r>
              <a:rPr lang="cs-CZ" altLang="cs-CZ" sz="2400" dirty="0"/>
              <a:t>prototyp by měl mít dobré uživatelské rozhraní a rozumně robustní podmnožinu znalostí, aby zamýšlení uživatelé mohli posoudit jeho aplikovatelnost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Rychlé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prototypování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38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 smtClean="0"/>
              <a:t>Prototyp </a:t>
            </a:r>
            <a:r>
              <a:rPr lang="cs-CZ" altLang="cs-CZ" sz="2400" dirty="0"/>
              <a:t>může být sice po vyhodnocení dále modifikován, ale doporučuje se jeho opuštění a započetí implementace ES na základě konečného návrhu od počátku. </a:t>
            </a: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Rychlé 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prototypování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68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dirty="0"/>
              <a:t>Problematikou tvorby expertních (znalostních) systémů se zabývá </a:t>
            </a:r>
            <a:r>
              <a:rPr lang="cs-CZ" altLang="cs-CZ" sz="2400" i="1" dirty="0"/>
              <a:t>znalostní inženýrství</a:t>
            </a:r>
            <a:r>
              <a:rPr lang="cs-CZ" altLang="cs-CZ" sz="2400" dirty="0"/>
              <a:t> (</a:t>
            </a:r>
            <a:r>
              <a:rPr lang="cs-CZ" altLang="cs-CZ" sz="2400" i="1" dirty="0" err="1"/>
              <a:t>knowledge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engineering</a:t>
            </a:r>
            <a:r>
              <a:rPr lang="cs-CZ" altLang="cs-CZ" sz="2400" dirty="0" smtClean="0"/>
              <a:t>).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Znalostní inženýrství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07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/>
              <a:t>Získávání znalostí (</a:t>
            </a:r>
            <a:r>
              <a:rPr lang="cs-CZ" altLang="cs-CZ" sz="2400" i="1" dirty="0" err="1"/>
              <a:t>knowledge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acquisition</a:t>
            </a:r>
            <a:r>
              <a:rPr lang="cs-CZ" altLang="cs-CZ" sz="2400" dirty="0"/>
              <a:t>) je klíčovou operací implementace ES a představuje nejdelší a nejpracnější část vývoje ES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 znalostí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4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 smtClean="0"/>
              <a:t>Akvizice </a:t>
            </a:r>
            <a:r>
              <a:rPr lang="cs-CZ" altLang="cs-CZ" sz="2400" dirty="0"/>
              <a:t>znalostí je proces zjišťování (</a:t>
            </a:r>
            <a:r>
              <a:rPr lang="cs-CZ" altLang="cs-CZ" sz="2400" i="1" dirty="0" err="1"/>
              <a:t>elicitation</a:t>
            </a:r>
            <a:r>
              <a:rPr lang="cs-CZ" altLang="cs-CZ" sz="2400" dirty="0"/>
              <a:t>) ze zdrojů (expertů, textů, dat, obrázků, … ) a jejich reprezentace v bázi znalostí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 znalostí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27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 smtClean="0"/>
              <a:t>Proces </a:t>
            </a:r>
            <a:r>
              <a:rPr lang="cs-CZ" altLang="cs-CZ" sz="2400" dirty="0"/>
              <a:t>naplňování báze znalostí probíhá inkrementálně (</a:t>
            </a:r>
            <a:r>
              <a:rPr lang="cs-CZ" altLang="cs-CZ" sz="2400" i="1" dirty="0" err="1"/>
              <a:t>incremental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development</a:t>
            </a:r>
            <a:r>
              <a:rPr lang="cs-CZ" altLang="cs-CZ" sz="2400" dirty="0"/>
              <a:t>). Postupně jsou implementovány zvládnutelné a relativně ucelené části znalostí (subsystémy).  Po implementaci každé části probíhá testování, na jehož základě mohou být provedeny případné změny v návrhu. </a:t>
            </a: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 znalostí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5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dirty="0"/>
              <a:t>1.	Získávání znalostí od expertů formou spolupráce mezi znalostními inženýry a experty</a:t>
            </a:r>
          </a:p>
          <a:p>
            <a:pPr lvl="1"/>
            <a:r>
              <a:rPr lang="cs-CZ" altLang="cs-CZ" dirty="0"/>
              <a:t>1 : 1 (nejčastější případ)</a:t>
            </a:r>
          </a:p>
          <a:p>
            <a:pPr lvl="1"/>
            <a:r>
              <a:rPr lang="cs-CZ" altLang="cs-CZ" dirty="0"/>
              <a:t>1 : </a:t>
            </a:r>
            <a:r>
              <a:rPr lang="cs-CZ" altLang="cs-CZ" i="1" dirty="0"/>
              <a:t>n</a:t>
            </a:r>
            <a:r>
              <a:rPr lang="cs-CZ" altLang="cs-CZ" dirty="0"/>
              <a:t> </a:t>
            </a:r>
          </a:p>
          <a:p>
            <a:pPr lvl="1"/>
            <a:r>
              <a:rPr lang="cs-CZ" altLang="cs-CZ" i="1" dirty="0"/>
              <a:t>m</a:t>
            </a:r>
            <a:r>
              <a:rPr lang="cs-CZ" altLang="cs-CZ" dirty="0"/>
              <a:t> : 1</a:t>
            </a:r>
          </a:p>
          <a:p>
            <a:pPr lvl="1"/>
            <a:r>
              <a:rPr lang="cs-CZ" altLang="cs-CZ" i="1" dirty="0"/>
              <a:t>m</a:t>
            </a:r>
            <a:r>
              <a:rPr lang="cs-CZ" altLang="cs-CZ" dirty="0"/>
              <a:t> : </a:t>
            </a:r>
            <a:r>
              <a:rPr lang="cs-CZ" altLang="cs-CZ" i="1" dirty="0" smtClean="0"/>
              <a:t>n</a:t>
            </a:r>
            <a:endParaRPr lang="cs-CZ" altLang="cs-CZ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Způsoby získávání znalostí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65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dirty="0" smtClean="0"/>
              <a:t>2</a:t>
            </a:r>
            <a:r>
              <a:rPr lang="cs-CZ" altLang="cs-CZ" dirty="0"/>
              <a:t>.	Automatizované získávání znalostí (strojové učení)</a:t>
            </a:r>
          </a:p>
          <a:p>
            <a:pPr lvl="1"/>
            <a:r>
              <a:rPr lang="cs-CZ" altLang="cs-CZ" dirty="0"/>
              <a:t>od expertů</a:t>
            </a:r>
          </a:p>
          <a:p>
            <a:pPr lvl="1"/>
            <a:r>
              <a:rPr lang="cs-CZ" altLang="cs-CZ" dirty="0"/>
              <a:t>z textů</a:t>
            </a:r>
          </a:p>
          <a:p>
            <a:pPr lvl="1"/>
            <a:r>
              <a:rPr lang="cs-CZ" altLang="cs-CZ" dirty="0"/>
              <a:t>z dat (</a:t>
            </a:r>
            <a:r>
              <a:rPr lang="cs-CZ" altLang="cs-CZ" i="1" dirty="0"/>
              <a:t>data </a:t>
            </a:r>
            <a:r>
              <a:rPr lang="cs-CZ" altLang="cs-CZ" i="1" dirty="0" err="1"/>
              <a:t>mining</a:t>
            </a:r>
            <a:r>
              <a:rPr lang="cs-CZ" altLang="cs-CZ" dirty="0"/>
              <a:t>)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Způsoby získávání znalostí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46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/>
              <a:t>Obvykle se proces dělí do tří fází:</a:t>
            </a:r>
          </a:p>
          <a:p>
            <a:pPr marL="952500" lvl="1" indent="-495300">
              <a:spcBef>
                <a:spcPct val="50000"/>
              </a:spcBef>
              <a:buFontTx/>
              <a:buAutoNum type="arabicPeriod"/>
            </a:pPr>
            <a:r>
              <a:rPr lang="cs-CZ" altLang="cs-CZ" sz="2200" dirty="0"/>
              <a:t>Seznámení s problémem, získání základních znalostí (spolupráce nejen s expertem ale také se zadavatelem a uživatelem)</a:t>
            </a:r>
          </a:p>
          <a:p>
            <a:pPr marL="952500" lvl="1" indent="-495300">
              <a:buFontTx/>
              <a:buAutoNum type="arabicPeriod"/>
            </a:pPr>
            <a:r>
              <a:rPr lang="cs-CZ" altLang="cs-CZ" sz="2200" dirty="0"/>
              <a:t>Získávání obecných znalostí.</a:t>
            </a:r>
          </a:p>
          <a:p>
            <a:pPr marL="952500" lvl="1" indent="-495300">
              <a:buFontTx/>
              <a:buAutoNum type="arabicPeriod"/>
            </a:pPr>
            <a:r>
              <a:rPr lang="cs-CZ" altLang="cs-CZ" sz="2200" dirty="0"/>
              <a:t>Získávání specifických znalostí</a:t>
            </a:r>
            <a:r>
              <a:rPr lang="cs-CZ" altLang="cs-CZ" sz="2200" dirty="0" smtClean="0"/>
              <a:t>.</a:t>
            </a:r>
            <a:endParaRPr lang="cs-CZ" altLang="cs-CZ" sz="2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es-E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získávání znalostí od expertů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14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 smtClean="0"/>
              <a:t>Práce </a:t>
            </a:r>
            <a:r>
              <a:rPr lang="cs-CZ" altLang="cs-CZ" sz="2400" dirty="0"/>
              <a:t>s jedním expertem:</a:t>
            </a:r>
          </a:p>
          <a:p>
            <a:pPr marL="952500" lvl="1" indent="-495300"/>
            <a:r>
              <a:rPr lang="cs-CZ" altLang="cs-CZ" sz="2200" dirty="0"/>
              <a:t>obvykle formou interview; </a:t>
            </a:r>
          </a:p>
          <a:p>
            <a:pPr marL="952500" lvl="1" indent="-495300"/>
            <a:r>
              <a:rPr lang="cs-CZ" altLang="cs-CZ" sz="2200" dirty="0"/>
              <a:t>nebezpečí zavlečení chybné expertízy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es-E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získávání znalostí od expertů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93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 smtClean="0"/>
              <a:t>Práce </a:t>
            </a:r>
            <a:r>
              <a:rPr lang="cs-CZ" altLang="cs-CZ" sz="2400" dirty="0"/>
              <a:t>se skupinou expertů:</a:t>
            </a:r>
          </a:p>
          <a:p>
            <a:pPr marL="952500" lvl="1" indent="-495300"/>
            <a:r>
              <a:rPr lang="cs-CZ" altLang="cs-CZ" sz="2200" dirty="0"/>
              <a:t>panelová diskuse, brainstorming; </a:t>
            </a:r>
          </a:p>
          <a:p>
            <a:pPr marL="952500" lvl="1" indent="-495300"/>
            <a:r>
              <a:rPr lang="cs-CZ" altLang="cs-CZ" sz="2200" dirty="0"/>
              <a:t>nižší riziko chybných expertíz; </a:t>
            </a:r>
          </a:p>
          <a:p>
            <a:pPr marL="952500" lvl="1" indent="-495300"/>
            <a:r>
              <a:rPr lang="cs-CZ" altLang="cs-CZ" sz="2200" dirty="0"/>
              <a:t>náročnější na přípravu a průběh, </a:t>
            </a:r>
          </a:p>
          <a:p>
            <a:pPr marL="952500" lvl="1" indent="-495300"/>
            <a:r>
              <a:rPr lang="cs-CZ" altLang="cs-CZ" sz="2200" dirty="0"/>
              <a:t>nebezpečí konfliktů mezi experty </a:t>
            </a:r>
            <a:endParaRPr lang="cs-CZ" altLang="cs-CZ" sz="21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es-ES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 získávání znalostí od expertů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84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altLang="cs-CZ" sz="2400" dirty="0"/>
              <a:t>Optimalizace interview:</a:t>
            </a:r>
          </a:p>
          <a:p>
            <a:pPr lvl="1"/>
            <a:r>
              <a:rPr lang="cs-CZ" altLang="cs-CZ" sz="1800" dirty="0"/>
              <a:t>pečlivé naplánování a efektivní řízení průběhu</a:t>
            </a:r>
          </a:p>
          <a:p>
            <a:pPr marL="0" indent="0">
              <a:lnSpc>
                <a:spcPct val="100000"/>
              </a:lnSpc>
              <a:spcBef>
                <a:spcPct val="50000"/>
              </a:spcBef>
              <a:buNone/>
            </a:pPr>
            <a:r>
              <a:rPr lang="cs-CZ" altLang="cs-CZ" sz="2400" dirty="0"/>
              <a:t>Plánování interview:</a:t>
            </a:r>
          </a:p>
          <a:p>
            <a:pPr lvl="1"/>
            <a:r>
              <a:rPr lang="cs-CZ" altLang="cs-CZ" sz="1800" dirty="0"/>
              <a:t>místo konání –  v počáteční fázi na pracovišti experta, 				později (je-li to možné) na pracovišti 				znalostního inženýra</a:t>
            </a:r>
          </a:p>
          <a:p>
            <a:pPr lvl="1"/>
            <a:r>
              <a:rPr lang="cs-CZ" altLang="cs-CZ" sz="1800" dirty="0"/>
              <a:t>doba trvání – kolem 2 hodin, rozhodně ne více než 3</a:t>
            </a:r>
          </a:p>
          <a:p>
            <a:pPr lvl="1"/>
            <a:r>
              <a:rPr lang="cs-CZ" altLang="cs-CZ" sz="1800" dirty="0"/>
              <a:t>cíle interview – stanoveny na základě přehledu výsledků 			 	předchozího sezení </a:t>
            </a:r>
          </a:p>
          <a:p>
            <a:pPr marL="0" indent="0">
              <a:lnSpc>
                <a:spcPct val="100000"/>
              </a:lnSpc>
              <a:spcBef>
                <a:spcPct val="50000"/>
              </a:spcBef>
              <a:buNone/>
            </a:pPr>
            <a:r>
              <a:rPr lang="cs-CZ" altLang="cs-CZ" sz="2000" dirty="0"/>
              <a:t>S plánem interview je třeba experta předem seznámit.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Příprava interview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26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lnSpc>
                <a:spcPct val="80000"/>
              </a:lnSpc>
              <a:buFont typeface="Wingdings 2" panose="05020102010507070707" pitchFamily="18" charset="2"/>
              <a:buChar char="¡"/>
            </a:pPr>
            <a:r>
              <a:rPr lang="cs-CZ" altLang="cs-CZ" sz="1800" dirty="0"/>
              <a:t>Nestrukturované interview (běžný rozhovor, vhodné pro počáteční fázi)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Char char="¡"/>
            </a:pPr>
            <a:r>
              <a:rPr lang="cs-CZ" altLang="cs-CZ" sz="1800" dirty="0"/>
              <a:t>Strukturované interview (kladení cílených dotazů, získání detailního pohledu)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Char char="¡"/>
            </a:pPr>
            <a:r>
              <a:rPr lang="cs-CZ" altLang="cs-CZ" sz="1800" dirty="0"/>
              <a:t>Myšlení nahlas (expert popisuje svá myšlenkové pochody a chování při řešení problému)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Char char="¡"/>
            </a:pPr>
            <a:r>
              <a:rPr lang="cs-CZ" altLang="cs-CZ" sz="1800" dirty="0"/>
              <a:t>Pokus o řešení problému pod dohledem experta s cílem vcítit se do jeho myšlenkových pochodů</a:t>
            </a:r>
          </a:p>
          <a:p>
            <a:pPr>
              <a:lnSpc>
                <a:spcPct val="80000"/>
              </a:lnSpc>
              <a:buFont typeface="Wingdings 2" panose="05020102010507070707" pitchFamily="18" charset="2"/>
              <a:buChar char="¡"/>
            </a:pPr>
            <a:r>
              <a:rPr lang="cs-CZ" altLang="cs-CZ" sz="1800" dirty="0"/>
              <a:t>Metoda repertoárové tabulky (</a:t>
            </a:r>
            <a:r>
              <a:rPr lang="cs-CZ" altLang="cs-CZ" sz="1800" i="1" dirty="0" err="1"/>
              <a:t>repertory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grid</a:t>
            </a:r>
            <a:r>
              <a:rPr lang="cs-CZ" altLang="cs-CZ" sz="1800" dirty="0"/>
              <a:t>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"/>
            </a:pPr>
            <a:r>
              <a:rPr lang="cs-CZ" altLang="cs-CZ" sz="1800" dirty="0"/>
              <a:t>sloupce odpovídají objektům z dané oblasti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"/>
            </a:pPr>
            <a:r>
              <a:rPr lang="cs-CZ" altLang="cs-CZ" sz="1800" dirty="0"/>
              <a:t>řádky odpovídají konstruktům; každý konstrukt je tvořen dvěma mezními (nejlépe protikladnými) vlastnostmi objektů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"/>
            </a:pPr>
            <a:r>
              <a:rPr lang="cs-CZ" altLang="cs-CZ" sz="1800" dirty="0"/>
              <a:t>políčka tabulky obsahují číselná ohodnocení příslušnosti objektu k jednomu či druhému pólu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Techniky získávání znalostí od experta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7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dirty="0" smtClean="0"/>
              <a:t>Znalostní </a:t>
            </a:r>
            <a:r>
              <a:rPr lang="cs-CZ" altLang="cs-CZ" sz="2400" dirty="0"/>
              <a:t>inženýrství má mnoho společných rysů se softwarovým inženýrstvím. Odlišnosti se týkají typu, povahy a množství reprezentovaných znalostí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Znalostní inženýrství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81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cs-CZ" altLang="cs-CZ" sz="2000" dirty="0"/>
              <a:t>Paradox znalostního inženýrství: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cs-CZ" altLang="cs-CZ" sz="1800" dirty="0"/>
              <a:t>	</a:t>
            </a:r>
            <a:r>
              <a:rPr lang="cs-CZ" altLang="cs-CZ" sz="1600" dirty="0"/>
              <a:t>Čím více se experti stávají kompetentními, tím méně jsou schopni popsat znalost, kterou používají při řešení problémů.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cs-CZ" altLang="cs-CZ" sz="2000" dirty="0"/>
              <a:t>Typy problémových expertů:</a:t>
            </a:r>
          </a:p>
          <a:p>
            <a:pPr lvl="1"/>
            <a:r>
              <a:rPr lang="cs-CZ" altLang="cs-CZ" sz="1600" dirty="0"/>
              <a:t>expert obávající se ztráty postavení po zavedení ES</a:t>
            </a:r>
          </a:p>
          <a:p>
            <a:pPr lvl="1"/>
            <a:r>
              <a:rPr lang="cs-CZ" altLang="cs-CZ" sz="1600" dirty="0"/>
              <a:t>cynický expert</a:t>
            </a:r>
          </a:p>
          <a:p>
            <a:pPr lvl="1"/>
            <a:r>
              <a:rPr lang="cs-CZ" altLang="cs-CZ" sz="1600" dirty="0"/>
              <a:t>velekněz oboru</a:t>
            </a:r>
          </a:p>
          <a:p>
            <a:pPr lvl="1"/>
            <a:r>
              <a:rPr lang="cs-CZ" altLang="cs-CZ" sz="1600" dirty="0"/>
              <a:t>paternalistický expert</a:t>
            </a:r>
          </a:p>
          <a:p>
            <a:pPr lvl="1"/>
            <a:r>
              <a:rPr lang="cs-CZ" altLang="cs-CZ" sz="1600" dirty="0"/>
              <a:t>nekomunikativní expert</a:t>
            </a:r>
          </a:p>
          <a:p>
            <a:pPr lvl="1"/>
            <a:r>
              <a:rPr lang="cs-CZ" altLang="cs-CZ" sz="1600" dirty="0"/>
              <a:t>lhostejný expert</a:t>
            </a:r>
          </a:p>
          <a:p>
            <a:pPr lvl="1"/>
            <a:r>
              <a:rPr lang="cs-CZ" altLang="cs-CZ" sz="1600" dirty="0" err="1"/>
              <a:t>pseudovzdělanec</a:t>
            </a:r>
            <a:r>
              <a:rPr lang="cs-CZ" altLang="cs-CZ" sz="1600" dirty="0"/>
              <a:t> v umělé inteligenci</a:t>
            </a:r>
          </a:p>
          <a:p>
            <a:pPr marL="0" indent="0">
              <a:buNone/>
            </a:pPr>
            <a:endParaRPr 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práce s experty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02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1600" dirty="0" smtClean="0"/>
              <a:t>Výběr </a:t>
            </a:r>
            <a:r>
              <a:rPr lang="cs-CZ" sz="1600" dirty="0"/>
              <a:t>typu kytary:</a:t>
            </a:r>
          </a:p>
          <a:p>
            <a:r>
              <a:rPr lang="cs-CZ" sz="1600" dirty="0"/>
              <a:t>akustická (nylonové struny) </a:t>
            </a:r>
          </a:p>
          <a:p>
            <a:r>
              <a:rPr lang="cs-CZ" sz="1600" dirty="0"/>
              <a:t>akustická (kovové struny)</a:t>
            </a:r>
            <a:br>
              <a:rPr lang="cs-CZ" sz="1600" dirty="0"/>
            </a:br>
            <a:r>
              <a:rPr lang="cs-CZ" sz="1600" dirty="0"/>
              <a:t>(https://www.youtube.com/</a:t>
            </a:r>
            <a:r>
              <a:rPr lang="cs-CZ" sz="1600" dirty="0" err="1"/>
              <a:t>watch?v</a:t>
            </a:r>
            <a:r>
              <a:rPr lang="cs-CZ" sz="1600" dirty="0"/>
              <a:t>=L2HjE6ER0P0)</a:t>
            </a:r>
          </a:p>
          <a:p>
            <a:r>
              <a:rPr lang="cs-CZ" sz="1600" dirty="0"/>
              <a:t>elektrická (kovové struny)</a:t>
            </a:r>
            <a:br>
              <a:rPr lang="cs-CZ" sz="1600" dirty="0"/>
            </a:br>
            <a:r>
              <a:rPr lang="cs-CZ" sz="1600" dirty="0"/>
              <a:t>https://www.youtube.com/watch?v=fDTm1IzQf-U</a:t>
            </a:r>
          </a:p>
          <a:p>
            <a:r>
              <a:rPr lang="cs-CZ" sz="1600" dirty="0"/>
              <a:t>elektro-akustická (kovové struny)</a:t>
            </a:r>
            <a:br>
              <a:rPr lang="cs-CZ" sz="1600" dirty="0"/>
            </a:br>
            <a:r>
              <a:rPr lang="cs-CZ" sz="1600" dirty="0"/>
              <a:t>https://www.youtube.com/watch?v=THrYzZr6glQ</a:t>
            </a:r>
          </a:p>
          <a:p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err="1"/>
              <a:t>oud</a:t>
            </a:r>
            <a:r>
              <a:rPr lang="cs-CZ" sz="1600" dirty="0"/>
              <a:t> </a:t>
            </a:r>
            <a:r>
              <a:rPr lang="cs-CZ" sz="1600" dirty="0" err="1"/>
              <a:t>guitar</a:t>
            </a:r>
            <a:r>
              <a:rPr lang="cs-CZ" sz="1600" dirty="0"/>
              <a:t>, </a:t>
            </a:r>
            <a:r>
              <a:rPr lang="cs-CZ" sz="1600" dirty="0" err="1"/>
              <a:t>slide</a:t>
            </a:r>
            <a:r>
              <a:rPr lang="cs-CZ" sz="1600" dirty="0"/>
              <a:t> </a:t>
            </a:r>
            <a:r>
              <a:rPr lang="cs-CZ" sz="1600" dirty="0" err="1"/>
              <a:t>guitar</a:t>
            </a:r>
            <a:r>
              <a:rPr lang="cs-CZ" sz="1600" dirty="0"/>
              <a:t>, </a:t>
            </a:r>
            <a:r>
              <a:rPr lang="cs-CZ" sz="1600" dirty="0" err="1"/>
              <a:t>ravi</a:t>
            </a:r>
            <a:r>
              <a:rPr lang="cs-CZ" sz="1600" dirty="0"/>
              <a:t> </a:t>
            </a:r>
            <a:r>
              <a:rPr lang="cs-CZ" sz="1600" dirty="0" err="1"/>
              <a:t>shankar</a:t>
            </a:r>
            <a:r>
              <a:rPr lang="cs-CZ" sz="1600" dirty="0"/>
              <a:t> </a:t>
            </a:r>
            <a:r>
              <a:rPr lang="cs-CZ" sz="1600" dirty="0" err="1"/>
              <a:t>sitar</a:t>
            </a:r>
            <a:r>
              <a:rPr lang="cs-CZ" sz="1600" dirty="0"/>
              <a:t>, </a:t>
            </a:r>
            <a:r>
              <a:rPr lang="cs-CZ" sz="1600" dirty="0" err="1"/>
              <a:t>weird</a:t>
            </a:r>
            <a:r>
              <a:rPr lang="cs-CZ" sz="1600" dirty="0"/>
              <a:t> </a:t>
            </a:r>
            <a:r>
              <a:rPr lang="cs-CZ" sz="1600" dirty="0" err="1"/>
              <a:t>guitar</a:t>
            </a:r>
            <a:r>
              <a:rPr lang="cs-CZ" sz="1600" dirty="0"/>
              <a:t> (https://www.youtube.com/watch?v=EAZdiJGWdfI&amp;list=RDEAZdiJGWdfI#t=10 nebo </a:t>
            </a:r>
            <a:r>
              <a:rPr lang="cs-CZ" sz="1600" dirty="0">
                <a:hlinkClick r:id="rId3"/>
              </a:rPr>
              <a:t>http://www.youtube.com/watch?v=ICLkuwWO9tU</a:t>
            </a:r>
            <a:r>
              <a:rPr lang="cs-CZ" sz="1600" dirty="0"/>
              <a:t> </a:t>
            </a:r>
            <a:r>
              <a:rPr lang="cs-CZ" sz="1600" dirty="0" smtClean="0"/>
              <a:t>)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aplikace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41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RNDr</a:t>
            </a:r>
            <a:r>
              <a:rPr lang="cs-CZ" altLang="cs-CZ" sz="1200" dirty="0"/>
              <a:t>. Jiří Dvořák, </a:t>
            </a:r>
            <a:r>
              <a:rPr lang="cs-CZ" altLang="cs-CZ" sz="1200" dirty="0" smtClean="0"/>
              <a:t>CSc. </a:t>
            </a:r>
            <a:r>
              <a:rPr lang="cs-CZ" altLang="cs-CZ" sz="1200" dirty="0" smtClean="0">
                <a:hlinkClick r:id="rId2"/>
              </a:rPr>
              <a:t>dvorak@fme.vutbr.cz</a:t>
            </a:r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dirty="0" smtClean="0"/>
              <a:t>U </a:t>
            </a:r>
            <a:r>
              <a:rPr lang="cs-CZ" altLang="cs-CZ" sz="2400" dirty="0"/>
              <a:t>softwarového inženýrství se jedná o dobře definované algoritmické znalosti. Povahu a množství těchto znalostí potřebných pro řešení daného problému lze předem dobře odhadnout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Znalostní inženýrství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11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altLang="cs-CZ" sz="2400" dirty="0" smtClean="0"/>
              <a:t>U </a:t>
            </a:r>
            <a:r>
              <a:rPr lang="cs-CZ" altLang="cs-CZ" sz="2400" dirty="0"/>
              <a:t>znalostního inženýrství se jedná o extenzivní, nepřesné a špatně definované znalosti, jejichž povahu a množství lze předem velmi špatně odhadnout. To způsobuje potíže v počátečních etapách vývoje ES při odhadu potřebného úsilí a při tvorbě návrhu</a:t>
            </a:r>
            <a:r>
              <a:rPr lang="cs-CZ" altLang="cs-CZ" sz="2400" dirty="0" smtClean="0"/>
              <a:t>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Znalostní inženýrství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66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1800" dirty="0"/>
              <a:t>Model životního cyklu ES kombinuje </a:t>
            </a:r>
            <a:r>
              <a:rPr lang="cs-CZ" altLang="cs-CZ" sz="2000" i="1" dirty="0"/>
              <a:t>rychlé </a:t>
            </a:r>
            <a:r>
              <a:rPr lang="cs-CZ" altLang="cs-CZ" sz="2000" i="1" dirty="0" err="1"/>
              <a:t>prototypování</a:t>
            </a:r>
            <a:r>
              <a:rPr lang="cs-CZ" altLang="cs-CZ" sz="1800" dirty="0"/>
              <a:t> a </a:t>
            </a:r>
            <a:r>
              <a:rPr lang="cs-CZ" altLang="cs-CZ" sz="2000" i="1" dirty="0"/>
              <a:t>inkrementální vývoj</a:t>
            </a:r>
            <a:r>
              <a:rPr lang="cs-CZ" altLang="cs-CZ" sz="1800" dirty="0"/>
              <a:t> a obsahuje tyto etapy:</a:t>
            </a:r>
          </a:p>
          <a:p>
            <a:pPr marL="0" indent="0">
              <a:buNone/>
            </a:pPr>
            <a:r>
              <a:rPr lang="cs-CZ" altLang="cs-CZ" sz="1800" dirty="0"/>
              <a:t>1.	Analýza problému.</a:t>
            </a:r>
          </a:p>
          <a:p>
            <a:pPr marL="0" indent="0">
              <a:buNone/>
            </a:pPr>
            <a:r>
              <a:rPr lang="cs-CZ" altLang="cs-CZ" sz="1800" dirty="0"/>
              <a:t>2.	Specifikace požadavků.</a:t>
            </a:r>
          </a:p>
          <a:p>
            <a:pPr marL="0" indent="0">
              <a:buNone/>
            </a:pPr>
            <a:r>
              <a:rPr lang="cs-CZ" altLang="cs-CZ" sz="1800" dirty="0"/>
              <a:t>3.	Předběžný návrh.</a:t>
            </a:r>
          </a:p>
          <a:p>
            <a:pPr marL="0" indent="0">
              <a:buNone/>
            </a:pPr>
            <a:r>
              <a:rPr lang="cs-CZ" altLang="cs-CZ" sz="1800" dirty="0"/>
              <a:t>4.	Počáteční (rychlé) </a:t>
            </a:r>
            <a:r>
              <a:rPr lang="cs-CZ" altLang="cs-CZ" sz="1800" dirty="0" err="1"/>
              <a:t>prototypování</a:t>
            </a:r>
            <a:r>
              <a:rPr lang="cs-CZ" altLang="cs-CZ" sz="1800" dirty="0"/>
              <a:t> a vyhodnocování.</a:t>
            </a:r>
          </a:p>
          <a:p>
            <a:pPr marL="0" indent="0">
              <a:buNone/>
            </a:pPr>
            <a:r>
              <a:rPr lang="cs-CZ" altLang="cs-CZ" sz="1800" dirty="0"/>
              <a:t>5.	Konečný návrh.</a:t>
            </a:r>
          </a:p>
          <a:p>
            <a:pPr marL="0" indent="0">
              <a:buNone/>
            </a:pPr>
            <a:r>
              <a:rPr lang="cs-CZ" altLang="cs-CZ" sz="1800" dirty="0"/>
              <a:t>6.	Implementace (získávání a reprezentace znalostí).</a:t>
            </a:r>
          </a:p>
          <a:p>
            <a:pPr marL="0" indent="0">
              <a:buNone/>
            </a:pPr>
            <a:r>
              <a:rPr lang="cs-CZ" altLang="cs-CZ" sz="1800" dirty="0"/>
              <a:t>7.	Validace a verifikace (testování).</a:t>
            </a:r>
          </a:p>
          <a:p>
            <a:pPr marL="0" indent="0">
              <a:buNone/>
            </a:pPr>
            <a:r>
              <a:rPr lang="cs-CZ" altLang="cs-CZ" sz="1800" dirty="0"/>
              <a:t>8.	Změny návrhu.</a:t>
            </a:r>
          </a:p>
          <a:p>
            <a:pPr marL="0" indent="0">
              <a:buNone/>
            </a:pPr>
            <a:r>
              <a:rPr lang="cs-CZ" altLang="cs-CZ" sz="1800" dirty="0"/>
              <a:t>9.	Údržba.</a:t>
            </a:r>
          </a:p>
          <a:p>
            <a:pPr marL="0" indent="0">
              <a:buNone/>
            </a:pPr>
            <a:r>
              <a:rPr lang="cs-CZ" altLang="cs-CZ" sz="1800" dirty="0"/>
              <a:t>Etapy 6, 7 a 8 se iteračně opakují pro jednotlivé části (subsystémy) expertního systému</a:t>
            </a:r>
            <a:r>
              <a:rPr lang="cs-CZ" altLang="cs-CZ" sz="1800" dirty="0" smtClean="0"/>
              <a:t>.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 cyklus expertního systému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76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800" dirty="0" smtClean="0"/>
              <a:t>Cílem </a:t>
            </a:r>
            <a:r>
              <a:rPr lang="cs-CZ" altLang="cs-CZ" sz="2800" dirty="0"/>
              <a:t>analýzy je posoudit vhodnost aplikace znalostních technik pro řešení daného problému.</a:t>
            </a:r>
          </a:p>
          <a:p>
            <a:pPr marL="0" indent="0">
              <a:buNone/>
            </a:pPr>
            <a:endParaRPr lang="cs-CZ" altLang="cs-CZ" sz="2800" dirty="0"/>
          </a:p>
          <a:p>
            <a:pPr marL="0" indent="0">
              <a:buNone/>
            </a:pPr>
            <a:r>
              <a:rPr lang="cs-CZ" altLang="cs-CZ" sz="2800" dirty="0"/>
              <a:t>Kritéria pro toto posouzení mohou být rozdělena do dvou skupin:</a:t>
            </a:r>
          </a:p>
          <a:p>
            <a:pPr marL="457200" lvl="1" indent="0">
              <a:buNone/>
            </a:pPr>
            <a:r>
              <a:rPr lang="cs-CZ" altLang="cs-CZ" sz="2400" dirty="0"/>
              <a:t>Vhodnost aplikace</a:t>
            </a:r>
          </a:p>
          <a:p>
            <a:pPr marL="457200" lvl="1" indent="0">
              <a:buNone/>
            </a:pPr>
            <a:r>
              <a:rPr lang="cs-CZ" altLang="cs-CZ" sz="2400" dirty="0"/>
              <a:t>Dostupnost zdrojů</a:t>
            </a: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problému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96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000" dirty="0" smtClean="0"/>
              <a:t>1</a:t>
            </a:r>
            <a:r>
              <a:rPr lang="cs-CZ" altLang="cs-CZ" sz="2000" dirty="0"/>
              <a:t>.	Problém skutečně existuje?</a:t>
            </a:r>
          </a:p>
          <a:p>
            <a:pPr marL="0" indent="0">
              <a:buNone/>
            </a:pPr>
            <a:r>
              <a:rPr lang="cs-CZ" altLang="cs-CZ" sz="2000" dirty="0"/>
              <a:t>2.	Jsou pro něj vhodné znalostní techniky?</a:t>
            </a:r>
          </a:p>
          <a:p>
            <a:pPr marL="857250" lvl="2" indent="0">
              <a:buNone/>
            </a:pPr>
            <a:r>
              <a:rPr lang="cs-CZ" altLang="cs-CZ" sz="1400" dirty="0"/>
              <a:t>Mohou být replikovány lidské znalosti řešení problému?</a:t>
            </a:r>
          </a:p>
          <a:p>
            <a:pPr marL="857250" lvl="2" indent="0">
              <a:buNone/>
            </a:pPr>
            <a:r>
              <a:rPr lang="cs-CZ" altLang="cs-CZ" sz="1400" dirty="0"/>
              <a:t>Znalosti jsou převážně heuristické?</a:t>
            </a:r>
          </a:p>
          <a:p>
            <a:pPr marL="857250" lvl="2" indent="0">
              <a:buNone/>
            </a:pPr>
            <a:r>
              <a:rPr lang="cs-CZ" altLang="cs-CZ" sz="1400" dirty="0"/>
              <a:t>Jsou tyto znalosti dobře chápány a akceptovány?</a:t>
            </a:r>
          </a:p>
          <a:p>
            <a:pPr marL="857250" lvl="2" indent="0">
              <a:buNone/>
            </a:pPr>
            <a:r>
              <a:rPr lang="cs-CZ" altLang="cs-CZ" sz="1400" dirty="0"/>
              <a:t>Expertízy se často mění (nejsou konstantní)?</a:t>
            </a:r>
          </a:p>
          <a:p>
            <a:pPr marL="857250" lvl="2" indent="0">
              <a:buNone/>
            </a:pPr>
            <a:r>
              <a:rPr lang="cs-CZ" altLang="cs-CZ" sz="1400" dirty="0"/>
              <a:t>Vstupní data jsou nekompletní nebo nepřesná?</a:t>
            </a:r>
          </a:p>
          <a:p>
            <a:pPr marL="857250" lvl="2" indent="0">
              <a:buNone/>
            </a:pPr>
            <a:r>
              <a:rPr lang="cs-CZ" altLang="cs-CZ" sz="1400" dirty="0"/>
              <a:t>Znalostní přístup k řešení je lepší než jiné prostředky?</a:t>
            </a:r>
          </a:p>
          <a:p>
            <a:pPr marL="857250" lvl="2" indent="0">
              <a:buNone/>
            </a:pPr>
            <a:r>
              <a:rPr lang="cs-CZ" altLang="cs-CZ" sz="1400" dirty="0"/>
              <a:t>Odpovědi na tyto otázky mají různou váhu a nemusejí být všechny kladné. Musejí být posuzovány jako celek s ohledem na konkrétní podmínky).</a:t>
            </a:r>
          </a:p>
          <a:p>
            <a:pPr marL="0" indent="0">
              <a:buNone/>
            </a:pPr>
            <a:r>
              <a:rPr lang="cs-CZ" altLang="cs-CZ" sz="2000" dirty="0"/>
              <a:t>3.	Je znalostní přístup oprávněn z hlediska nákladů a přínosů?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Vhodnost aplikace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69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altLang="cs-CZ" sz="2400" dirty="0"/>
              <a:t>1.	Má projekt manažerskou podporu?</a:t>
            </a:r>
          </a:p>
          <a:p>
            <a:pPr marL="457200" lvl="1" indent="0">
              <a:buNone/>
            </a:pPr>
            <a:r>
              <a:rPr lang="cs-CZ" altLang="cs-CZ" sz="2000" dirty="0"/>
              <a:t>dostatek času</a:t>
            </a:r>
          </a:p>
          <a:p>
            <a:pPr marL="457200" lvl="1" indent="0">
              <a:buNone/>
            </a:pPr>
            <a:r>
              <a:rPr lang="cs-CZ" altLang="cs-CZ" sz="2000" dirty="0"/>
              <a:t>potřebné prostředky a školení</a:t>
            </a:r>
          </a:p>
          <a:p>
            <a:pPr marL="457200" lvl="1" indent="0">
              <a:buNone/>
            </a:pPr>
            <a:r>
              <a:rPr lang="cs-CZ" altLang="cs-CZ" sz="2000" dirty="0"/>
              <a:t>disponibilita expertů</a:t>
            </a:r>
          </a:p>
          <a:p>
            <a:pPr marL="0" indent="0">
              <a:buNone/>
            </a:pPr>
            <a:r>
              <a:rPr lang="cs-CZ" altLang="cs-CZ" sz="2400" dirty="0"/>
              <a:t>2.	Je podpora ze strany expertů?</a:t>
            </a:r>
          </a:p>
          <a:p>
            <a:pPr marL="0" indent="0">
              <a:buNone/>
            </a:pPr>
            <a:r>
              <a:rPr lang="cs-CZ" altLang="cs-CZ" sz="2400" dirty="0"/>
              <a:t>3.	Jsou experti kompetentní?</a:t>
            </a:r>
          </a:p>
          <a:p>
            <a:pPr marL="0" indent="0">
              <a:buNone/>
            </a:pPr>
            <a:r>
              <a:rPr lang="cs-CZ" altLang="cs-CZ" sz="2400" dirty="0"/>
              <a:t>4.	Jsou experti komunikativní?</a:t>
            </a:r>
          </a:p>
          <a:p>
            <a:pPr marL="0" indent="0">
              <a:buNone/>
            </a:pPr>
            <a:r>
              <a:rPr lang="cs-CZ" altLang="cs-CZ" sz="2400" dirty="0"/>
              <a:t>5.	Jsou experti fyzicky dostupní?</a:t>
            </a:r>
          </a:p>
          <a:p>
            <a:pPr marL="0" indent="0">
              <a:buNone/>
            </a:pPr>
            <a:r>
              <a:rPr lang="cs-CZ" altLang="cs-CZ" sz="2400" dirty="0"/>
              <a:t>6.	Jsou k dispozici jiné zdroje znalostí</a:t>
            </a:r>
            <a:r>
              <a:rPr lang="cs-CZ" altLang="cs-CZ" sz="2400" dirty="0" smtClean="0"/>
              <a:t>?</a:t>
            </a: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 zdrojů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04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3207</TotalTime>
  <Words>734</Words>
  <Application>Microsoft Office PowerPoint</Application>
  <PresentationFormat>Předvádění na obrazovce (16:9)</PresentationFormat>
  <Paragraphs>230</Paragraphs>
  <Slides>32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Calibri</vt:lpstr>
      <vt:lpstr>Enriqueta</vt:lpstr>
      <vt:lpstr>Symbol</vt:lpstr>
      <vt:lpstr>Times New Roman</vt:lpstr>
      <vt:lpstr>Wingdings</vt:lpstr>
      <vt:lpstr>Wingdings 2</vt:lpstr>
      <vt:lpstr>SLU</vt:lpstr>
      <vt:lpstr>Název prezentace</vt:lpstr>
      <vt:lpstr>Znalostní inženýrství</vt:lpstr>
      <vt:lpstr>Znalostní inženýrství</vt:lpstr>
      <vt:lpstr>Znalostní inženýrství</vt:lpstr>
      <vt:lpstr>Znalostní inženýrství</vt:lpstr>
      <vt:lpstr>Životní cyklus expertního systému</vt:lpstr>
      <vt:lpstr>Analýza problému</vt:lpstr>
      <vt:lpstr>Vhodnost aplikace</vt:lpstr>
      <vt:lpstr>Dostupnost zdrojů</vt:lpstr>
      <vt:lpstr>Struktura specifikace požadavků</vt:lpstr>
      <vt:lpstr>Struktura specifikace požadavků</vt:lpstr>
      <vt:lpstr>Struktura specifikace požadavků</vt:lpstr>
      <vt:lpstr>Struktura specifikace požadavků</vt:lpstr>
      <vt:lpstr>Předběžný návrh</vt:lpstr>
      <vt:lpstr>Kritéria pro výběr komerčního shellu</vt:lpstr>
      <vt:lpstr>Rychlé prototypování</vt:lpstr>
      <vt:lpstr>Rychlé prototypování</vt:lpstr>
      <vt:lpstr>Rychlé prototypování</vt:lpstr>
      <vt:lpstr>Rychlé prototypování</vt:lpstr>
      <vt:lpstr>Získávání znalostí</vt:lpstr>
      <vt:lpstr>Získávání znalostí</vt:lpstr>
      <vt:lpstr>Získávání znalostí</vt:lpstr>
      <vt:lpstr>Způsoby získávání znalostí</vt:lpstr>
      <vt:lpstr>Způsoby získávání znalostí</vt:lpstr>
      <vt:lpstr>Proces získávání znalostí od expertů</vt:lpstr>
      <vt:lpstr>Proces získávání znalostí od expertů</vt:lpstr>
      <vt:lpstr>Proces získávání znalostí od expertů</vt:lpstr>
      <vt:lpstr>Příprava interview</vt:lpstr>
      <vt:lpstr>Techniky získávání znalostí od experta</vt:lpstr>
      <vt:lpstr>Problémy práce s experty</vt:lpstr>
      <vt:lpstr>Praktická aplikace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gorecki</cp:lastModifiedBy>
  <cp:revision>166</cp:revision>
  <dcterms:created xsi:type="dcterms:W3CDTF">2016-07-06T15:42:34Z</dcterms:created>
  <dcterms:modified xsi:type="dcterms:W3CDTF">2018-04-05T14:19:00Z</dcterms:modified>
</cp:coreProperties>
</file>