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73" r:id="rId3"/>
    <p:sldId id="258" r:id="rId4"/>
    <p:sldId id="256" r:id="rId5"/>
    <p:sldId id="259" r:id="rId6"/>
    <p:sldId id="260" r:id="rId7"/>
    <p:sldId id="262" r:id="rId8"/>
    <p:sldId id="263" r:id="rId9"/>
    <p:sldId id="264" r:id="rId10"/>
    <p:sldId id="274" r:id="rId11"/>
    <p:sldId id="275" r:id="rId12"/>
    <p:sldId id="272" r:id="rId13"/>
    <p:sldId id="261" r:id="rId14"/>
    <p:sldId id="265" r:id="rId15"/>
    <p:sldId id="266" r:id="rId16"/>
    <p:sldId id="267" r:id="rId17"/>
    <p:sldId id="268" r:id="rId18"/>
    <p:sldId id="270" r:id="rId19"/>
    <p:sldId id="271" r:id="rId20"/>
    <p:sldId id="276" r:id="rId21"/>
    <p:sldId id="269" r:id="rId2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1" d="100"/>
          <a:sy n="51" d="100"/>
        </p:scale>
        <p:origin x="1387" y="5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Obdélník se zakulaceným příčným rohem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Nadpis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cs-CZ"/>
              <a:t>Klepnutím lze upravit styl předlohy nadpisů.</a:t>
            </a:r>
            <a:endParaRPr kumimoji="0" lang="en-US"/>
          </a:p>
        </p:txBody>
      </p:sp>
      <p:sp>
        <p:nvSpPr>
          <p:cNvPr id="9" name="Podnadpis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a:t>Klepnutím lze upravit styl předlohy podnadpisů.</a:t>
            </a:r>
            <a:endParaRPr kumimoji="0" lang="en-US"/>
          </a:p>
        </p:txBody>
      </p:sp>
      <p:sp>
        <p:nvSpPr>
          <p:cNvPr id="10" name="Zástupný symbol pro datum 9"/>
          <p:cNvSpPr>
            <a:spLocks noGrp="1"/>
          </p:cNvSpPr>
          <p:nvPr>
            <p:ph type="dt" sz="half" idx="10"/>
          </p:nvPr>
        </p:nvSpPr>
        <p:spPr>
          <a:xfrm>
            <a:off x="5562600" y="6509004"/>
            <a:ext cx="3002280" cy="274320"/>
          </a:xfrm>
        </p:spPr>
        <p:txBody>
          <a:bodyPr vert="horz" rtlCol="0"/>
          <a:lstStyle/>
          <a:p>
            <a:fld id="{18A2481B-5154-415F-B752-558547769AA3}" type="datetimeFigureOut">
              <a:rPr lang="cs-CZ" smtClean="0"/>
              <a:pPr/>
              <a:t>23.04.2021</a:t>
            </a:fld>
            <a:endParaRPr lang="cs-CZ"/>
          </a:p>
        </p:txBody>
      </p:sp>
      <p:sp>
        <p:nvSpPr>
          <p:cNvPr id="11" name="Zástupný symbol pro číslo snímku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20264769-77EF-4CD0-90DE-F7D7F2D423C4}" type="slidenum">
              <a:rPr lang="cs-CZ" smtClean="0"/>
              <a:pPr/>
              <a:t>‹#›</a:t>
            </a:fld>
            <a:endParaRPr lang="cs-CZ"/>
          </a:p>
        </p:txBody>
      </p:sp>
      <p:sp>
        <p:nvSpPr>
          <p:cNvPr id="12" name="Zástupný symbol pro zápatí 11"/>
          <p:cNvSpPr>
            <a:spLocks noGrp="1"/>
          </p:cNvSpPr>
          <p:nvPr>
            <p:ph type="ftr" sz="quarter" idx="12"/>
          </p:nvPr>
        </p:nvSpPr>
        <p:spPr>
          <a:xfrm>
            <a:off x="1600200" y="6509004"/>
            <a:ext cx="3907464" cy="274320"/>
          </a:xfrm>
        </p:spPr>
        <p:txBody>
          <a:bodyPr vert="horz" rtlCol="0"/>
          <a:lstStyle/>
          <a:p>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23.04.2021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lvl1pPr algn="l">
              <a:defRPr/>
            </a:lvl1pPr>
            <a:extLst/>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23.04.2021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7" name="Obdélník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23.04.2021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7" name="Obdélník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cs-CZ"/>
              <a:t>Klepnutím lze upravit styl předlohy nadpisů.</a:t>
            </a:r>
            <a:endParaRPr kumimoji="0" lang="en-US"/>
          </a:p>
        </p:txBody>
      </p:sp>
      <p:sp>
        <p:nvSpPr>
          <p:cNvPr id="3" name="Zástupný symbol pro text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a:t>Klepnutím lze upravit styly předlohy textu.</a:t>
            </a:r>
          </a:p>
        </p:txBody>
      </p:sp>
      <p:sp>
        <p:nvSpPr>
          <p:cNvPr id="8" name="Zástupný symbol pro datum 7"/>
          <p:cNvSpPr>
            <a:spLocks noGrp="1"/>
          </p:cNvSpPr>
          <p:nvPr>
            <p:ph type="dt" sz="half" idx="10"/>
          </p:nvPr>
        </p:nvSpPr>
        <p:spPr>
          <a:xfrm>
            <a:off x="5562600" y="6513670"/>
            <a:ext cx="3002280" cy="274320"/>
          </a:xfrm>
        </p:spPr>
        <p:txBody>
          <a:bodyPr vert="horz" rtlCol="0"/>
          <a:lstStyle/>
          <a:p>
            <a:fld id="{18A2481B-5154-415F-B752-558547769AA3}" type="datetimeFigureOut">
              <a:rPr lang="cs-CZ" smtClean="0"/>
              <a:pPr/>
              <a:t>23.04.2021</a:t>
            </a:fld>
            <a:endParaRPr lang="cs-CZ"/>
          </a:p>
        </p:txBody>
      </p:sp>
      <p:sp>
        <p:nvSpPr>
          <p:cNvPr id="9" name="Zástupný symbol pro číslo snímku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20264769-77EF-4CD0-90DE-F7D7F2D423C4}" type="slidenum">
              <a:rPr lang="cs-CZ" smtClean="0"/>
              <a:pPr/>
              <a:t>‹#›</a:t>
            </a:fld>
            <a:endParaRPr lang="cs-CZ"/>
          </a:p>
        </p:txBody>
      </p:sp>
      <p:sp>
        <p:nvSpPr>
          <p:cNvPr id="10" name="Zástupný symbol pro zápatí 9"/>
          <p:cNvSpPr>
            <a:spLocks noGrp="1"/>
          </p:cNvSpPr>
          <p:nvPr>
            <p:ph type="ftr" sz="quarter" idx="12"/>
          </p:nvPr>
        </p:nvSpPr>
        <p:spPr>
          <a:xfrm>
            <a:off x="1600200" y="6513670"/>
            <a:ext cx="3907464" cy="274320"/>
          </a:xfrm>
        </p:spPr>
        <p:txBody>
          <a:bodyPr vert="horz" rtlCol="0"/>
          <a:lstStyle/>
          <a:p>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obsah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obsah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datum 4"/>
          <p:cNvSpPr>
            <a:spLocks noGrp="1"/>
          </p:cNvSpPr>
          <p:nvPr>
            <p:ph type="dt" sz="half" idx="10"/>
          </p:nvPr>
        </p:nvSpPr>
        <p:spPr/>
        <p:txBody>
          <a:bodyPr/>
          <a:lstStyle/>
          <a:p>
            <a:fld id="{18A2481B-5154-415F-B752-558547769AA3}" type="datetimeFigureOut">
              <a:rPr lang="cs-CZ" smtClean="0"/>
              <a:pPr/>
              <a:t>23.04.2021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a:xfrm>
            <a:off x="8641080" y="6514568"/>
            <a:ext cx="464288" cy="274320"/>
          </a:xfrm>
        </p:spPr>
        <p:txBody>
          <a:bodyPr/>
          <a:lstStyle/>
          <a:p>
            <a:fld id="{20264769-77EF-4CD0-90DE-F7D7F2D423C4}" type="slidenum">
              <a:rPr lang="cs-CZ" smtClean="0"/>
              <a:pPr/>
              <a:t>‹#›</a:t>
            </a:fld>
            <a:endParaRPr lang="cs-CZ"/>
          </a:p>
        </p:txBody>
      </p:sp>
      <p:sp>
        <p:nvSpPr>
          <p:cNvPr id="10" name="Obdélník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Obdélník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11" name="Obdélník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2" name="Nadpis 1"/>
          <p:cNvSpPr>
            <a:spLocks noGrp="1"/>
          </p:cNvSpPr>
          <p:nvPr>
            <p:ph type="title"/>
          </p:nvPr>
        </p:nvSpPr>
        <p:spPr>
          <a:xfrm>
            <a:off x="457200" y="251948"/>
            <a:ext cx="8229600" cy="1143000"/>
          </a:xfrm>
        </p:spPr>
        <p:txBody>
          <a:bodyPr anchor="b"/>
          <a:lstStyle>
            <a:lvl1pPr>
              <a:defRPr/>
            </a:lvl1pPr>
            <a:extLst/>
          </a:lstStyle>
          <a:p>
            <a:r>
              <a:rPr kumimoji="0" lang="cs-CZ"/>
              <a:t>Klepnutím lze upravit styl předlohy nadpisů.</a:t>
            </a:r>
            <a:endParaRPr kumimoji="0" lang="en-US"/>
          </a:p>
        </p:txBody>
      </p:sp>
      <p:sp>
        <p:nvSpPr>
          <p:cNvPr id="3" name="Zástupný symbol pro text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cs-CZ"/>
              <a:t>Klepnutím lze upravit styly předlohy textu.</a:t>
            </a:r>
          </a:p>
        </p:txBody>
      </p:sp>
      <p:sp>
        <p:nvSpPr>
          <p:cNvPr id="4" name="Zástupný symbol pro text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cs-CZ"/>
              <a:t>Klepnutím lze upravit styly předlohy textu.</a:t>
            </a:r>
          </a:p>
        </p:txBody>
      </p:sp>
      <p:sp>
        <p:nvSpPr>
          <p:cNvPr id="5" name="Zástupný symbol pro obsah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6" name="Zástupný symbol pro obsah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7" name="Zástupný symbol pro datum 6"/>
          <p:cNvSpPr>
            <a:spLocks noGrp="1"/>
          </p:cNvSpPr>
          <p:nvPr>
            <p:ph type="dt" sz="half" idx="10"/>
          </p:nvPr>
        </p:nvSpPr>
        <p:spPr/>
        <p:txBody>
          <a:bodyPr/>
          <a:lstStyle/>
          <a:p>
            <a:fld id="{18A2481B-5154-415F-B752-558547769AA3}" type="datetimeFigureOut">
              <a:rPr lang="cs-CZ" smtClean="0"/>
              <a:pPr/>
              <a:t>23.04.2021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a:xfrm>
            <a:off x="8641080" y="6514568"/>
            <a:ext cx="464288" cy="274320"/>
          </a:xfrm>
        </p:spPr>
        <p:txBody>
          <a:bodyPr/>
          <a:lstStyle/>
          <a:p>
            <a:fld id="{20264769-77EF-4CD0-90DE-F7D7F2D423C4}"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253218"/>
            <a:ext cx="8229600" cy="1143000"/>
          </a:xfrm>
        </p:spPr>
        <p:txBody>
          <a:bodyPr/>
          <a:lstStyle/>
          <a:p>
            <a:r>
              <a:rPr kumimoji="0" lang="cs-CZ"/>
              <a:t>Klepnutím lze upravit styl předlohy nadpisů.</a:t>
            </a:r>
            <a:endParaRPr kumimoji="0" lang="en-US"/>
          </a:p>
        </p:txBody>
      </p:sp>
      <p:sp>
        <p:nvSpPr>
          <p:cNvPr id="3" name="Zástupný symbol pro datum 2"/>
          <p:cNvSpPr>
            <a:spLocks noGrp="1"/>
          </p:cNvSpPr>
          <p:nvPr>
            <p:ph type="dt" sz="half" idx="10"/>
          </p:nvPr>
        </p:nvSpPr>
        <p:spPr/>
        <p:txBody>
          <a:bodyPr/>
          <a:lstStyle/>
          <a:p>
            <a:fld id="{18A2481B-5154-415F-B752-558547769AA3}" type="datetimeFigureOut">
              <a:rPr lang="cs-CZ" smtClean="0"/>
              <a:pPr/>
              <a:t>23.04.2021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0264769-77EF-4CD0-90DE-F7D7F2D423C4}" type="slidenum">
              <a:rPr lang="cs-CZ" smtClean="0"/>
              <a:pPr/>
              <a:t>‹#›</a:t>
            </a:fld>
            <a:endParaRPr lang="cs-CZ"/>
          </a:p>
        </p:txBody>
      </p:sp>
      <p:sp>
        <p:nvSpPr>
          <p:cNvPr id="7" name="Obdélník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8A2481B-5154-415F-B752-558547769AA3}" type="datetimeFigureOut">
              <a:rPr lang="cs-CZ" smtClean="0"/>
              <a:pPr/>
              <a:t>23.04.2021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Obdélník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4963136" y="304800"/>
            <a:ext cx="3931920" cy="762000"/>
          </a:xfrm>
        </p:spPr>
        <p:txBody>
          <a:bodyPr anchor="b"/>
          <a:lstStyle>
            <a:lvl1pPr marL="0" algn="r">
              <a:buNone/>
              <a:defRPr sz="2000" b="1"/>
            </a:lvl1pPr>
            <a:extLst/>
          </a:lstStyle>
          <a:p>
            <a:r>
              <a:rPr kumimoji="0" lang="cs-CZ"/>
              <a:t>Klepnutím lze upravit styl předlohy nadpisů.</a:t>
            </a:r>
            <a:endParaRPr kumimoji="0" lang="en-US"/>
          </a:p>
        </p:txBody>
      </p:sp>
      <p:sp>
        <p:nvSpPr>
          <p:cNvPr id="3" name="Zástupný symbol pro text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cs-CZ"/>
              <a:t>Klepnutím lze upravit styly předlohy textu.</a:t>
            </a:r>
          </a:p>
        </p:txBody>
      </p:sp>
      <p:sp>
        <p:nvSpPr>
          <p:cNvPr id="4" name="Zástupný symbol pro obsah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9" name="Zástupný symbol pro datum 8"/>
          <p:cNvSpPr>
            <a:spLocks noGrp="1"/>
          </p:cNvSpPr>
          <p:nvPr>
            <p:ph type="dt" sz="half" idx="10"/>
          </p:nvPr>
        </p:nvSpPr>
        <p:spPr>
          <a:xfrm>
            <a:off x="5562600" y="6513670"/>
            <a:ext cx="3002280" cy="274320"/>
          </a:xfrm>
        </p:spPr>
        <p:txBody>
          <a:bodyPr vert="horz" rtlCol="0"/>
          <a:lstStyle/>
          <a:p>
            <a:fld id="{18A2481B-5154-415F-B752-558547769AA3}" type="datetimeFigureOut">
              <a:rPr lang="cs-CZ" smtClean="0"/>
              <a:pPr/>
              <a:t>23.04.2021</a:t>
            </a:fld>
            <a:endParaRPr lang="cs-CZ"/>
          </a:p>
        </p:txBody>
      </p:sp>
      <p:sp>
        <p:nvSpPr>
          <p:cNvPr id="10" name="Zástupný symbol pro číslo snímku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20264769-77EF-4CD0-90DE-F7D7F2D423C4}" type="slidenum">
              <a:rPr lang="cs-CZ" smtClean="0"/>
              <a:pPr/>
              <a:t>‹#›</a:t>
            </a:fld>
            <a:endParaRPr lang="cs-CZ"/>
          </a:p>
        </p:txBody>
      </p:sp>
      <p:sp>
        <p:nvSpPr>
          <p:cNvPr id="11" name="Zástupný symbol pro zápatí 10"/>
          <p:cNvSpPr>
            <a:spLocks noGrp="1"/>
          </p:cNvSpPr>
          <p:nvPr>
            <p:ph type="ftr" sz="quarter" idx="12"/>
          </p:nvPr>
        </p:nvSpPr>
        <p:spPr>
          <a:xfrm>
            <a:off x="1600200" y="6513670"/>
            <a:ext cx="3907464" cy="274320"/>
          </a:xfrm>
        </p:spPr>
        <p:txBody>
          <a:bodyPr vert="horz" rtlCol="0"/>
          <a:lstStyle/>
          <a:p>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3040443" y="4724400"/>
            <a:ext cx="5486400" cy="664536"/>
          </a:xfrm>
        </p:spPr>
        <p:txBody>
          <a:bodyPr anchor="b"/>
          <a:lstStyle>
            <a:lvl1pPr marL="0" algn="r">
              <a:buNone/>
              <a:defRPr sz="2000" b="1"/>
            </a:lvl1pPr>
            <a:extLst/>
          </a:lstStyle>
          <a:p>
            <a:r>
              <a:rPr kumimoji="0" lang="cs-CZ"/>
              <a:t>Klepnutím lze upravit styl předlohy nadpisů.</a:t>
            </a:r>
            <a:endParaRPr kumimoji="0" lang="en-US"/>
          </a:p>
        </p:txBody>
      </p:sp>
      <p:sp>
        <p:nvSpPr>
          <p:cNvPr id="4" name="Zástupný symbol pro text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cs-CZ"/>
              <a:t>Klepnutím lze upravit styly předlohy textu.</a:t>
            </a:r>
          </a:p>
        </p:txBody>
      </p:sp>
      <p:sp>
        <p:nvSpPr>
          <p:cNvPr id="13" name="Zástupný symbol pro obrázek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cs-CZ">
                <a:solidFill>
                  <a:schemeClr val="lt1"/>
                </a:solidFill>
                <a:latin typeface="+mn-lt"/>
                <a:ea typeface="+mn-ea"/>
                <a:cs typeface="+mn-cs"/>
              </a:rPr>
              <a:t>Klepnutím na ikonu přidáte obrázek.</a:t>
            </a:r>
            <a:endParaRPr kumimoji="0" lang="en-US" dirty="0">
              <a:solidFill>
                <a:schemeClr val="lt1"/>
              </a:solidFill>
              <a:latin typeface="+mn-lt"/>
              <a:ea typeface="+mn-ea"/>
              <a:cs typeface="+mn-cs"/>
            </a:endParaRPr>
          </a:p>
        </p:txBody>
      </p:sp>
      <p:sp>
        <p:nvSpPr>
          <p:cNvPr id="8" name="Zástupný symbol pro datum 7"/>
          <p:cNvSpPr>
            <a:spLocks noGrp="1"/>
          </p:cNvSpPr>
          <p:nvPr>
            <p:ph type="dt" sz="half" idx="10"/>
          </p:nvPr>
        </p:nvSpPr>
        <p:spPr>
          <a:xfrm>
            <a:off x="5562600" y="6509004"/>
            <a:ext cx="3002280" cy="274320"/>
          </a:xfrm>
        </p:spPr>
        <p:txBody>
          <a:bodyPr vert="horz" rtlCol="0"/>
          <a:lstStyle/>
          <a:p>
            <a:fld id="{18A2481B-5154-415F-B752-558547769AA3}" type="datetimeFigureOut">
              <a:rPr lang="cs-CZ" smtClean="0"/>
              <a:pPr/>
              <a:t>23.04.2021</a:t>
            </a:fld>
            <a:endParaRPr lang="cs-CZ"/>
          </a:p>
        </p:txBody>
      </p:sp>
      <p:sp>
        <p:nvSpPr>
          <p:cNvPr id="9" name="Zástupný symbol pro číslo snímku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20264769-77EF-4CD0-90DE-F7D7F2D423C4}" type="slidenum">
              <a:rPr lang="cs-CZ" smtClean="0"/>
              <a:pPr/>
              <a:t>‹#›</a:t>
            </a:fld>
            <a:endParaRPr lang="cs-CZ"/>
          </a:p>
        </p:txBody>
      </p:sp>
      <p:sp>
        <p:nvSpPr>
          <p:cNvPr id="10" name="Zástupný symbol pro zápatí 9"/>
          <p:cNvSpPr>
            <a:spLocks noGrp="1"/>
          </p:cNvSpPr>
          <p:nvPr>
            <p:ph type="ftr" sz="quarter" idx="12"/>
          </p:nvPr>
        </p:nvSpPr>
        <p:spPr>
          <a:xfrm>
            <a:off x="1600200" y="6509004"/>
            <a:ext cx="3907464" cy="274320"/>
          </a:xfrm>
        </p:spPr>
        <p:txBody>
          <a:bodyPr vert="horz" rtlCol="0"/>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Obdélník se zakulaceným příčným rohem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Zástupný symbol pro zápatí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cs-CZ"/>
          </a:p>
        </p:txBody>
      </p:sp>
      <p:sp>
        <p:nvSpPr>
          <p:cNvPr id="14" name="Zástupný symbol pro datum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18A2481B-5154-415F-B752-558547769AA3}" type="datetimeFigureOut">
              <a:rPr lang="cs-CZ" smtClean="0"/>
              <a:pPr/>
              <a:t>23.04.2021</a:t>
            </a:fld>
            <a:endParaRPr lang="cs-CZ"/>
          </a:p>
        </p:txBody>
      </p:sp>
      <p:sp>
        <p:nvSpPr>
          <p:cNvPr id="23" name="Zástupný symbol pro číslo snímku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20264769-77EF-4CD0-90DE-F7D7F2D423C4}" type="slidenum">
              <a:rPr lang="cs-CZ" smtClean="0"/>
              <a:pPr/>
              <a:t>‹#›</a:t>
            </a:fld>
            <a:endParaRPr lang="cs-CZ"/>
          </a:p>
        </p:txBody>
      </p:sp>
      <p:sp>
        <p:nvSpPr>
          <p:cNvPr id="22" name="Zástupný symbol pro nadpis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p>
            <a:r>
              <a:rPr kumimoji="0" lang="cs-CZ"/>
              <a:t>Klepnutím lze upravit styl předlohy nadpisů.</a:t>
            </a:r>
            <a:endParaRPr kumimoji="0" lang="en-US"/>
          </a:p>
        </p:txBody>
      </p:sp>
      <p:sp>
        <p:nvSpPr>
          <p:cNvPr id="13" name="Zástupný symbol pro text 12"/>
          <p:cNvSpPr>
            <a:spLocks noGrp="1"/>
          </p:cNvSpPr>
          <p:nvPr>
            <p:ph type="body" idx="1"/>
          </p:nvPr>
        </p:nvSpPr>
        <p:spPr>
          <a:xfrm>
            <a:off x="457200" y="1646237"/>
            <a:ext cx="8229600" cy="4526280"/>
          </a:xfrm>
          <a:prstGeom prst="rect">
            <a:avLst/>
          </a:prstGeom>
        </p:spPr>
        <p:txBody>
          <a:bodyPr>
            <a:normAutofit/>
          </a:bodyPr>
          <a:lstStyle/>
          <a:p>
            <a:pPr lvl="0" eaLnBrk="1" latinLnBrk="0" hangingPunct="1"/>
            <a:r>
              <a:rPr kumimoji="0" lang="cs-CZ"/>
              <a:t>Klepnutím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endParaRPr lang="cs-CZ" dirty="0"/>
          </a:p>
        </p:txBody>
      </p:sp>
      <p:sp>
        <p:nvSpPr>
          <p:cNvPr id="7" name="Zástupný symbol pro text 6"/>
          <p:cNvSpPr>
            <a:spLocks noGrp="1"/>
          </p:cNvSpPr>
          <p:nvPr>
            <p:ph type="body" idx="2"/>
          </p:nvPr>
        </p:nvSpPr>
        <p:spPr/>
        <p:txBody>
          <a:bodyPr/>
          <a:lstStyle/>
          <a:p>
            <a:endParaRPr lang="cs-CZ" dirty="0"/>
          </a:p>
        </p:txBody>
      </p:sp>
      <p:sp>
        <p:nvSpPr>
          <p:cNvPr id="6" name="Zástupný symbol pro obsah 5"/>
          <p:cNvSpPr>
            <a:spLocks noGrp="1"/>
          </p:cNvSpPr>
          <p:nvPr>
            <p:ph sz="half" idx="1"/>
          </p:nvPr>
        </p:nvSpPr>
        <p:spPr/>
        <p:txBody>
          <a:bodyPr>
            <a:normAutofit/>
          </a:bodyPr>
          <a:lstStyle/>
          <a:p>
            <a:r>
              <a:rPr lang="cs-CZ" sz="4800" b="1" dirty="0" err="1">
                <a:latin typeface="Times New Roman" pitchFamily="18" charset="0"/>
                <a:cs typeface="Times New Roman" pitchFamily="18" charset="0"/>
              </a:rPr>
              <a:t>Acculturation</a:t>
            </a:r>
            <a:r>
              <a:rPr lang="cs-CZ" sz="4800" b="1" dirty="0">
                <a:latin typeface="Times New Roman" pitchFamily="18" charset="0"/>
                <a:cs typeface="Times New Roman" pitchFamily="18" charset="0"/>
              </a:rPr>
              <a:t> </a:t>
            </a:r>
            <a:r>
              <a:rPr lang="cs-CZ" sz="4800" b="1" dirty="0" err="1">
                <a:latin typeface="Times New Roman" pitchFamily="18" charset="0"/>
                <a:cs typeface="Times New Roman" pitchFamily="18" charset="0"/>
              </a:rPr>
              <a:t>and</a:t>
            </a:r>
            <a:r>
              <a:rPr lang="cs-CZ" sz="4800" b="1" dirty="0">
                <a:latin typeface="Times New Roman" pitchFamily="18" charset="0"/>
                <a:cs typeface="Times New Roman" pitchFamily="18" charset="0"/>
              </a:rPr>
              <a:t> </a:t>
            </a:r>
            <a:r>
              <a:rPr lang="cs-CZ" sz="4800" b="1" dirty="0" err="1">
                <a:latin typeface="Times New Roman" pitchFamily="18" charset="0"/>
                <a:cs typeface="Times New Roman" pitchFamily="18" charset="0"/>
              </a:rPr>
              <a:t>culture</a:t>
            </a:r>
            <a:r>
              <a:rPr lang="cs-CZ" sz="4800" b="1" dirty="0">
                <a:latin typeface="Times New Roman" pitchFamily="18" charset="0"/>
                <a:cs typeface="Times New Roman" pitchFamily="18" charset="0"/>
              </a:rPr>
              <a:t> 					</a:t>
            </a:r>
            <a:r>
              <a:rPr lang="cs-CZ" sz="4800" b="1" dirty="0" err="1">
                <a:latin typeface="Times New Roman" pitchFamily="18" charset="0"/>
                <a:cs typeface="Times New Roman" pitchFamily="18" charset="0"/>
              </a:rPr>
              <a:t>shock</a:t>
            </a:r>
            <a:r>
              <a:rPr lang="cs-CZ" sz="4800" b="1" dirty="0">
                <a:latin typeface="Times New Roman" pitchFamily="18" charset="0"/>
                <a:cs typeface="Times New Roman" pitchFamily="18" charset="0"/>
              </a:rPr>
              <a:t>.</a:t>
            </a:r>
          </a:p>
          <a:p>
            <a:endParaRPr lang="cs-CZ" sz="4800" b="1" dirty="0">
              <a:latin typeface="Times New Roman" pitchFamily="18" charset="0"/>
              <a:cs typeface="Times New Roman" pitchFamily="18" charset="0"/>
            </a:endParaRPr>
          </a:p>
          <a:p>
            <a:r>
              <a:rPr lang="cs-CZ" sz="4800" b="1" dirty="0" err="1">
                <a:latin typeface="Times New Roman" pitchFamily="18" charset="0"/>
                <a:cs typeface="Times New Roman" pitchFamily="18" charset="0"/>
              </a:rPr>
              <a:t>Its</a:t>
            </a:r>
            <a:r>
              <a:rPr lang="cs-CZ" sz="4800" b="1" dirty="0">
                <a:latin typeface="Times New Roman" pitchFamily="18" charset="0"/>
                <a:cs typeface="Times New Roman" pitchFamily="18" charset="0"/>
              </a:rPr>
              <a:t> </a:t>
            </a:r>
            <a:r>
              <a:rPr lang="cs-CZ" sz="4800" b="1" dirty="0" err="1">
                <a:latin typeface="Times New Roman" pitchFamily="18" charset="0"/>
                <a:cs typeface="Times New Roman" pitchFamily="18" charset="0"/>
              </a:rPr>
              <a:t>overcoming</a:t>
            </a:r>
            <a:r>
              <a:rPr lang="cs-CZ" sz="4800" b="1" dirty="0">
                <a:latin typeface="Times New Roman" pitchFamily="18" charset="0"/>
                <a:cs typeface="Times New Roman" pitchFamily="18" charset="0"/>
              </a:rPr>
              <a:t>.</a:t>
            </a:r>
          </a:p>
          <a:p>
            <a:endParaRPr lang="cs-CZ" sz="4000" b="1" dirty="0">
              <a:latin typeface="Times New Roman" pitchFamily="18" charset="0"/>
              <a:cs typeface="Times New Roman" pitchFamily="18" charset="0"/>
            </a:endParaRPr>
          </a:p>
          <a:p>
            <a:endParaRPr lang="cs-CZ" sz="4000" b="1"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Melting</a:t>
            </a:r>
            <a:r>
              <a:rPr lang="cs-CZ" dirty="0"/>
              <a:t> pot model</a:t>
            </a:r>
          </a:p>
        </p:txBody>
      </p:sp>
      <p:pic>
        <p:nvPicPr>
          <p:cNvPr id="4" name="Zástupný symbol pro obsah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411760" y="1646238"/>
            <a:ext cx="3801568" cy="5023122"/>
          </a:xfrm>
        </p:spPr>
      </p:pic>
    </p:spTree>
    <p:extLst>
      <p:ext uri="{BB962C8B-B14F-4D97-AF65-F5344CB8AC3E}">
        <p14:creationId xmlns:p14="http://schemas.microsoft.com/office/powerpoint/2010/main" val="12658315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Salad</a:t>
            </a:r>
            <a:r>
              <a:rPr lang="cs-CZ" dirty="0"/>
              <a:t> </a:t>
            </a:r>
            <a:r>
              <a:rPr lang="cs-CZ" dirty="0" err="1"/>
              <a:t>bowl</a:t>
            </a:r>
            <a:r>
              <a:rPr lang="cs-CZ" dirty="0"/>
              <a:t> model</a:t>
            </a:r>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91575" y="1646238"/>
            <a:ext cx="6560850" cy="4525962"/>
          </a:xfrm>
        </p:spPr>
      </p:pic>
    </p:spTree>
    <p:extLst>
      <p:ext uri="{BB962C8B-B14F-4D97-AF65-F5344CB8AC3E}">
        <p14:creationId xmlns:p14="http://schemas.microsoft.com/office/powerpoint/2010/main" val="41222911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a:t>Acton-Walker</a:t>
            </a:r>
            <a:r>
              <a:rPr lang="cs-CZ" dirty="0"/>
              <a:t> </a:t>
            </a:r>
            <a:r>
              <a:rPr lang="cs-CZ" dirty="0" err="1"/>
              <a:t>acculturation</a:t>
            </a:r>
            <a:r>
              <a:rPr lang="cs-CZ" dirty="0"/>
              <a:t> model</a:t>
            </a:r>
          </a:p>
        </p:txBody>
      </p:sp>
      <p:sp>
        <p:nvSpPr>
          <p:cNvPr id="3" name="Zástupný symbol pro obsah 2"/>
          <p:cNvSpPr>
            <a:spLocks noGrp="1"/>
          </p:cNvSpPr>
          <p:nvPr>
            <p:ph idx="1"/>
          </p:nvPr>
        </p:nvSpPr>
        <p:spPr/>
        <p:txBody>
          <a:bodyPr>
            <a:normAutofit fontScale="92500" lnSpcReduction="20000"/>
          </a:bodyPr>
          <a:lstStyle/>
          <a:p>
            <a:r>
              <a:rPr lang="cs-CZ" dirty="0" err="1"/>
              <a:t>Tourist</a:t>
            </a:r>
            <a:r>
              <a:rPr lang="cs-CZ" dirty="0"/>
              <a:t> – basic </a:t>
            </a:r>
            <a:r>
              <a:rPr lang="cs-CZ" dirty="0" err="1"/>
              <a:t>phrases</a:t>
            </a:r>
            <a:r>
              <a:rPr lang="cs-CZ" dirty="0"/>
              <a:t>, no </a:t>
            </a:r>
            <a:r>
              <a:rPr lang="cs-CZ" dirty="0" err="1"/>
              <a:t>culture</a:t>
            </a:r>
            <a:r>
              <a:rPr lang="cs-CZ" dirty="0"/>
              <a:t> </a:t>
            </a:r>
            <a:r>
              <a:rPr lang="cs-CZ" dirty="0" err="1"/>
              <a:t>knowledge</a:t>
            </a:r>
            <a:endParaRPr lang="cs-CZ" dirty="0"/>
          </a:p>
          <a:p>
            <a:endParaRPr lang="cs-CZ" dirty="0"/>
          </a:p>
          <a:p>
            <a:r>
              <a:rPr lang="cs-CZ" dirty="0" err="1"/>
              <a:t>Survivor</a:t>
            </a:r>
            <a:r>
              <a:rPr lang="cs-CZ" dirty="0"/>
              <a:t> – </a:t>
            </a:r>
            <a:r>
              <a:rPr lang="cs-CZ" dirty="0" err="1"/>
              <a:t>simple</a:t>
            </a:r>
            <a:r>
              <a:rPr lang="cs-CZ" dirty="0"/>
              <a:t> </a:t>
            </a:r>
            <a:r>
              <a:rPr lang="cs-CZ" dirty="0" err="1"/>
              <a:t>conversations</a:t>
            </a:r>
            <a:r>
              <a:rPr lang="cs-CZ" dirty="0"/>
              <a:t>- </a:t>
            </a:r>
            <a:r>
              <a:rPr lang="cs-CZ" dirty="0" err="1"/>
              <a:t>after</a:t>
            </a:r>
            <a:r>
              <a:rPr lang="cs-CZ" dirty="0"/>
              <a:t> </a:t>
            </a:r>
            <a:r>
              <a:rPr lang="cs-CZ" dirty="0" err="1"/>
              <a:t>culture</a:t>
            </a:r>
            <a:r>
              <a:rPr lang="cs-CZ" dirty="0"/>
              <a:t> </a:t>
            </a:r>
            <a:r>
              <a:rPr lang="cs-CZ" dirty="0" err="1"/>
              <a:t>shock</a:t>
            </a:r>
            <a:endParaRPr lang="cs-CZ" dirty="0"/>
          </a:p>
          <a:p>
            <a:endParaRPr lang="cs-CZ" dirty="0"/>
          </a:p>
          <a:p>
            <a:r>
              <a:rPr lang="cs-CZ" dirty="0" err="1"/>
              <a:t>Immigrant</a:t>
            </a:r>
            <a:r>
              <a:rPr lang="cs-CZ" dirty="0"/>
              <a:t> – </a:t>
            </a:r>
            <a:r>
              <a:rPr lang="cs-CZ" dirty="0" err="1"/>
              <a:t>good</a:t>
            </a:r>
            <a:r>
              <a:rPr lang="cs-CZ" dirty="0"/>
              <a:t> </a:t>
            </a:r>
            <a:r>
              <a:rPr lang="cs-CZ" dirty="0" err="1"/>
              <a:t>language</a:t>
            </a:r>
            <a:r>
              <a:rPr lang="cs-CZ" dirty="0"/>
              <a:t> </a:t>
            </a:r>
            <a:r>
              <a:rPr lang="cs-CZ" dirty="0" err="1"/>
              <a:t>skills</a:t>
            </a:r>
            <a:r>
              <a:rPr lang="cs-CZ" dirty="0"/>
              <a:t>, </a:t>
            </a:r>
            <a:r>
              <a:rPr lang="cs-CZ" dirty="0" err="1"/>
              <a:t>nonverbal</a:t>
            </a:r>
            <a:r>
              <a:rPr lang="cs-CZ" dirty="0"/>
              <a:t> </a:t>
            </a:r>
            <a:r>
              <a:rPr lang="cs-CZ" dirty="0" err="1"/>
              <a:t>signals</a:t>
            </a:r>
            <a:r>
              <a:rPr lang="cs-CZ" dirty="0"/>
              <a:t>, </a:t>
            </a:r>
            <a:r>
              <a:rPr lang="cs-CZ" dirty="0" err="1"/>
              <a:t>knowledge</a:t>
            </a:r>
            <a:r>
              <a:rPr lang="cs-CZ" dirty="0"/>
              <a:t> </a:t>
            </a:r>
            <a:r>
              <a:rPr lang="cs-CZ" dirty="0" err="1"/>
              <a:t>of</a:t>
            </a:r>
            <a:r>
              <a:rPr lang="cs-CZ" dirty="0"/>
              <a:t> </a:t>
            </a:r>
            <a:r>
              <a:rPr lang="cs-CZ" dirty="0" err="1"/>
              <a:t>culture</a:t>
            </a:r>
            <a:r>
              <a:rPr lang="cs-CZ" dirty="0"/>
              <a:t> </a:t>
            </a:r>
            <a:r>
              <a:rPr lang="cs-CZ" dirty="0" err="1"/>
              <a:t>phenomena</a:t>
            </a:r>
            <a:endParaRPr lang="cs-CZ" dirty="0"/>
          </a:p>
          <a:p>
            <a:endParaRPr lang="cs-CZ" dirty="0"/>
          </a:p>
          <a:p>
            <a:r>
              <a:rPr lang="cs-CZ" dirty="0"/>
              <a:t>Citizen – </a:t>
            </a:r>
            <a:r>
              <a:rPr lang="cs-CZ" dirty="0" err="1"/>
              <a:t>behaves</a:t>
            </a:r>
            <a:r>
              <a:rPr lang="cs-CZ" dirty="0"/>
              <a:t> </a:t>
            </a:r>
            <a:r>
              <a:rPr lang="cs-CZ" dirty="0" err="1"/>
              <a:t>like</a:t>
            </a:r>
            <a:r>
              <a:rPr lang="cs-CZ" dirty="0"/>
              <a:t> a </a:t>
            </a:r>
            <a:r>
              <a:rPr lang="cs-CZ" dirty="0" err="1"/>
              <a:t>native</a:t>
            </a:r>
            <a:r>
              <a:rPr lang="cs-CZ" dirty="0"/>
              <a:t> person</a:t>
            </a:r>
          </a:p>
        </p:txBody>
      </p:sp>
    </p:spTree>
    <p:extLst>
      <p:ext uri="{BB962C8B-B14F-4D97-AF65-F5344CB8AC3E}">
        <p14:creationId xmlns:p14="http://schemas.microsoft.com/office/powerpoint/2010/main" val="11498735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just"/>
            <a:r>
              <a:rPr lang="cs-CZ" dirty="0" err="1"/>
              <a:t>Culture</a:t>
            </a:r>
            <a:r>
              <a:rPr lang="cs-CZ" dirty="0"/>
              <a:t> </a:t>
            </a:r>
            <a:r>
              <a:rPr lang="cs-CZ" dirty="0" err="1"/>
              <a:t>shock</a:t>
            </a:r>
            <a:endParaRPr lang="cs-CZ" dirty="0"/>
          </a:p>
        </p:txBody>
      </p:sp>
      <p:sp>
        <p:nvSpPr>
          <p:cNvPr id="3" name="Zástupný symbol pro obsah 2"/>
          <p:cNvSpPr>
            <a:spLocks noGrp="1"/>
          </p:cNvSpPr>
          <p:nvPr>
            <p:ph idx="1"/>
          </p:nvPr>
        </p:nvSpPr>
        <p:spPr/>
        <p:txBody>
          <a:bodyPr>
            <a:normAutofit lnSpcReduction="10000"/>
          </a:bodyPr>
          <a:lstStyle/>
          <a:p>
            <a:r>
              <a:rPr lang="en-US" dirty="0" err="1"/>
              <a:t>Cultur</a:t>
            </a:r>
            <a:r>
              <a:rPr lang="cs-CZ" dirty="0"/>
              <a:t>e</a:t>
            </a:r>
            <a:r>
              <a:rPr lang="en-US" dirty="0"/>
              <a:t> shock or acculturative stress-</a:t>
            </a:r>
            <a:endParaRPr lang="cs-CZ" dirty="0"/>
          </a:p>
          <a:p>
            <a:endParaRPr lang="cs-CZ" dirty="0"/>
          </a:p>
          <a:p>
            <a:r>
              <a:rPr lang="en-US" dirty="0"/>
              <a:t>Culture shock refers to the </a:t>
            </a:r>
            <a:r>
              <a:rPr lang="cs-CZ" dirty="0" err="1"/>
              <a:t>tension</a:t>
            </a:r>
            <a:r>
              <a:rPr lang="cs-CZ" dirty="0"/>
              <a:t> </a:t>
            </a:r>
            <a:r>
              <a:rPr lang="en-US" dirty="0"/>
              <a:t>and feelings (of surprise, disorientation, uncertainty, confusion, etc.)</a:t>
            </a:r>
            <a:endParaRPr lang="cs-CZ" dirty="0"/>
          </a:p>
          <a:p>
            <a:endParaRPr lang="cs-CZ" dirty="0"/>
          </a:p>
          <a:p>
            <a:r>
              <a:rPr lang="en-US" dirty="0"/>
              <a:t> </a:t>
            </a:r>
            <a:r>
              <a:rPr lang="cs-CZ" dirty="0" err="1"/>
              <a:t>is</a:t>
            </a:r>
            <a:r>
              <a:rPr lang="cs-CZ" dirty="0"/>
              <a:t> </a:t>
            </a:r>
            <a:r>
              <a:rPr lang="en-US" dirty="0"/>
              <a:t>felt when people have to operate within a different and unknown culture such as one may </a:t>
            </a:r>
            <a:r>
              <a:rPr lang="cs-CZ" dirty="0" err="1"/>
              <a:t>experience</a:t>
            </a:r>
            <a:r>
              <a:rPr lang="cs-CZ" dirty="0"/>
              <a:t> </a:t>
            </a:r>
            <a:r>
              <a:rPr lang="en-US" dirty="0"/>
              <a:t>in a foreign country </a:t>
            </a:r>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just"/>
            <a:r>
              <a:rPr lang="cs-CZ" dirty="0" err="1"/>
              <a:t>Other</a:t>
            </a:r>
            <a:r>
              <a:rPr lang="cs-CZ" dirty="0"/>
              <a:t> </a:t>
            </a:r>
            <a:r>
              <a:rPr lang="cs-CZ" dirty="0" err="1"/>
              <a:t>feelings</a:t>
            </a:r>
            <a:r>
              <a:rPr lang="cs-CZ" dirty="0"/>
              <a:t> </a:t>
            </a:r>
            <a:r>
              <a:rPr lang="cs-CZ" dirty="0" err="1"/>
              <a:t>typical</a:t>
            </a:r>
            <a:r>
              <a:rPr lang="cs-CZ" dirty="0"/>
              <a:t> </a:t>
            </a:r>
            <a:r>
              <a:rPr lang="cs-CZ" dirty="0" err="1"/>
              <a:t>for</a:t>
            </a:r>
            <a:r>
              <a:rPr lang="cs-CZ" dirty="0"/>
              <a:t> </a:t>
            </a:r>
            <a:r>
              <a:rPr lang="cs-CZ" dirty="0" err="1"/>
              <a:t>culture</a:t>
            </a:r>
            <a:r>
              <a:rPr lang="cs-CZ" dirty="0"/>
              <a:t> </a:t>
            </a:r>
            <a:r>
              <a:rPr lang="cs-CZ" dirty="0" err="1"/>
              <a:t>shock</a:t>
            </a:r>
            <a:endParaRPr lang="cs-CZ" dirty="0"/>
          </a:p>
        </p:txBody>
      </p:sp>
      <p:sp>
        <p:nvSpPr>
          <p:cNvPr id="3" name="Zástupný symbol pro obsah 2"/>
          <p:cNvSpPr>
            <a:spLocks noGrp="1"/>
          </p:cNvSpPr>
          <p:nvPr>
            <p:ph idx="1"/>
          </p:nvPr>
        </p:nvSpPr>
        <p:spPr/>
        <p:txBody>
          <a:bodyPr/>
          <a:lstStyle/>
          <a:p>
            <a:r>
              <a:rPr lang="en-GB" dirty="0"/>
              <a:t>hostility</a:t>
            </a:r>
          </a:p>
          <a:p>
            <a:endParaRPr lang="cs-CZ" dirty="0"/>
          </a:p>
          <a:p>
            <a:r>
              <a:rPr lang="en-GB" dirty="0"/>
              <a:t>sadness</a:t>
            </a:r>
          </a:p>
          <a:p>
            <a:endParaRPr lang="cs-CZ" dirty="0"/>
          </a:p>
          <a:p>
            <a:r>
              <a:rPr lang="en-GB" dirty="0"/>
              <a:t>loneliness</a:t>
            </a:r>
          </a:p>
          <a:p>
            <a:endParaRPr lang="cs-CZ" dirty="0"/>
          </a:p>
          <a:p>
            <a:r>
              <a:rPr lang="en-GB" dirty="0"/>
              <a:t>homesickness</a:t>
            </a:r>
          </a:p>
          <a:p>
            <a:endParaRPr lang="cs-CZ" dirty="0"/>
          </a:p>
          <a:p>
            <a:r>
              <a:rPr lang="cs-CZ" dirty="0" err="1"/>
              <a:t>aggressivity</a:t>
            </a:r>
            <a:endParaRPr lang="en-GB" dirty="0"/>
          </a:p>
          <a:p>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just"/>
            <a:r>
              <a:rPr lang="cs-CZ" dirty="0" err="1"/>
              <a:t>Sources</a:t>
            </a:r>
            <a:r>
              <a:rPr lang="cs-CZ" dirty="0"/>
              <a:t> </a:t>
            </a:r>
            <a:r>
              <a:rPr lang="cs-CZ" dirty="0" err="1"/>
              <a:t>of</a:t>
            </a:r>
            <a:r>
              <a:rPr lang="cs-CZ" dirty="0"/>
              <a:t> </a:t>
            </a:r>
            <a:r>
              <a:rPr lang="cs-CZ" dirty="0" err="1"/>
              <a:t>culture</a:t>
            </a:r>
            <a:r>
              <a:rPr lang="cs-CZ" dirty="0"/>
              <a:t> </a:t>
            </a:r>
            <a:r>
              <a:rPr lang="cs-CZ" dirty="0" err="1"/>
              <a:t>shock</a:t>
            </a:r>
            <a:r>
              <a:rPr lang="cs-CZ" dirty="0"/>
              <a:t> in </a:t>
            </a:r>
            <a:r>
              <a:rPr lang="cs-CZ" dirty="0" err="1"/>
              <a:t>the</a:t>
            </a:r>
            <a:r>
              <a:rPr lang="cs-CZ" dirty="0"/>
              <a:t> CR</a:t>
            </a:r>
          </a:p>
        </p:txBody>
      </p:sp>
      <p:sp>
        <p:nvSpPr>
          <p:cNvPr id="3" name="Zástupný symbol pro obsah 2"/>
          <p:cNvSpPr>
            <a:spLocks noGrp="1"/>
          </p:cNvSpPr>
          <p:nvPr>
            <p:ph idx="1"/>
          </p:nvPr>
        </p:nvSpPr>
        <p:spPr/>
        <p:txBody>
          <a:bodyPr>
            <a:normAutofit fontScale="92500" lnSpcReduction="20000"/>
          </a:bodyPr>
          <a:lstStyle/>
          <a:p>
            <a:r>
              <a:rPr lang="cs-CZ" dirty="0" err="1"/>
              <a:t>Food</a:t>
            </a:r>
            <a:r>
              <a:rPr lang="cs-CZ" dirty="0"/>
              <a:t> – </a:t>
            </a:r>
            <a:r>
              <a:rPr lang="cs-CZ" dirty="0" err="1"/>
              <a:t>missing</a:t>
            </a:r>
            <a:r>
              <a:rPr lang="cs-CZ" dirty="0"/>
              <a:t> </a:t>
            </a:r>
            <a:r>
              <a:rPr lang="cs-CZ" dirty="0" err="1"/>
              <a:t>ingrediences</a:t>
            </a:r>
            <a:endParaRPr lang="cs-CZ" dirty="0"/>
          </a:p>
          <a:p>
            <a:endParaRPr lang="cs-CZ" dirty="0"/>
          </a:p>
          <a:p>
            <a:r>
              <a:rPr lang="cs-CZ" dirty="0"/>
              <a:t>Relations </a:t>
            </a:r>
          </a:p>
          <a:p>
            <a:endParaRPr lang="cs-CZ" dirty="0"/>
          </a:p>
          <a:p>
            <a:r>
              <a:rPr lang="cs-CZ" dirty="0" err="1"/>
              <a:t>Environment</a:t>
            </a:r>
            <a:endParaRPr lang="cs-CZ" dirty="0"/>
          </a:p>
          <a:p>
            <a:endParaRPr lang="cs-CZ" dirty="0"/>
          </a:p>
          <a:p>
            <a:r>
              <a:rPr lang="cs-CZ" dirty="0" err="1"/>
              <a:t>Weather</a:t>
            </a:r>
            <a:endParaRPr lang="cs-CZ" dirty="0"/>
          </a:p>
          <a:p>
            <a:endParaRPr lang="cs-CZ" dirty="0"/>
          </a:p>
          <a:p>
            <a:r>
              <a:rPr lang="cs-CZ" dirty="0" err="1"/>
              <a:t>Language</a:t>
            </a:r>
            <a:r>
              <a:rPr lang="cs-CZ" dirty="0"/>
              <a:t> </a:t>
            </a:r>
          </a:p>
          <a:p>
            <a:endParaRPr lang="cs-CZ" dirty="0"/>
          </a:p>
          <a:p>
            <a:r>
              <a:rPr lang="cs-CZ" dirty="0" err="1"/>
              <a:t>Unfriendly</a:t>
            </a:r>
            <a:r>
              <a:rPr lang="cs-CZ" dirty="0"/>
              <a:t> </a:t>
            </a:r>
            <a:r>
              <a:rPr lang="cs-CZ" dirty="0" err="1"/>
              <a:t>people</a:t>
            </a:r>
            <a:endParaRPr lang="cs-CZ" dirty="0"/>
          </a:p>
          <a:p>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Overcoming</a:t>
            </a:r>
            <a:r>
              <a:rPr lang="cs-CZ" dirty="0"/>
              <a:t> </a:t>
            </a:r>
            <a:r>
              <a:rPr lang="cs-CZ" dirty="0" err="1"/>
              <a:t>culture</a:t>
            </a:r>
            <a:r>
              <a:rPr lang="cs-CZ" dirty="0"/>
              <a:t> </a:t>
            </a:r>
            <a:r>
              <a:rPr lang="cs-CZ" dirty="0" err="1"/>
              <a:t>shock</a:t>
            </a:r>
            <a:endParaRPr lang="cs-CZ" dirty="0"/>
          </a:p>
        </p:txBody>
      </p:sp>
      <p:sp>
        <p:nvSpPr>
          <p:cNvPr id="3" name="Zástupný symbol pro obsah 2"/>
          <p:cNvSpPr>
            <a:spLocks noGrp="1"/>
          </p:cNvSpPr>
          <p:nvPr>
            <p:ph idx="1"/>
          </p:nvPr>
        </p:nvSpPr>
        <p:spPr/>
        <p:txBody>
          <a:bodyPr>
            <a:normAutofit lnSpcReduction="10000"/>
          </a:bodyPr>
          <a:lstStyle/>
          <a:p>
            <a:r>
              <a:rPr lang="cs-CZ" dirty="0" err="1"/>
              <a:t>Information</a:t>
            </a:r>
            <a:r>
              <a:rPr lang="cs-CZ" dirty="0"/>
              <a:t> </a:t>
            </a:r>
            <a:r>
              <a:rPr lang="cs-CZ" dirty="0" err="1"/>
              <a:t>about</a:t>
            </a:r>
            <a:r>
              <a:rPr lang="cs-CZ" dirty="0"/>
              <a:t> </a:t>
            </a:r>
            <a:r>
              <a:rPr lang="cs-CZ" dirty="0" err="1"/>
              <a:t>target</a:t>
            </a:r>
            <a:r>
              <a:rPr lang="cs-CZ" dirty="0"/>
              <a:t> </a:t>
            </a:r>
            <a:r>
              <a:rPr lang="cs-CZ" dirty="0" err="1"/>
              <a:t>culture</a:t>
            </a:r>
            <a:r>
              <a:rPr lang="cs-CZ" dirty="0"/>
              <a:t> </a:t>
            </a:r>
          </a:p>
          <a:p>
            <a:endParaRPr lang="cs-CZ" dirty="0"/>
          </a:p>
          <a:p>
            <a:r>
              <a:rPr lang="cs-CZ" dirty="0" err="1"/>
              <a:t>Contacts</a:t>
            </a:r>
            <a:r>
              <a:rPr lang="cs-CZ" dirty="0"/>
              <a:t> </a:t>
            </a:r>
            <a:r>
              <a:rPr lang="cs-CZ" dirty="0" err="1"/>
              <a:t>with</a:t>
            </a:r>
            <a:r>
              <a:rPr lang="cs-CZ" dirty="0"/>
              <a:t> </a:t>
            </a:r>
            <a:r>
              <a:rPr lang="cs-CZ" dirty="0" err="1"/>
              <a:t>people</a:t>
            </a:r>
            <a:r>
              <a:rPr lang="cs-CZ" dirty="0"/>
              <a:t> </a:t>
            </a:r>
            <a:r>
              <a:rPr lang="cs-CZ" dirty="0" err="1"/>
              <a:t>from</a:t>
            </a:r>
            <a:r>
              <a:rPr lang="cs-CZ" dirty="0"/>
              <a:t> </a:t>
            </a:r>
            <a:r>
              <a:rPr lang="cs-CZ" dirty="0" err="1"/>
              <a:t>home</a:t>
            </a:r>
            <a:r>
              <a:rPr lang="cs-CZ" dirty="0"/>
              <a:t> </a:t>
            </a:r>
            <a:r>
              <a:rPr lang="cs-CZ" dirty="0" err="1"/>
              <a:t>culture</a:t>
            </a:r>
            <a:endParaRPr lang="cs-CZ" dirty="0"/>
          </a:p>
          <a:p>
            <a:endParaRPr lang="cs-CZ" dirty="0"/>
          </a:p>
          <a:p>
            <a:r>
              <a:rPr lang="cs-CZ" dirty="0" err="1"/>
              <a:t>Patience</a:t>
            </a:r>
            <a:endParaRPr lang="cs-CZ" dirty="0"/>
          </a:p>
          <a:p>
            <a:endParaRPr lang="cs-CZ" dirty="0"/>
          </a:p>
          <a:p>
            <a:r>
              <a:rPr lang="cs-CZ" dirty="0" err="1"/>
              <a:t>Hobbies</a:t>
            </a:r>
            <a:r>
              <a:rPr lang="cs-CZ" dirty="0"/>
              <a:t> </a:t>
            </a:r>
            <a:r>
              <a:rPr lang="cs-CZ" dirty="0" err="1"/>
              <a:t>and</a:t>
            </a:r>
            <a:r>
              <a:rPr lang="cs-CZ" dirty="0"/>
              <a:t> </a:t>
            </a:r>
            <a:r>
              <a:rPr lang="cs-CZ" dirty="0" err="1"/>
              <a:t>interests</a:t>
            </a:r>
            <a:endParaRPr lang="cs-CZ" dirty="0"/>
          </a:p>
          <a:p>
            <a:endParaRPr lang="cs-CZ" dirty="0"/>
          </a:p>
          <a:p>
            <a:r>
              <a:rPr lang="cs-CZ" dirty="0" err="1"/>
              <a:t>Activities</a:t>
            </a:r>
            <a:r>
              <a:rPr lang="cs-CZ" dirty="0"/>
              <a:t> </a:t>
            </a:r>
            <a:r>
              <a:rPr lang="cs-CZ" dirty="0" err="1"/>
              <a:t>enabling</a:t>
            </a:r>
            <a:r>
              <a:rPr lang="cs-CZ" dirty="0"/>
              <a:t> to </a:t>
            </a:r>
            <a:r>
              <a:rPr lang="cs-CZ" dirty="0" err="1"/>
              <a:t>practise</a:t>
            </a:r>
            <a:r>
              <a:rPr lang="cs-CZ" dirty="0"/>
              <a:t> the </a:t>
            </a:r>
            <a:r>
              <a:rPr lang="cs-CZ" dirty="0" err="1"/>
              <a:t>language</a:t>
            </a:r>
            <a:r>
              <a:rPr lang="cs-CZ" dirty="0"/>
              <a:t> </a:t>
            </a:r>
          </a:p>
          <a:p>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just"/>
            <a:r>
              <a:rPr lang="cs-CZ" dirty="0"/>
              <a:t>Reverse </a:t>
            </a:r>
            <a:r>
              <a:rPr lang="cs-CZ" dirty="0" err="1"/>
              <a:t>culture</a:t>
            </a:r>
            <a:r>
              <a:rPr lang="cs-CZ" dirty="0"/>
              <a:t> </a:t>
            </a:r>
            <a:r>
              <a:rPr lang="cs-CZ" dirty="0" err="1"/>
              <a:t>shock</a:t>
            </a:r>
            <a:endParaRPr lang="cs-CZ" dirty="0"/>
          </a:p>
        </p:txBody>
      </p:sp>
      <p:sp>
        <p:nvSpPr>
          <p:cNvPr id="3" name="Zástupný symbol pro obsah 2"/>
          <p:cNvSpPr>
            <a:spLocks noGrp="1"/>
          </p:cNvSpPr>
          <p:nvPr>
            <p:ph idx="1"/>
          </p:nvPr>
        </p:nvSpPr>
        <p:spPr/>
        <p:txBody>
          <a:bodyPr>
            <a:normAutofit/>
          </a:bodyPr>
          <a:lstStyle/>
          <a:p>
            <a:pPr>
              <a:lnSpc>
                <a:spcPct val="80000"/>
              </a:lnSpc>
            </a:pPr>
            <a:r>
              <a:rPr lang="cs-CZ" dirty="0" err="1">
                <a:latin typeface="Times New Roman" pitchFamily="18" charset="0"/>
                <a:cs typeface="Times New Roman" pitchFamily="18" charset="0"/>
              </a:rPr>
              <a:t>may</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take</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place</a:t>
            </a:r>
            <a:r>
              <a:rPr lang="cs-CZ" dirty="0">
                <a:latin typeface="Times New Roman" pitchFamily="18" charset="0"/>
                <a:cs typeface="Times New Roman" pitchFamily="18" charset="0"/>
              </a:rPr>
              <a:t> — </a:t>
            </a:r>
            <a:r>
              <a:rPr lang="cs-CZ" dirty="0" err="1">
                <a:latin typeface="Times New Roman" pitchFamily="18" charset="0"/>
                <a:cs typeface="Times New Roman" pitchFamily="18" charset="0"/>
              </a:rPr>
              <a:t>after</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returning</a:t>
            </a:r>
            <a:r>
              <a:rPr lang="cs-CZ" dirty="0">
                <a:latin typeface="Times New Roman" pitchFamily="18" charset="0"/>
                <a:cs typeface="Times New Roman" pitchFamily="18" charset="0"/>
              </a:rPr>
              <a:t> to </a:t>
            </a:r>
            <a:r>
              <a:rPr lang="cs-CZ" dirty="0" err="1">
                <a:latin typeface="Times New Roman" pitchFamily="18" charset="0"/>
                <a:cs typeface="Times New Roman" pitchFamily="18" charset="0"/>
              </a:rPr>
              <a:t>one</a:t>
            </a:r>
            <a:r>
              <a:rPr lang="cs-CZ" dirty="0">
                <a:latin typeface="Times New Roman" pitchFamily="18" charset="0"/>
                <a:cs typeface="Times New Roman" pitchFamily="18" charset="0"/>
              </a:rPr>
              <a:t>'s </a:t>
            </a:r>
            <a:r>
              <a:rPr lang="cs-CZ" dirty="0" err="1">
                <a:latin typeface="Times New Roman" pitchFamily="18" charset="0"/>
                <a:cs typeface="Times New Roman" pitchFamily="18" charset="0"/>
              </a:rPr>
              <a:t>home</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culture</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after</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getting</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accustomed</a:t>
            </a:r>
            <a:r>
              <a:rPr lang="cs-CZ" dirty="0">
                <a:latin typeface="Times New Roman" pitchFamily="18" charset="0"/>
                <a:cs typeface="Times New Roman" pitchFamily="18" charset="0"/>
              </a:rPr>
              <a:t> to a </a:t>
            </a:r>
            <a:r>
              <a:rPr lang="cs-CZ" dirty="0" err="1">
                <a:latin typeface="Times New Roman" pitchFamily="18" charset="0"/>
                <a:cs typeface="Times New Roman" pitchFamily="18" charset="0"/>
              </a:rPr>
              <a:t>new</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one</a:t>
            </a:r>
            <a:r>
              <a:rPr lang="cs-CZ" dirty="0">
                <a:latin typeface="Times New Roman" pitchFamily="18" charset="0"/>
                <a:cs typeface="Times New Roman" pitchFamily="18" charset="0"/>
              </a:rPr>
              <a:t> </a:t>
            </a:r>
          </a:p>
          <a:p>
            <a:pPr>
              <a:lnSpc>
                <a:spcPct val="80000"/>
              </a:lnSpc>
            </a:pPr>
            <a:endParaRPr lang="cs-CZ" dirty="0">
              <a:latin typeface="Times New Roman" pitchFamily="18" charset="0"/>
              <a:cs typeface="Times New Roman" pitchFamily="18" charset="0"/>
            </a:endParaRPr>
          </a:p>
          <a:p>
            <a:pPr>
              <a:lnSpc>
                <a:spcPct val="80000"/>
              </a:lnSpc>
            </a:pPr>
            <a:r>
              <a:rPr lang="cs-CZ" dirty="0" err="1">
                <a:latin typeface="Times New Roman" pitchFamily="18" charset="0"/>
                <a:cs typeface="Times New Roman" pitchFamily="18" charset="0"/>
              </a:rPr>
              <a:t>can</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produce</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the</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same</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effects</a:t>
            </a:r>
            <a:endParaRPr lang="cs-CZ" dirty="0">
              <a:latin typeface="Times New Roman" pitchFamily="18" charset="0"/>
              <a:cs typeface="Times New Roman" pitchFamily="18" charset="0"/>
            </a:endParaRPr>
          </a:p>
          <a:p>
            <a:pPr>
              <a:lnSpc>
                <a:spcPct val="80000"/>
              </a:lnSpc>
            </a:pPr>
            <a:endParaRPr lang="cs-CZ" dirty="0">
              <a:latin typeface="Times New Roman" pitchFamily="18" charset="0"/>
              <a:cs typeface="Times New Roman" pitchFamily="18" charset="0"/>
            </a:endParaRPr>
          </a:p>
          <a:p>
            <a:pPr>
              <a:lnSpc>
                <a:spcPct val="80000"/>
              </a:lnSpc>
            </a:pPr>
            <a:r>
              <a:rPr lang="cs-CZ" dirty="0">
                <a:latin typeface="Times New Roman" pitchFamily="18" charset="0"/>
                <a:cs typeface="Times New Roman" pitchFamily="18" charset="0"/>
              </a:rPr>
              <a:t>re-</a:t>
            </a:r>
            <a:r>
              <a:rPr lang="cs-CZ" dirty="0" err="1">
                <a:latin typeface="Times New Roman" pitchFamily="18" charset="0"/>
                <a:cs typeface="Times New Roman" pitchFamily="18" charset="0"/>
              </a:rPr>
              <a:t>adjustment</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process</a:t>
            </a:r>
            <a:r>
              <a:rPr lang="cs-CZ" dirty="0">
                <a:latin typeface="Times New Roman" pitchFamily="18" charset="0"/>
                <a:cs typeface="Times New Roman" pitchFamily="18" charset="0"/>
              </a:rPr>
              <a:t> to </a:t>
            </a:r>
            <a:r>
              <a:rPr lang="cs-CZ" dirty="0" err="1">
                <a:latin typeface="Times New Roman" pitchFamily="18" charset="0"/>
                <a:cs typeface="Times New Roman" pitchFamily="18" charset="0"/>
              </a:rPr>
              <a:t>the</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primary</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culture</a:t>
            </a:r>
            <a:endParaRPr lang="cs-CZ" dirty="0">
              <a:latin typeface="Times New Roman" pitchFamily="18" charset="0"/>
              <a:cs typeface="Times New Roman" pitchFamily="18" charset="0"/>
            </a:endParaRPr>
          </a:p>
          <a:p>
            <a:pPr>
              <a:lnSpc>
                <a:spcPct val="80000"/>
              </a:lnSpc>
            </a:pPr>
            <a:endParaRPr lang="cs-CZ" dirty="0">
              <a:latin typeface="Times New Roman" pitchFamily="18" charset="0"/>
              <a:cs typeface="Times New Roman" pitchFamily="18" charset="0"/>
            </a:endParaRPr>
          </a:p>
          <a:p>
            <a:pPr>
              <a:lnSpc>
                <a:spcPct val="80000"/>
              </a:lnSpc>
            </a:pPr>
            <a:r>
              <a:rPr lang="cs-CZ" dirty="0" err="1">
                <a:latin typeface="Times New Roman" pitchFamily="18" charset="0"/>
                <a:cs typeface="Times New Roman" pitchFamily="18" charset="0"/>
              </a:rPr>
              <a:t>the</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affected</a:t>
            </a:r>
            <a:r>
              <a:rPr lang="cs-CZ" dirty="0">
                <a:latin typeface="Times New Roman" pitchFamily="18" charset="0"/>
                <a:cs typeface="Times New Roman" pitchFamily="18" charset="0"/>
              </a:rPr>
              <a:t> person </a:t>
            </a:r>
            <a:r>
              <a:rPr lang="cs-CZ" dirty="0" err="1">
                <a:latin typeface="Times New Roman" pitchFamily="18" charset="0"/>
                <a:cs typeface="Times New Roman" pitchFamily="18" charset="0"/>
              </a:rPr>
              <a:t>often</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finds</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this</a:t>
            </a:r>
            <a:r>
              <a:rPr lang="cs-CZ" dirty="0">
                <a:latin typeface="Times New Roman" pitchFamily="18" charset="0"/>
                <a:cs typeface="Times New Roman" pitchFamily="18" charset="0"/>
              </a:rPr>
              <a:t> more </a:t>
            </a:r>
            <a:r>
              <a:rPr lang="cs-CZ" dirty="0" err="1">
                <a:latin typeface="Times New Roman" pitchFamily="18" charset="0"/>
                <a:cs typeface="Times New Roman" pitchFamily="18" charset="0"/>
              </a:rPr>
              <a:t>surprising</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and</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difficult</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than</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the</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original</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culture</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shock</a:t>
            </a:r>
            <a:r>
              <a:rPr lang="cs-CZ" dirty="0">
                <a:latin typeface="Times New Roman" pitchFamily="18" charset="0"/>
                <a:cs typeface="Times New Roman" pitchFamily="18" charset="0"/>
              </a:rPr>
              <a:t> </a:t>
            </a:r>
          </a:p>
          <a:p>
            <a:endParaRPr lang="cs-CZ"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just"/>
            <a:r>
              <a:rPr lang="cs-CZ" dirty="0"/>
              <a:t>A case study</a:t>
            </a:r>
          </a:p>
        </p:txBody>
      </p:sp>
      <p:sp>
        <p:nvSpPr>
          <p:cNvPr id="3" name="Zástupný symbol pro obsah 2"/>
          <p:cNvSpPr>
            <a:spLocks noGrp="1"/>
          </p:cNvSpPr>
          <p:nvPr>
            <p:ph idx="1"/>
          </p:nvPr>
        </p:nvSpPr>
        <p:spPr/>
        <p:txBody>
          <a:bodyPr>
            <a:noAutofit/>
          </a:bodyPr>
          <a:lstStyle/>
          <a:p>
            <a:pPr algn="just"/>
            <a:r>
              <a:rPr lang="cs-CZ" sz="2800" dirty="0" err="1">
                <a:latin typeface="Times New Roman" pitchFamily="18" charset="0"/>
                <a:cs typeface="Times New Roman" pitchFamily="18" charset="0"/>
              </a:rPr>
              <a:t>After</a:t>
            </a:r>
            <a:r>
              <a:rPr lang="cs-CZ" sz="2800" dirty="0">
                <a:latin typeface="Times New Roman" pitchFamily="18" charset="0"/>
                <a:cs typeface="Times New Roman" pitchFamily="18" charset="0"/>
              </a:rPr>
              <a:t> 4 </a:t>
            </a:r>
            <a:r>
              <a:rPr lang="cs-CZ" sz="2800" dirty="0" err="1">
                <a:latin typeface="Times New Roman" pitchFamily="18" charset="0"/>
                <a:cs typeface="Times New Roman" pitchFamily="18" charset="0"/>
              </a:rPr>
              <a:t>months</a:t>
            </a:r>
            <a:r>
              <a:rPr lang="cs-CZ" sz="2800" dirty="0">
                <a:latin typeface="Times New Roman" pitchFamily="18" charset="0"/>
                <a:cs typeface="Times New Roman" pitchFamily="18" charset="0"/>
              </a:rPr>
              <a:t> </a:t>
            </a:r>
            <a:r>
              <a:rPr lang="cs-CZ" sz="2800" dirty="0" err="1">
                <a:latin typeface="Times New Roman" pitchFamily="18" charset="0"/>
                <a:cs typeface="Times New Roman" pitchFamily="18" charset="0"/>
              </a:rPr>
              <a:t>living</a:t>
            </a:r>
            <a:r>
              <a:rPr lang="cs-CZ" sz="2800" dirty="0">
                <a:latin typeface="Times New Roman" pitchFamily="18" charset="0"/>
                <a:cs typeface="Times New Roman" pitchFamily="18" charset="0"/>
              </a:rPr>
              <a:t> in Korea John, a </a:t>
            </a:r>
            <a:r>
              <a:rPr lang="cs-CZ" sz="2800" dirty="0" err="1">
                <a:latin typeface="Times New Roman" pitchFamily="18" charset="0"/>
                <a:cs typeface="Times New Roman" pitchFamily="18" charset="0"/>
              </a:rPr>
              <a:t>Canadian</a:t>
            </a:r>
            <a:r>
              <a:rPr lang="cs-CZ" sz="2800" dirty="0">
                <a:latin typeface="Times New Roman" pitchFamily="18" charset="0"/>
                <a:cs typeface="Times New Roman" pitchFamily="18" charset="0"/>
              </a:rPr>
              <a:t>,  had a </a:t>
            </a:r>
            <a:r>
              <a:rPr lang="cs-CZ" sz="2800" dirty="0" err="1">
                <a:latin typeface="Times New Roman" pitchFamily="18" charset="0"/>
                <a:cs typeface="Times New Roman" pitchFamily="18" charset="0"/>
              </a:rPr>
              <a:t>problem</a:t>
            </a:r>
            <a:r>
              <a:rPr lang="cs-CZ" sz="2800" dirty="0">
                <a:latin typeface="Times New Roman" pitchFamily="18" charset="0"/>
                <a:cs typeface="Times New Roman" pitchFamily="18" charset="0"/>
              </a:rPr>
              <a:t> </a:t>
            </a:r>
            <a:r>
              <a:rPr lang="cs-CZ" sz="2800" dirty="0" err="1">
                <a:latin typeface="Times New Roman" pitchFamily="18" charset="0"/>
                <a:cs typeface="Times New Roman" pitchFamily="18" charset="0"/>
              </a:rPr>
              <a:t>with</a:t>
            </a:r>
            <a:r>
              <a:rPr lang="cs-CZ" sz="2800" dirty="0">
                <a:latin typeface="Times New Roman" pitchFamily="18" charset="0"/>
                <a:cs typeface="Times New Roman" pitchFamily="18" charset="0"/>
              </a:rPr>
              <a:t> </a:t>
            </a:r>
            <a:r>
              <a:rPr lang="cs-CZ" sz="2800" dirty="0" err="1">
                <a:latin typeface="Times New Roman" pitchFamily="18" charset="0"/>
                <a:cs typeface="Times New Roman" pitchFamily="18" charset="0"/>
              </a:rPr>
              <a:t>garbage</a:t>
            </a:r>
            <a:r>
              <a:rPr lang="cs-CZ" sz="2800" dirty="0">
                <a:latin typeface="Times New Roman" pitchFamily="18" charset="0"/>
                <a:cs typeface="Times New Roman" pitchFamily="18" charset="0"/>
              </a:rPr>
              <a:t>.  He </a:t>
            </a:r>
            <a:r>
              <a:rPr lang="cs-CZ" sz="2800" dirty="0" err="1">
                <a:latin typeface="Times New Roman" pitchFamily="18" charset="0"/>
                <a:cs typeface="Times New Roman" pitchFamily="18" charset="0"/>
              </a:rPr>
              <a:t>selected</a:t>
            </a:r>
            <a:r>
              <a:rPr lang="cs-CZ" sz="2800" dirty="0">
                <a:latin typeface="Times New Roman" pitchFamily="18" charset="0"/>
                <a:cs typeface="Times New Roman" pitchFamily="18" charset="0"/>
              </a:rPr>
              <a:t> his </a:t>
            </a:r>
            <a:r>
              <a:rPr lang="cs-CZ" sz="2800" dirty="0" err="1">
                <a:latin typeface="Times New Roman" pitchFamily="18" charset="0"/>
                <a:cs typeface="Times New Roman" pitchFamily="18" charset="0"/>
              </a:rPr>
              <a:t>garbage</a:t>
            </a:r>
            <a:r>
              <a:rPr lang="cs-CZ" sz="2800" dirty="0">
                <a:latin typeface="Times New Roman" pitchFamily="18" charset="0"/>
                <a:cs typeface="Times New Roman" pitchFamily="18" charset="0"/>
              </a:rPr>
              <a:t> in </a:t>
            </a:r>
            <a:r>
              <a:rPr lang="cs-CZ" sz="2800" dirty="0" err="1">
                <a:latin typeface="Times New Roman" pitchFamily="18" charset="0"/>
                <a:cs typeface="Times New Roman" pitchFamily="18" charset="0"/>
              </a:rPr>
              <a:t>the</a:t>
            </a:r>
            <a:r>
              <a:rPr lang="cs-CZ" sz="2800" dirty="0">
                <a:latin typeface="Times New Roman" pitchFamily="18" charset="0"/>
                <a:cs typeface="Times New Roman" pitchFamily="18" charset="0"/>
              </a:rPr>
              <a:t> </a:t>
            </a:r>
            <a:r>
              <a:rPr lang="cs-CZ" sz="2800" dirty="0" err="1">
                <a:latin typeface="Times New Roman" pitchFamily="18" charset="0"/>
                <a:cs typeface="Times New Roman" pitchFamily="18" charset="0"/>
              </a:rPr>
              <a:t>same</a:t>
            </a:r>
            <a:r>
              <a:rPr lang="cs-CZ" sz="2800" dirty="0">
                <a:latin typeface="Times New Roman" pitchFamily="18" charset="0"/>
                <a:cs typeface="Times New Roman" pitchFamily="18" charset="0"/>
              </a:rPr>
              <a:t> </a:t>
            </a:r>
            <a:r>
              <a:rPr lang="cs-CZ" sz="2800" dirty="0" err="1">
                <a:latin typeface="Times New Roman" pitchFamily="18" charset="0"/>
                <a:cs typeface="Times New Roman" pitchFamily="18" charset="0"/>
              </a:rPr>
              <a:t>way</a:t>
            </a:r>
            <a:r>
              <a:rPr lang="cs-CZ" sz="2800" dirty="0">
                <a:latin typeface="Times New Roman" pitchFamily="18" charset="0"/>
                <a:cs typeface="Times New Roman" pitchFamily="18" charset="0"/>
              </a:rPr>
              <a:t> as in </a:t>
            </a:r>
            <a:r>
              <a:rPr lang="cs-CZ" sz="2800" dirty="0" err="1">
                <a:latin typeface="Times New Roman" pitchFamily="18" charset="0"/>
                <a:cs typeface="Times New Roman" pitchFamily="18" charset="0"/>
              </a:rPr>
              <a:t>Canada</a:t>
            </a:r>
            <a:r>
              <a:rPr lang="cs-CZ" sz="2800" dirty="0">
                <a:latin typeface="Times New Roman" pitchFamily="18" charset="0"/>
                <a:cs typeface="Times New Roman" pitchFamily="18" charset="0"/>
              </a:rPr>
              <a:t>. </a:t>
            </a:r>
            <a:r>
              <a:rPr lang="cs-CZ" sz="2800" dirty="0" err="1">
                <a:latin typeface="Times New Roman" pitchFamily="18" charset="0"/>
                <a:cs typeface="Times New Roman" pitchFamily="18" charset="0"/>
              </a:rPr>
              <a:t>One</a:t>
            </a:r>
            <a:r>
              <a:rPr lang="cs-CZ" sz="2800" dirty="0">
                <a:latin typeface="Times New Roman" pitchFamily="18" charset="0"/>
                <a:cs typeface="Times New Roman" pitchFamily="18" charset="0"/>
              </a:rPr>
              <a:t> </a:t>
            </a:r>
            <a:r>
              <a:rPr lang="cs-CZ" sz="2800" dirty="0" err="1">
                <a:latin typeface="Times New Roman" pitchFamily="18" charset="0"/>
                <a:cs typeface="Times New Roman" pitchFamily="18" charset="0"/>
              </a:rPr>
              <a:t>day</a:t>
            </a:r>
            <a:r>
              <a:rPr lang="cs-CZ" sz="2800" dirty="0">
                <a:latin typeface="Times New Roman" pitchFamily="18" charset="0"/>
                <a:cs typeface="Times New Roman" pitchFamily="18" charset="0"/>
              </a:rPr>
              <a:t>, the </a:t>
            </a:r>
            <a:r>
              <a:rPr lang="cs-CZ" sz="2800" dirty="0" err="1">
                <a:latin typeface="Times New Roman" pitchFamily="18" charset="0"/>
                <a:cs typeface="Times New Roman" pitchFamily="18" charset="0"/>
              </a:rPr>
              <a:t>guard</a:t>
            </a:r>
            <a:r>
              <a:rPr lang="cs-CZ" sz="2800" dirty="0">
                <a:latin typeface="Times New Roman" pitchFamily="18" charset="0"/>
                <a:cs typeface="Times New Roman" pitchFamily="18" charset="0"/>
              </a:rPr>
              <a:t> </a:t>
            </a:r>
            <a:r>
              <a:rPr lang="cs-CZ" sz="2800" dirty="0" err="1">
                <a:latin typeface="Times New Roman" pitchFamily="18" charset="0"/>
                <a:cs typeface="Times New Roman" pitchFamily="18" charset="0"/>
              </a:rPr>
              <a:t>brought</a:t>
            </a:r>
            <a:r>
              <a:rPr lang="cs-CZ" sz="2800" dirty="0">
                <a:latin typeface="Times New Roman" pitchFamily="18" charset="0"/>
                <a:cs typeface="Times New Roman" pitchFamily="18" charset="0"/>
              </a:rPr>
              <a:t> his bag </a:t>
            </a:r>
            <a:r>
              <a:rPr lang="cs-CZ" sz="2800" dirty="0" err="1">
                <a:latin typeface="Times New Roman" pitchFamily="18" charset="0"/>
                <a:cs typeface="Times New Roman" pitchFamily="18" charset="0"/>
              </a:rPr>
              <a:t>with</a:t>
            </a:r>
            <a:r>
              <a:rPr lang="cs-CZ" sz="2800" dirty="0">
                <a:latin typeface="Times New Roman" pitchFamily="18" charset="0"/>
                <a:cs typeface="Times New Roman" pitchFamily="18" charset="0"/>
              </a:rPr>
              <a:t> </a:t>
            </a:r>
            <a:r>
              <a:rPr lang="cs-CZ" sz="2800" dirty="0" err="1">
                <a:latin typeface="Times New Roman" pitchFamily="18" charset="0"/>
                <a:cs typeface="Times New Roman" pitchFamily="18" charset="0"/>
              </a:rPr>
              <a:t>garbage</a:t>
            </a:r>
            <a:r>
              <a:rPr lang="cs-CZ" sz="2800" dirty="0">
                <a:latin typeface="Times New Roman" pitchFamily="18" charset="0"/>
                <a:cs typeface="Times New Roman" pitchFamily="18" charset="0"/>
              </a:rPr>
              <a:t> </a:t>
            </a:r>
            <a:r>
              <a:rPr lang="cs-CZ" sz="2800" dirty="0" err="1">
                <a:latin typeface="Times New Roman" pitchFamily="18" charset="0"/>
                <a:cs typeface="Times New Roman" pitchFamily="18" charset="0"/>
              </a:rPr>
              <a:t>back</a:t>
            </a:r>
            <a:r>
              <a:rPr lang="cs-CZ" sz="2800" dirty="0">
                <a:latin typeface="Times New Roman" pitchFamily="18" charset="0"/>
                <a:cs typeface="Times New Roman" pitchFamily="18" charset="0"/>
              </a:rPr>
              <a:t>, d</a:t>
            </a:r>
            <a:r>
              <a:rPr lang="en-US" sz="2800" dirty="0" err="1">
                <a:latin typeface="Times New Roman" pitchFamily="18" charset="0"/>
                <a:cs typeface="Times New Roman" pitchFamily="18" charset="0"/>
              </a:rPr>
              <a:t>ropped</a:t>
            </a:r>
            <a:r>
              <a:rPr lang="en-US" sz="2800" dirty="0">
                <a:latin typeface="Times New Roman" pitchFamily="18" charset="0"/>
                <a:cs typeface="Times New Roman" pitchFamily="18" charset="0"/>
              </a:rPr>
              <a:t> it in front of</a:t>
            </a:r>
            <a:r>
              <a:rPr lang="cs-CZ" sz="2800" dirty="0">
                <a:latin typeface="Times New Roman" pitchFamily="18" charset="0"/>
                <a:cs typeface="Times New Roman" pitchFamily="18" charset="0"/>
              </a:rPr>
              <a:t> </a:t>
            </a:r>
            <a:r>
              <a:rPr lang="cs-CZ" sz="2800" dirty="0" err="1">
                <a:latin typeface="Times New Roman" pitchFamily="18" charset="0"/>
                <a:cs typeface="Times New Roman" pitchFamily="18" charset="0"/>
              </a:rPr>
              <a:t>him</a:t>
            </a:r>
            <a:r>
              <a:rPr lang="cs-CZ" sz="2800" dirty="0">
                <a:latin typeface="Times New Roman" pitchFamily="18" charset="0"/>
                <a:cs typeface="Times New Roman" pitchFamily="18" charset="0"/>
              </a:rPr>
              <a:t> </a:t>
            </a:r>
            <a:r>
              <a:rPr lang="en-US" sz="2800" dirty="0">
                <a:latin typeface="Times New Roman" pitchFamily="18" charset="0"/>
                <a:cs typeface="Times New Roman" pitchFamily="18" charset="0"/>
              </a:rPr>
              <a:t> and started yelling.</a:t>
            </a:r>
            <a:endParaRPr lang="cs-CZ" sz="2800" dirty="0">
              <a:latin typeface="Times New Roman" pitchFamily="18" charset="0"/>
              <a:cs typeface="Times New Roman" pitchFamily="18" charset="0"/>
            </a:endParaRPr>
          </a:p>
          <a:p>
            <a:pPr algn="just"/>
            <a:endParaRPr lang="cs-CZ" sz="2800" dirty="0">
              <a:latin typeface="Times New Roman" pitchFamily="18" charset="0"/>
              <a:cs typeface="Times New Roman" pitchFamily="18" charset="0"/>
            </a:endParaRPr>
          </a:p>
          <a:p>
            <a:pPr algn="just"/>
            <a:r>
              <a:rPr lang="cs-CZ" sz="2800" dirty="0">
                <a:latin typeface="Times New Roman" pitchFamily="18" charset="0"/>
                <a:cs typeface="Times New Roman" pitchFamily="18" charset="0"/>
              </a:rPr>
              <a:t>John </a:t>
            </a:r>
            <a:r>
              <a:rPr lang="en-US" sz="2800" dirty="0">
                <a:latin typeface="Times New Roman" pitchFamily="18" charset="0"/>
                <a:cs typeface="Times New Roman" pitchFamily="18" charset="0"/>
              </a:rPr>
              <a:t>knew </a:t>
            </a:r>
            <a:r>
              <a:rPr lang="cs-CZ" sz="2800" dirty="0">
                <a:latin typeface="Times New Roman" pitchFamily="18" charset="0"/>
                <a:cs typeface="Times New Roman" pitchFamily="18" charset="0"/>
              </a:rPr>
              <a:t>he </a:t>
            </a:r>
            <a:r>
              <a:rPr lang="en-US" sz="2800" dirty="0">
                <a:latin typeface="Times New Roman" pitchFamily="18" charset="0"/>
                <a:cs typeface="Times New Roman" pitchFamily="18" charset="0"/>
              </a:rPr>
              <a:t> had done wrong but had no idea how or what.</a:t>
            </a:r>
          </a:p>
          <a:p>
            <a:endParaRPr lang="cs-CZ" sz="28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just"/>
            <a:r>
              <a:rPr lang="cs-CZ" dirty="0" err="1"/>
              <a:t>Solution</a:t>
            </a:r>
            <a:r>
              <a:rPr lang="cs-CZ" dirty="0"/>
              <a:t> </a:t>
            </a:r>
            <a:r>
              <a:rPr lang="cs-CZ" dirty="0" err="1"/>
              <a:t>and</a:t>
            </a:r>
            <a:r>
              <a:rPr lang="cs-CZ" dirty="0"/>
              <a:t> </a:t>
            </a:r>
            <a:r>
              <a:rPr lang="cs-CZ" dirty="0" err="1"/>
              <a:t>explanation</a:t>
            </a:r>
            <a:endParaRPr lang="cs-CZ" dirty="0"/>
          </a:p>
        </p:txBody>
      </p:sp>
      <p:sp>
        <p:nvSpPr>
          <p:cNvPr id="3" name="Zástupný symbol pro obsah 2"/>
          <p:cNvSpPr>
            <a:spLocks noGrp="1"/>
          </p:cNvSpPr>
          <p:nvPr>
            <p:ph idx="1"/>
          </p:nvPr>
        </p:nvSpPr>
        <p:spPr/>
        <p:txBody>
          <a:bodyPr>
            <a:normAutofit fontScale="92500" lnSpcReduction="20000"/>
          </a:bodyPr>
          <a:lstStyle/>
          <a:p>
            <a:pPr algn="just"/>
            <a:r>
              <a:rPr lang="en-US" dirty="0">
                <a:latin typeface="Times New Roman" pitchFamily="18" charset="0"/>
                <a:cs typeface="Times New Roman" pitchFamily="18" charset="0"/>
              </a:rPr>
              <a:t>In Korea, one has to separate </a:t>
            </a:r>
            <a:r>
              <a:rPr lang="en-US" i="1" dirty="0">
                <a:latin typeface="Times New Roman" pitchFamily="18" charset="0"/>
                <a:cs typeface="Times New Roman" pitchFamily="18" charset="0"/>
              </a:rPr>
              <a:t>everything</a:t>
            </a:r>
            <a:r>
              <a:rPr lang="en-US" dirty="0">
                <a:latin typeface="Times New Roman" pitchFamily="18" charset="0"/>
                <a:cs typeface="Times New Roman" pitchFamily="18" charset="0"/>
              </a:rPr>
              <a:t>. Cans go in one bin, the little yogurt drink containers go in the next, milk containers in another, paper in another, compost in another and so on. Then finally, the leftovers that don’t belong in any category go in a specially purchased and </a:t>
            </a:r>
            <a:r>
              <a:rPr lang="en-US" dirty="0" err="1">
                <a:latin typeface="Times New Roman" pitchFamily="18" charset="0"/>
                <a:cs typeface="Times New Roman" pitchFamily="18" charset="0"/>
              </a:rPr>
              <a:t>labelled</a:t>
            </a:r>
            <a:r>
              <a:rPr lang="en-US" dirty="0">
                <a:latin typeface="Times New Roman" pitchFamily="18" charset="0"/>
                <a:cs typeface="Times New Roman" pitchFamily="18" charset="0"/>
              </a:rPr>
              <a:t> garbage bag that indicates your neighborhood.</a:t>
            </a:r>
            <a:endParaRPr lang="cs-CZ" dirty="0">
              <a:latin typeface="Times New Roman" pitchFamily="18" charset="0"/>
              <a:cs typeface="Times New Roman" pitchFamily="18" charset="0"/>
            </a:endParaRPr>
          </a:p>
          <a:p>
            <a:endParaRPr lang="cs-CZ" dirty="0">
              <a:latin typeface="Times New Roman" pitchFamily="18" charset="0"/>
              <a:cs typeface="Times New Roman" pitchFamily="18" charset="0"/>
            </a:endParaRPr>
          </a:p>
          <a:p>
            <a:r>
              <a:rPr lang="cs-CZ" dirty="0" err="1">
                <a:latin typeface="Times New Roman" pitchFamily="18" charset="0"/>
                <a:cs typeface="Times New Roman" pitchFamily="18" charset="0"/>
              </a:rPr>
              <a:t>The</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guard</a:t>
            </a:r>
            <a:r>
              <a:rPr lang="cs-CZ" dirty="0">
                <a:latin typeface="Times New Roman" pitchFamily="18" charset="0"/>
                <a:cs typeface="Times New Roman" pitchFamily="18" charset="0"/>
              </a:rPr>
              <a:t> </a:t>
            </a:r>
            <a:r>
              <a:rPr lang="en-US" dirty="0">
                <a:latin typeface="Times New Roman" pitchFamily="18" charset="0"/>
                <a:cs typeface="Times New Roman" pitchFamily="18" charset="0"/>
              </a:rPr>
              <a:t>had enough of</a:t>
            </a:r>
            <a:r>
              <a:rPr lang="cs-CZ" dirty="0">
                <a:latin typeface="Times New Roman" pitchFamily="18" charset="0"/>
                <a:cs typeface="Times New Roman" pitchFamily="18" charset="0"/>
              </a:rPr>
              <a:t> John as he had </a:t>
            </a:r>
            <a:r>
              <a:rPr lang="cs-CZ" dirty="0" err="1">
                <a:latin typeface="Times New Roman" pitchFamily="18" charset="0"/>
                <a:cs typeface="Times New Roman" pitchFamily="18" charset="0"/>
              </a:rPr>
              <a:t>had</a:t>
            </a:r>
            <a:r>
              <a:rPr lang="cs-CZ" dirty="0">
                <a:latin typeface="Times New Roman" pitchFamily="18" charset="0"/>
                <a:cs typeface="Times New Roman" pitchFamily="18" charset="0"/>
              </a:rPr>
              <a:t> to </a:t>
            </a:r>
            <a:r>
              <a:rPr lang="cs-CZ" dirty="0" err="1">
                <a:latin typeface="Times New Roman" pitchFamily="18" charset="0"/>
                <a:cs typeface="Times New Roman" pitchFamily="18" charset="0"/>
              </a:rPr>
              <a:t>be</a:t>
            </a:r>
            <a:r>
              <a:rPr lang="cs-CZ" dirty="0">
                <a:latin typeface="Times New Roman" pitchFamily="18" charset="0"/>
                <a:cs typeface="Times New Roman" pitchFamily="18" charset="0"/>
              </a:rPr>
              <a:t> </a:t>
            </a:r>
            <a:r>
              <a:rPr lang="en-US" dirty="0">
                <a:latin typeface="Times New Roman" pitchFamily="18" charset="0"/>
                <a:cs typeface="Times New Roman" pitchFamily="18" charset="0"/>
              </a:rPr>
              <a:t>going through </a:t>
            </a:r>
            <a:r>
              <a:rPr lang="cs-CZ" dirty="0">
                <a:latin typeface="Times New Roman" pitchFamily="18" charset="0"/>
                <a:cs typeface="Times New Roman" pitchFamily="18" charset="0"/>
              </a:rPr>
              <a:t>John´s </a:t>
            </a:r>
            <a:r>
              <a:rPr lang="en-US" dirty="0">
                <a:latin typeface="Times New Roman" pitchFamily="18" charset="0"/>
                <a:cs typeface="Times New Roman" pitchFamily="18" charset="0"/>
              </a:rPr>
              <a:t>garbage </a:t>
            </a:r>
            <a:r>
              <a:rPr lang="en-US" i="1" dirty="0">
                <a:latin typeface="Times New Roman" pitchFamily="18" charset="0"/>
                <a:cs typeface="Times New Roman" pitchFamily="18" charset="0"/>
              </a:rPr>
              <a:t>every time</a:t>
            </a:r>
            <a:r>
              <a:rPr lang="cs-CZ" i="1" dirty="0">
                <a:latin typeface="Times New Roman" pitchFamily="18" charset="0"/>
                <a:cs typeface="Times New Roman" pitchFamily="18" charset="0"/>
              </a:rPr>
              <a:t>.</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For</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the</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guard</a:t>
            </a:r>
            <a:r>
              <a:rPr lang="cs-CZ" dirty="0">
                <a:latin typeface="Times New Roman" pitchFamily="18" charset="0"/>
                <a:cs typeface="Times New Roman" pitchFamily="18" charset="0"/>
              </a:rPr>
              <a:t> he </a:t>
            </a:r>
            <a:r>
              <a:rPr lang="cs-CZ" dirty="0" err="1">
                <a:latin typeface="Times New Roman" pitchFamily="18" charset="0"/>
                <a:cs typeface="Times New Roman" pitchFamily="18" charset="0"/>
              </a:rPr>
              <a:t>was</a:t>
            </a:r>
            <a:r>
              <a:rPr lang="cs-CZ" dirty="0">
                <a:latin typeface="Times New Roman" pitchFamily="18" charset="0"/>
                <a:cs typeface="Times New Roman" pitchFamily="18" charset="0"/>
              </a:rPr>
              <a:t> </a:t>
            </a:r>
            <a:r>
              <a:rPr lang="en-US" dirty="0">
                <a:latin typeface="Times New Roman" pitchFamily="18" charset="0"/>
                <a:cs typeface="Times New Roman" pitchFamily="18" charset="0"/>
              </a:rPr>
              <a:t> the ignorant, disrespectful, lazy foreigner. </a:t>
            </a:r>
          </a:p>
          <a:p>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text 2"/>
          <p:cNvSpPr>
            <a:spLocks noGrp="1"/>
          </p:cNvSpPr>
          <p:nvPr>
            <p:ph type="body" idx="2"/>
          </p:nvPr>
        </p:nvSpPr>
        <p:spPr/>
        <p:txBody>
          <a:bodyPr/>
          <a:lstStyle/>
          <a:p>
            <a:endParaRPr lang="cs-CZ" dirty="0"/>
          </a:p>
        </p:txBody>
      </p:sp>
      <p:sp>
        <p:nvSpPr>
          <p:cNvPr id="4" name="Zástupný symbol pro obsah 3"/>
          <p:cNvSpPr>
            <a:spLocks noGrp="1"/>
          </p:cNvSpPr>
          <p:nvPr>
            <p:ph sz="half" idx="1"/>
          </p:nvPr>
        </p:nvSpPr>
        <p:spPr/>
        <p:txBody>
          <a:bodyPr/>
          <a:lstStyle/>
          <a:p>
            <a:r>
              <a:rPr lang="cs-CZ" dirty="0" err="1"/>
              <a:t>Acculturation</a:t>
            </a:r>
            <a:r>
              <a:rPr lang="cs-CZ" dirty="0"/>
              <a:t> – </a:t>
            </a:r>
            <a:r>
              <a:rPr lang="cs-CZ" dirty="0" err="1"/>
              <a:t>adaptation</a:t>
            </a:r>
            <a:r>
              <a:rPr lang="cs-CZ" dirty="0"/>
              <a:t> to a </a:t>
            </a:r>
            <a:r>
              <a:rPr lang="cs-CZ" dirty="0" err="1"/>
              <a:t>foreign</a:t>
            </a:r>
            <a:r>
              <a:rPr lang="cs-CZ" dirty="0"/>
              <a:t> </a:t>
            </a:r>
            <a:r>
              <a:rPr lang="cs-CZ" dirty="0" err="1"/>
              <a:t>culture</a:t>
            </a:r>
            <a:r>
              <a:rPr lang="cs-CZ" dirty="0"/>
              <a:t>.</a:t>
            </a:r>
          </a:p>
          <a:p>
            <a:endParaRPr lang="cs-CZ" dirty="0"/>
          </a:p>
          <a:p>
            <a:r>
              <a:rPr lang="cs-CZ" dirty="0"/>
              <a:t>- </a:t>
            </a:r>
            <a:r>
              <a:rPr lang="cs-CZ" dirty="0" err="1"/>
              <a:t>longer</a:t>
            </a:r>
            <a:r>
              <a:rPr lang="cs-CZ" dirty="0"/>
              <a:t> </a:t>
            </a:r>
            <a:r>
              <a:rPr lang="cs-CZ" dirty="0" err="1"/>
              <a:t>stays</a:t>
            </a:r>
            <a:r>
              <a:rPr lang="cs-CZ" dirty="0"/>
              <a:t> </a:t>
            </a:r>
            <a:r>
              <a:rPr lang="cs-CZ" dirty="0" err="1"/>
              <a:t>abroad</a:t>
            </a:r>
            <a:r>
              <a:rPr lang="cs-CZ" dirty="0"/>
              <a:t> – </a:t>
            </a:r>
            <a:r>
              <a:rPr lang="cs-CZ" dirty="0" err="1"/>
              <a:t>from</a:t>
            </a:r>
            <a:r>
              <a:rPr lang="cs-CZ" dirty="0"/>
              <a:t> 3 </a:t>
            </a:r>
            <a:r>
              <a:rPr lang="cs-CZ" dirty="0" err="1"/>
              <a:t>month</a:t>
            </a:r>
            <a:r>
              <a:rPr lang="cs-CZ" dirty="0"/>
              <a:t> to……</a:t>
            </a:r>
          </a:p>
          <a:p>
            <a:r>
              <a:rPr lang="cs-CZ" dirty="0"/>
              <a:t>- </a:t>
            </a:r>
            <a:r>
              <a:rPr lang="cs-CZ" dirty="0" err="1"/>
              <a:t>students</a:t>
            </a:r>
            <a:r>
              <a:rPr lang="cs-CZ" dirty="0"/>
              <a:t>, </a:t>
            </a:r>
            <a:r>
              <a:rPr lang="cs-CZ" dirty="0" err="1"/>
              <a:t>workers</a:t>
            </a:r>
            <a:r>
              <a:rPr lang="cs-CZ" dirty="0"/>
              <a:t>, </a:t>
            </a:r>
            <a:r>
              <a:rPr lang="cs-CZ" dirty="0" err="1"/>
              <a:t>migrants</a:t>
            </a:r>
            <a:r>
              <a:rPr lang="cs-CZ" dirty="0"/>
              <a:t> – </a:t>
            </a:r>
            <a:r>
              <a:rPr lang="cs-CZ" dirty="0" err="1"/>
              <a:t>refugees</a:t>
            </a:r>
            <a:endParaRPr lang="cs-CZ" dirty="0"/>
          </a:p>
          <a:p>
            <a:endParaRPr lang="cs-CZ" dirty="0"/>
          </a:p>
          <a:p>
            <a:r>
              <a:rPr lang="cs-CZ" dirty="0"/>
              <a:t>-</a:t>
            </a:r>
            <a:r>
              <a:rPr lang="cs-CZ" dirty="0" err="1"/>
              <a:t>acculturation</a:t>
            </a:r>
            <a:r>
              <a:rPr lang="cs-CZ" dirty="0"/>
              <a:t> – a long- term </a:t>
            </a:r>
            <a:r>
              <a:rPr lang="cs-CZ" dirty="0" err="1"/>
              <a:t>process</a:t>
            </a:r>
            <a:endParaRPr lang="cs-CZ" dirty="0"/>
          </a:p>
        </p:txBody>
      </p:sp>
    </p:spTree>
    <p:extLst>
      <p:ext uri="{BB962C8B-B14F-4D97-AF65-F5344CB8AC3E}">
        <p14:creationId xmlns:p14="http://schemas.microsoft.com/office/powerpoint/2010/main" val="1186991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361BE2-4DF5-4AA0-9C23-33B620079ABD}"/>
              </a:ext>
            </a:extLst>
          </p:cNvPr>
          <p:cNvSpPr>
            <a:spLocks noGrp="1"/>
          </p:cNvSpPr>
          <p:nvPr>
            <p:ph type="title"/>
          </p:nvPr>
        </p:nvSpPr>
        <p:spPr/>
        <p:txBody>
          <a:bodyPr>
            <a:normAutofit fontScale="90000"/>
          </a:bodyPr>
          <a:lstStyle/>
          <a:p>
            <a:br>
              <a:rPr lang="cs-CZ" dirty="0"/>
            </a:br>
            <a:endParaRPr lang="cs-CZ" dirty="0"/>
          </a:p>
        </p:txBody>
      </p:sp>
      <p:sp>
        <p:nvSpPr>
          <p:cNvPr id="3" name="Zástupný symbol pro obsah 2">
            <a:extLst>
              <a:ext uri="{FF2B5EF4-FFF2-40B4-BE49-F238E27FC236}">
                <a16:creationId xmlns:a16="http://schemas.microsoft.com/office/drawing/2014/main" id="{D2E5571E-CC20-4C4C-88C0-F77E8F756E5A}"/>
              </a:ext>
            </a:extLst>
          </p:cNvPr>
          <p:cNvSpPr>
            <a:spLocks noGrp="1"/>
          </p:cNvSpPr>
          <p:nvPr>
            <p:ph idx="1"/>
          </p:nvPr>
        </p:nvSpPr>
        <p:spPr/>
        <p:txBody>
          <a:bodyPr/>
          <a:lstStyle/>
          <a:p>
            <a:r>
              <a:rPr lang="cs-CZ" dirty="0"/>
              <a:t>Video</a:t>
            </a:r>
          </a:p>
          <a:p>
            <a:endParaRPr lang="cs-CZ" altLang="cs-CZ" dirty="0"/>
          </a:p>
          <a:p>
            <a:r>
              <a:rPr lang="cs-CZ" altLang="cs-CZ" dirty="0"/>
              <a:t>https://www.youtube.com/watch?v=EkZyvDZFC8Q</a:t>
            </a:r>
          </a:p>
          <a:p>
            <a:endParaRPr lang="cs-CZ" dirty="0"/>
          </a:p>
        </p:txBody>
      </p:sp>
    </p:spTree>
    <p:extLst>
      <p:ext uri="{BB962C8B-B14F-4D97-AF65-F5344CB8AC3E}">
        <p14:creationId xmlns:p14="http://schemas.microsoft.com/office/powerpoint/2010/main" val="19388407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just"/>
            <a:r>
              <a:rPr lang="cs-CZ" dirty="0" err="1"/>
              <a:t>Questions</a:t>
            </a:r>
            <a:endParaRPr lang="cs-CZ" dirty="0"/>
          </a:p>
        </p:txBody>
      </p:sp>
      <p:sp>
        <p:nvSpPr>
          <p:cNvPr id="3" name="Zástupný symbol pro obsah 2"/>
          <p:cNvSpPr>
            <a:spLocks noGrp="1"/>
          </p:cNvSpPr>
          <p:nvPr>
            <p:ph idx="1"/>
          </p:nvPr>
        </p:nvSpPr>
        <p:spPr>
          <a:xfrm>
            <a:off x="467544" y="1700808"/>
            <a:ext cx="8229600" cy="4526280"/>
          </a:xfrm>
        </p:spPr>
        <p:txBody>
          <a:bodyPr/>
          <a:lstStyle/>
          <a:p>
            <a:r>
              <a:rPr lang="cs-CZ" dirty="0" err="1"/>
              <a:t>What</a:t>
            </a:r>
            <a:r>
              <a:rPr lang="cs-CZ" dirty="0"/>
              <a:t> </a:t>
            </a:r>
            <a:r>
              <a:rPr lang="cs-CZ" dirty="0" err="1"/>
              <a:t>is</a:t>
            </a:r>
            <a:r>
              <a:rPr lang="cs-CZ" dirty="0"/>
              <a:t> </a:t>
            </a:r>
            <a:r>
              <a:rPr lang="cs-CZ" dirty="0" err="1"/>
              <a:t>the</a:t>
            </a:r>
            <a:r>
              <a:rPr lang="cs-CZ" dirty="0"/>
              <a:t> </a:t>
            </a:r>
            <a:r>
              <a:rPr lang="cs-CZ" dirty="0" err="1"/>
              <a:t>possible</a:t>
            </a:r>
            <a:r>
              <a:rPr lang="cs-CZ" dirty="0"/>
              <a:t> </a:t>
            </a:r>
            <a:r>
              <a:rPr lang="cs-CZ" dirty="0" err="1"/>
              <a:t>source</a:t>
            </a:r>
            <a:r>
              <a:rPr lang="cs-CZ" dirty="0"/>
              <a:t> </a:t>
            </a:r>
            <a:r>
              <a:rPr lang="cs-CZ" dirty="0" err="1"/>
              <a:t>of</a:t>
            </a:r>
            <a:r>
              <a:rPr lang="cs-CZ" dirty="0"/>
              <a:t> </a:t>
            </a:r>
            <a:r>
              <a:rPr lang="cs-CZ" dirty="0" err="1"/>
              <a:t>culture</a:t>
            </a:r>
            <a:r>
              <a:rPr lang="cs-CZ" dirty="0"/>
              <a:t> </a:t>
            </a:r>
            <a:r>
              <a:rPr lang="cs-CZ" dirty="0" err="1"/>
              <a:t>shock</a:t>
            </a:r>
            <a:r>
              <a:rPr lang="cs-CZ" dirty="0"/>
              <a:t> in </a:t>
            </a:r>
            <a:r>
              <a:rPr lang="cs-CZ" dirty="0" err="1"/>
              <a:t>your</a:t>
            </a:r>
            <a:r>
              <a:rPr lang="cs-CZ" dirty="0"/>
              <a:t> country?</a:t>
            </a:r>
          </a:p>
          <a:p>
            <a:endParaRPr lang="cs-CZ" dirty="0"/>
          </a:p>
          <a:p>
            <a:r>
              <a:rPr lang="cs-CZ" dirty="0" err="1"/>
              <a:t>Have</a:t>
            </a:r>
            <a:r>
              <a:rPr lang="cs-CZ" dirty="0"/>
              <a:t> </a:t>
            </a:r>
            <a:r>
              <a:rPr lang="cs-CZ" dirty="0" err="1"/>
              <a:t>you</a:t>
            </a:r>
            <a:r>
              <a:rPr lang="cs-CZ" dirty="0"/>
              <a:t> </a:t>
            </a:r>
            <a:r>
              <a:rPr lang="cs-CZ" dirty="0" err="1"/>
              <a:t>ever</a:t>
            </a:r>
            <a:r>
              <a:rPr lang="cs-CZ" dirty="0"/>
              <a:t> </a:t>
            </a:r>
            <a:r>
              <a:rPr lang="cs-CZ" dirty="0" err="1"/>
              <a:t>experienced</a:t>
            </a:r>
            <a:r>
              <a:rPr lang="cs-CZ" dirty="0"/>
              <a:t> </a:t>
            </a:r>
            <a:r>
              <a:rPr lang="cs-CZ" dirty="0" err="1"/>
              <a:t>culture</a:t>
            </a:r>
            <a:r>
              <a:rPr lang="cs-CZ" dirty="0"/>
              <a:t> </a:t>
            </a:r>
            <a:r>
              <a:rPr lang="cs-CZ" dirty="0" err="1"/>
              <a:t>shock</a:t>
            </a:r>
            <a:r>
              <a:rPr lang="cs-CZ" dirty="0"/>
              <a:t> </a:t>
            </a:r>
            <a:r>
              <a:rPr lang="cs-CZ" dirty="0" err="1"/>
              <a:t>or</a:t>
            </a:r>
            <a:r>
              <a:rPr lang="cs-CZ" dirty="0"/>
              <a:t> reverse </a:t>
            </a:r>
            <a:r>
              <a:rPr lang="cs-CZ" dirty="0" err="1"/>
              <a:t>culture</a:t>
            </a:r>
            <a:r>
              <a:rPr lang="cs-CZ" dirty="0"/>
              <a:t> </a:t>
            </a:r>
            <a:r>
              <a:rPr lang="cs-CZ" dirty="0" err="1"/>
              <a:t>shock</a:t>
            </a:r>
            <a:r>
              <a:rPr lang="cs-CZ" dirty="0"/>
              <a:t>? </a:t>
            </a:r>
            <a:r>
              <a:rPr lang="cs-CZ" dirty="0" err="1"/>
              <a:t>Where</a:t>
            </a:r>
            <a:r>
              <a:rPr lang="cs-CZ" dirty="0"/>
              <a:t> </a:t>
            </a:r>
            <a:r>
              <a:rPr lang="cs-CZ" dirty="0" err="1"/>
              <a:t>and</a:t>
            </a:r>
            <a:r>
              <a:rPr lang="cs-CZ" dirty="0"/>
              <a:t> </a:t>
            </a:r>
            <a:r>
              <a:rPr lang="cs-CZ" dirty="0" err="1"/>
              <a:t>when</a:t>
            </a:r>
            <a:r>
              <a:rPr lang="cs-CZ" dirty="0"/>
              <a:t>?</a:t>
            </a:r>
          </a:p>
          <a:p>
            <a:endParaRPr lang="cs-CZ" dirty="0"/>
          </a:p>
          <a:p>
            <a:r>
              <a:rPr lang="cs-CZ" dirty="0"/>
              <a:t>Do </a:t>
            </a:r>
            <a:r>
              <a:rPr lang="cs-CZ" dirty="0" err="1"/>
              <a:t>you</a:t>
            </a:r>
            <a:r>
              <a:rPr lang="cs-CZ" dirty="0"/>
              <a:t> </a:t>
            </a:r>
            <a:r>
              <a:rPr lang="cs-CZ" dirty="0" err="1"/>
              <a:t>know</a:t>
            </a:r>
            <a:r>
              <a:rPr lang="cs-CZ" dirty="0"/>
              <a:t> </a:t>
            </a:r>
            <a:r>
              <a:rPr lang="cs-CZ" dirty="0" err="1"/>
              <a:t>any</a:t>
            </a:r>
            <a:r>
              <a:rPr lang="cs-CZ" dirty="0"/>
              <a:t> </a:t>
            </a:r>
            <a:r>
              <a:rPr lang="cs-CZ" dirty="0" err="1"/>
              <a:t>foreigners</a:t>
            </a:r>
            <a:r>
              <a:rPr lang="cs-CZ" dirty="0"/>
              <a:t> </a:t>
            </a:r>
            <a:r>
              <a:rPr lang="cs-CZ" dirty="0" err="1"/>
              <a:t>living</a:t>
            </a:r>
            <a:r>
              <a:rPr lang="cs-CZ" dirty="0"/>
              <a:t> in </a:t>
            </a:r>
            <a:r>
              <a:rPr lang="cs-CZ" dirty="0" err="1"/>
              <a:t>your</a:t>
            </a:r>
            <a:r>
              <a:rPr lang="cs-CZ" dirty="0"/>
              <a:t> country </a:t>
            </a:r>
            <a:r>
              <a:rPr lang="cs-CZ" dirty="0" err="1"/>
              <a:t>who</a:t>
            </a:r>
            <a:r>
              <a:rPr lang="cs-CZ" dirty="0"/>
              <a:t> </a:t>
            </a:r>
            <a:r>
              <a:rPr lang="cs-CZ" dirty="0" err="1"/>
              <a:t>have</a:t>
            </a:r>
            <a:r>
              <a:rPr lang="cs-CZ" dirty="0"/>
              <a:t> </a:t>
            </a:r>
            <a:r>
              <a:rPr lang="cs-CZ" dirty="0" err="1"/>
              <a:t>acculturated</a:t>
            </a:r>
            <a:r>
              <a:rPr lang="cs-CZ"/>
              <a:t>?</a:t>
            </a: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err="1"/>
              <a:t>Acculturation</a:t>
            </a:r>
            <a:r>
              <a:rPr lang="cs-CZ" dirty="0"/>
              <a:t> – </a:t>
            </a:r>
            <a:r>
              <a:rPr lang="cs-CZ" dirty="0" err="1"/>
              <a:t>the</a:t>
            </a:r>
            <a:r>
              <a:rPr lang="cs-CZ" dirty="0"/>
              <a:t> term   </a:t>
            </a:r>
          </a:p>
        </p:txBody>
      </p:sp>
      <p:sp>
        <p:nvSpPr>
          <p:cNvPr id="6" name="Zástupný symbol pro obsah 5"/>
          <p:cNvSpPr>
            <a:spLocks noGrp="1"/>
          </p:cNvSpPr>
          <p:nvPr>
            <p:ph idx="1"/>
          </p:nvPr>
        </p:nvSpPr>
        <p:spPr/>
        <p:txBody>
          <a:bodyPr>
            <a:normAutofit fontScale="92500" lnSpcReduction="20000"/>
          </a:bodyPr>
          <a:lstStyle/>
          <a:p>
            <a:r>
              <a:rPr lang="en-US" dirty="0">
                <a:latin typeface="Times New Roman" pitchFamily="18" charset="0"/>
                <a:cs typeface="Times New Roman" pitchFamily="18" charset="0"/>
              </a:rPr>
              <a:t>The term </a:t>
            </a:r>
            <a:r>
              <a:rPr lang="cs-CZ" dirty="0">
                <a:latin typeface="Times New Roman" pitchFamily="18" charset="0"/>
                <a:cs typeface="Times New Roman" pitchFamily="18" charset="0"/>
              </a:rPr>
              <a:t> - </a:t>
            </a:r>
            <a:r>
              <a:rPr lang="en-US" dirty="0">
                <a:latin typeface="Times New Roman" pitchFamily="18" charset="0"/>
                <a:cs typeface="Times New Roman" pitchFamily="18" charset="0"/>
              </a:rPr>
              <a:t>first used in anthropology in the late 18</a:t>
            </a:r>
            <a:r>
              <a:rPr lang="cs-CZ" dirty="0" err="1">
                <a:latin typeface="Times New Roman" pitchFamily="18" charset="0"/>
                <a:cs typeface="Times New Roman" pitchFamily="18" charset="0"/>
              </a:rPr>
              <a:t>th</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century</a:t>
            </a:r>
            <a:endParaRPr lang="cs-CZ" dirty="0">
              <a:latin typeface="Times New Roman" pitchFamily="18" charset="0"/>
              <a:cs typeface="Times New Roman" pitchFamily="18" charset="0"/>
            </a:endParaRPr>
          </a:p>
          <a:p>
            <a:endParaRPr lang="cs-CZ" dirty="0">
              <a:latin typeface="Times New Roman" pitchFamily="18" charset="0"/>
              <a:cs typeface="Times New Roman" pitchFamily="18" charset="0"/>
            </a:endParaRPr>
          </a:p>
          <a:p>
            <a:r>
              <a:rPr lang="cs-CZ" dirty="0">
                <a:latin typeface="Times New Roman" pitchFamily="18" charset="0"/>
                <a:cs typeface="Times New Roman" pitchFamily="18" charset="0"/>
              </a:rPr>
              <a:t>in </a:t>
            </a:r>
            <a:r>
              <a:rPr lang="en-US" dirty="0">
                <a:latin typeface="Times New Roman" pitchFamily="18" charset="0"/>
                <a:cs typeface="Times New Roman" pitchFamily="18" charset="0"/>
              </a:rPr>
              <a:t>Central and South America</a:t>
            </a:r>
            <a:r>
              <a:rPr lang="cs-CZ" dirty="0">
                <a:latin typeface="Times New Roman" pitchFamily="18" charset="0"/>
                <a:cs typeface="Times New Roman" pitchFamily="18" charset="0"/>
              </a:rPr>
              <a:t> in </a:t>
            </a:r>
            <a:r>
              <a:rPr lang="cs-CZ" dirty="0" err="1">
                <a:latin typeface="Times New Roman" pitchFamily="18" charset="0"/>
                <a:cs typeface="Times New Roman" pitchFamily="18" charset="0"/>
              </a:rPr>
              <a:t>connection</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with</a:t>
            </a:r>
            <a:r>
              <a:rPr lang="cs-CZ" dirty="0">
                <a:latin typeface="Times New Roman" pitchFamily="18" charset="0"/>
                <a:cs typeface="Times New Roman" pitchFamily="18" charset="0"/>
              </a:rPr>
              <a:t> </a:t>
            </a:r>
            <a:r>
              <a:rPr lang="en-US" dirty="0">
                <a:latin typeface="Times New Roman" pitchFamily="18" charset="0"/>
                <a:cs typeface="Times New Roman" pitchFamily="18" charset="0"/>
              </a:rPr>
              <a:t>Indian-Spanish acculturation </a:t>
            </a:r>
            <a:endParaRPr lang="cs-CZ" dirty="0">
              <a:latin typeface="Times New Roman" pitchFamily="18" charset="0"/>
              <a:cs typeface="Times New Roman" pitchFamily="18" charset="0"/>
            </a:endParaRPr>
          </a:p>
          <a:p>
            <a:endParaRPr lang="cs-CZ" dirty="0">
              <a:latin typeface="Times New Roman" pitchFamily="18" charset="0"/>
              <a:cs typeface="Times New Roman" pitchFamily="18" charset="0"/>
            </a:endParaRPr>
          </a:p>
          <a:p>
            <a:r>
              <a:rPr lang="en-US" dirty="0">
                <a:latin typeface="Times New Roman" pitchFamily="18" charset="0"/>
                <a:cs typeface="Times New Roman" pitchFamily="18" charset="0"/>
              </a:rPr>
              <a:t>the consequences of contact between Native American tribes and</a:t>
            </a:r>
            <a:r>
              <a:rPr lang="cs-CZ" dirty="0">
                <a:latin typeface="Times New Roman" pitchFamily="18" charset="0"/>
                <a:cs typeface="Times New Roman" pitchFamily="18" charset="0"/>
              </a:rPr>
              <a:t> </a:t>
            </a:r>
            <a:r>
              <a:rPr lang="en-US" dirty="0">
                <a:latin typeface="Times New Roman" pitchFamily="18" charset="0"/>
                <a:cs typeface="Times New Roman" pitchFamily="18" charset="0"/>
              </a:rPr>
              <a:t>whites</a:t>
            </a:r>
            <a:endParaRPr lang="cs-CZ" dirty="0">
              <a:latin typeface="Times New Roman" pitchFamily="18" charset="0"/>
              <a:cs typeface="Times New Roman" pitchFamily="18" charset="0"/>
            </a:endParaRPr>
          </a:p>
          <a:p>
            <a:endParaRPr lang="cs-CZ" dirty="0">
              <a:latin typeface="Times New Roman" pitchFamily="18" charset="0"/>
              <a:cs typeface="Times New Roman" pitchFamily="18" charset="0"/>
            </a:endParaRPr>
          </a:p>
          <a:p>
            <a:pPr algn="just"/>
            <a:r>
              <a:rPr lang="cs-CZ" dirty="0" err="1">
                <a:latin typeface="Times New Roman" pitchFamily="18" charset="0"/>
                <a:cs typeface="Times New Roman" pitchFamily="18" charset="0"/>
              </a:rPr>
              <a:t>Later</a:t>
            </a:r>
            <a:r>
              <a:rPr lang="cs-CZ" dirty="0">
                <a:latin typeface="Times New Roman" pitchFamily="18" charset="0"/>
                <a:cs typeface="Times New Roman" pitchFamily="18" charset="0"/>
              </a:rPr>
              <a:t>  - </a:t>
            </a:r>
            <a:r>
              <a:rPr lang="cs-CZ" dirty="0" err="1">
                <a:latin typeface="Times New Roman" pitchFamily="18" charset="0"/>
                <a:cs typeface="Times New Roman" pitchFamily="18" charset="0"/>
              </a:rPr>
              <a:t>important</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topic</a:t>
            </a:r>
            <a:r>
              <a:rPr lang="cs-CZ" dirty="0">
                <a:latin typeface="Times New Roman" pitchFamily="18" charset="0"/>
                <a:cs typeface="Times New Roman" pitchFamily="18" charset="0"/>
              </a:rPr>
              <a:t> in </a:t>
            </a:r>
            <a:r>
              <a:rPr lang="en-US" dirty="0">
                <a:latin typeface="Times New Roman" pitchFamily="18" charset="0"/>
                <a:cs typeface="Times New Roman" pitchFamily="18" charset="0"/>
              </a:rPr>
              <a:t>the social sciences, sociology, psychology, and public health</a:t>
            </a:r>
            <a:endParaRPr lang="cs-CZ"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692696" y="188640"/>
            <a:ext cx="8229600" cy="1143000"/>
          </a:xfrm>
        </p:spPr>
        <p:txBody>
          <a:bodyPr/>
          <a:lstStyle/>
          <a:p>
            <a:r>
              <a:rPr lang="cs-CZ" dirty="0" err="1"/>
              <a:t>Acculturation</a:t>
            </a:r>
            <a:endParaRPr lang="cs-CZ" dirty="0"/>
          </a:p>
        </p:txBody>
      </p:sp>
      <p:sp>
        <p:nvSpPr>
          <p:cNvPr id="3" name="Zástupný symbol pro obsah 2"/>
          <p:cNvSpPr>
            <a:spLocks noGrp="1"/>
          </p:cNvSpPr>
          <p:nvPr>
            <p:ph idx="1"/>
          </p:nvPr>
        </p:nvSpPr>
        <p:spPr/>
        <p:txBody>
          <a:bodyPr>
            <a:noAutofit/>
          </a:bodyPr>
          <a:lstStyle/>
          <a:p>
            <a:pPr>
              <a:lnSpc>
                <a:spcPct val="90000"/>
              </a:lnSpc>
            </a:pPr>
            <a:r>
              <a:rPr lang="cs-CZ" sz="3600" dirty="0" err="1">
                <a:latin typeface="Times New Roman" pitchFamily="18" charset="0"/>
                <a:cs typeface="Times New Roman" pitchFamily="18" charset="0"/>
              </a:rPr>
              <a:t>Adaptation</a:t>
            </a:r>
            <a:r>
              <a:rPr lang="cs-CZ" sz="3600" dirty="0">
                <a:latin typeface="Times New Roman" pitchFamily="18" charset="0"/>
                <a:cs typeface="Times New Roman" pitchFamily="18" charset="0"/>
              </a:rPr>
              <a:t> to  </a:t>
            </a:r>
            <a:r>
              <a:rPr lang="cs-CZ" sz="3600" dirty="0" err="1">
                <a:latin typeface="Times New Roman" pitchFamily="18" charset="0"/>
                <a:cs typeface="Times New Roman" pitchFamily="18" charset="0"/>
              </a:rPr>
              <a:t>target</a:t>
            </a:r>
            <a:r>
              <a:rPr lang="cs-CZ" sz="3600" dirty="0">
                <a:latin typeface="Times New Roman" pitchFamily="18" charset="0"/>
                <a:cs typeface="Times New Roman" pitchFamily="18" charset="0"/>
              </a:rPr>
              <a:t> </a:t>
            </a:r>
            <a:r>
              <a:rPr lang="cs-CZ" sz="3600" dirty="0" err="1">
                <a:latin typeface="Times New Roman" pitchFamily="18" charset="0"/>
                <a:cs typeface="Times New Roman" pitchFamily="18" charset="0"/>
              </a:rPr>
              <a:t>culture</a:t>
            </a:r>
            <a:r>
              <a:rPr lang="cs-CZ" sz="3600" dirty="0">
                <a:latin typeface="Times New Roman" pitchFamily="18" charset="0"/>
                <a:cs typeface="Times New Roman" pitchFamily="18" charset="0"/>
              </a:rPr>
              <a:t> </a:t>
            </a:r>
            <a:r>
              <a:rPr lang="cs-CZ" sz="3600" dirty="0" err="1">
                <a:latin typeface="Times New Roman" pitchFamily="18" charset="0"/>
                <a:cs typeface="Times New Roman" pitchFamily="18" charset="0"/>
              </a:rPr>
              <a:t>without</a:t>
            </a:r>
            <a:r>
              <a:rPr lang="cs-CZ" sz="3600" dirty="0">
                <a:latin typeface="Times New Roman" pitchFamily="18" charset="0"/>
                <a:cs typeface="Times New Roman" pitchFamily="18" charset="0"/>
              </a:rPr>
              <a:t> </a:t>
            </a:r>
            <a:r>
              <a:rPr lang="cs-CZ" sz="3600" dirty="0" err="1">
                <a:latin typeface="Times New Roman" pitchFamily="18" charset="0"/>
                <a:cs typeface="Times New Roman" pitchFamily="18" charset="0"/>
              </a:rPr>
              <a:t>losing</a:t>
            </a:r>
            <a:r>
              <a:rPr lang="cs-CZ" sz="3600" dirty="0">
                <a:latin typeface="Times New Roman" pitchFamily="18" charset="0"/>
                <a:cs typeface="Times New Roman" pitchFamily="18" charset="0"/>
              </a:rPr>
              <a:t> </a:t>
            </a:r>
            <a:r>
              <a:rPr lang="cs-CZ" sz="3600" dirty="0" err="1">
                <a:latin typeface="Times New Roman" pitchFamily="18" charset="0"/>
                <a:cs typeface="Times New Roman" pitchFamily="18" charset="0"/>
              </a:rPr>
              <a:t>national</a:t>
            </a:r>
            <a:r>
              <a:rPr lang="cs-CZ" sz="3600" dirty="0">
                <a:latin typeface="Times New Roman" pitchFamily="18" charset="0"/>
                <a:cs typeface="Times New Roman" pitchFamily="18" charset="0"/>
              </a:rPr>
              <a:t> identity</a:t>
            </a:r>
          </a:p>
          <a:p>
            <a:pPr>
              <a:lnSpc>
                <a:spcPct val="90000"/>
              </a:lnSpc>
            </a:pPr>
            <a:endParaRPr lang="cs-CZ" sz="3600" dirty="0">
              <a:latin typeface="Times New Roman" pitchFamily="18" charset="0"/>
              <a:cs typeface="Times New Roman" pitchFamily="18" charset="0"/>
            </a:endParaRPr>
          </a:p>
          <a:p>
            <a:pPr>
              <a:lnSpc>
                <a:spcPct val="90000"/>
              </a:lnSpc>
            </a:pPr>
            <a:r>
              <a:rPr lang="cs-CZ" sz="3600" dirty="0" err="1">
                <a:latin typeface="Times New Roman" pitchFamily="18" charset="0"/>
                <a:cs typeface="Times New Roman" pitchFamily="18" charset="0"/>
              </a:rPr>
              <a:t>The</a:t>
            </a:r>
            <a:r>
              <a:rPr lang="cs-CZ" sz="3600" dirty="0">
                <a:latin typeface="Times New Roman" pitchFamily="18" charset="0"/>
                <a:cs typeface="Times New Roman" pitchFamily="18" charset="0"/>
              </a:rPr>
              <a:t> </a:t>
            </a:r>
            <a:r>
              <a:rPr lang="cs-CZ" sz="3600" dirty="0" err="1">
                <a:latin typeface="Times New Roman" pitchFamily="18" charset="0"/>
                <a:cs typeface="Times New Roman" pitchFamily="18" charset="0"/>
              </a:rPr>
              <a:t>first</a:t>
            </a:r>
            <a:r>
              <a:rPr lang="cs-CZ" sz="3600" dirty="0">
                <a:latin typeface="Times New Roman" pitchFamily="18" charset="0"/>
                <a:cs typeface="Times New Roman" pitchFamily="18" charset="0"/>
              </a:rPr>
              <a:t> </a:t>
            </a:r>
            <a:r>
              <a:rPr lang="cs-CZ" sz="3600" dirty="0" err="1">
                <a:latin typeface="Times New Roman" pitchFamily="18" charset="0"/>
                <a:cs typeface="Times New Roman" pitchFamily="18" charset="0"/>
              </a:rPr>
              <a:t>definitions</a:t>
            </a:r>
            <a:r>
              <a:rPr lang="cs-CZ" sz="3600" dirty="0">
                <a:latin typeface="Times New Roman" pitchFamily="18" charset="0"/>
                <a:cs typeface="Times New Roman" pitchFamily="18" charset="0"/>
              </a:rPr>
              <a:t> </a:t>
            </a:r>
            <a:r>
              <a:rPr lang="cs-CZ" sz="3600" dirty="0" err="1">
                <a:latin typeface="Times New Roman" pitchFamily="18" charset="0"/>
                <a:cs typeface="Times New Roman" pitchFamily="18" charset="0"/>
              </a:rPr>
              <a:t>and</a:t>
            </a:r>
            <a:r>
              <a:rPr lang="cs-CZ" sz="3600" dirty="0">
                <a:latin typeface="Times New Roman" pitchFamily="18" charset="0"/>
                <a:cs typeface="Times New Roman" pitchFamily="18" charset="0"/>
              </a:rPr>
              <a:t> </a:t>
            </a:r>
            <a:r>
              <a:rPr lang="cs-CZ" sz="3600" dirty="0" err="1">
                <a:latin typeface="Times New Roman" pitchFamily="18" charset="0"/>
                <a:cs typeface="Times New Roman" pitchFamily="18" charset="0"/>
              </a:rPr>
              <a:t>models</a:t>
            </a:r>
            <a:r>
              <a:rPr lang="cs-CZ" sz="3600" dirty="0">
                <a:latin typeface="Times New Roman" pitchFamily="18" charset="0"/>
                <a:cs typeface="Times New Roman" pitchFamily="18" charset="0"/>
              </a:rPr>
              <a:t>  - </a:t>
            </a:r>
            <a:r>
              <a:rPr lang="cs-CZ" sz="3600" dirty="0" err="1">
                <a:latin typeface="Times New Roman" pitchFamily="18" charset="0"/>
                <a:cs typeface="Times New Roman" pitchFamily="18" charset="0"/>
              </a:rPr>
              <a:t>the</a:t>
            </a:r>
            <a:r>
              <a:rPr lang="cs-CZ" sz="3600" dirty="0">
                <a:latin typeface="Times New Roman" pitchFamily="18" charset="0"/>
                <a:cs typeface="Times New Roman" pitchFamily="18" charset="0"/>
              </a:rPr>
              <a:t> USA</a:t>
            </a:r>
          </a:p>
          <a:p>
            <a:pPr>
              <a:lnSpc>
                <a:spcPct val="90000"/>
              </a:lnSpc>
            </a:pPr>
            <a:r>
              <a:rPr lang="cs-CZ" sz="3600" dirty="0" err="1">
                <a:latin typeface="Times New Roman" pitchFamily="18" charset="0"/>
                <a:cs typeface="Times New Roman" pitchFamily="18" charset="0"/>
              </a:rPr>
              <a:t>Various</a:t>
            </a:r>
            <a:r>
              <a:rPr lang="cs-CZ" sz="3600" dirty="0">
                <a:latin typeface="Times New Roman" pitchFamily="18" charset="0"/>
                <a:cs typeface="Times New Roman" pitchFamily="18" charset="0"/>
              </a:rPr>
              <a:t> </a:t>
            </a:r>
            <a:r>
              <a:rPr lang="cs-CZ" sz="3600" dirty="0" err="1">
                <a:latin typeface="Times New Roman" pitchFamily="18" charset="0"/>
                <a:cs typeface="Times New Roman" pitchFamily="18" charset="0"/>
              </a:rPr>
              <a:t>nationalities</a:t>
            </a:r>
            <a:endParaRPr lang="cs-CZ" sz="3600" dirty="0">
              <a:latin typeface="Times New Roman" pitchFamily="18" charset="0"/>
              <a:cs typeface="Times New Roman" pitchFamily="18" charset="0"/>
            </a:endParaRPr>
          </a:p>
          <a:p>
            <a:pPr>
              <a:lnSpc>
                <a:spcPct val="90000"/>
              </a:lnSpc>
            </a:pPr>
            <a:endParaRPr lang="cs-CZ" sz="3600" dirty="0">
              <a:latin typeface="Times New Roman" pitchFamily="18" charset="0"/>
              <a:cs typeface="Times New Roman" pitchFamily="18" charset="0"/>
            </a:endParaRPr>
          </a:p>
          <a:p>
            <a:pPr>
              <a:lnSpc>
                <a:spcPct val="90000"/>
              </a:lnSpc>
            </a:pPr>
            <a:r>
              <a:rPr lang="cs-CZ" sz="3600" dirty="0" err="1">
                <a:latin typeface="Times New Roman" pitchFamily="18" charset="0"/>
                <a:cs typeface="Times New Roman" pitchFamily="18" charset="0"/>
              </a:rPr>
              <a:t>Late</a:t>
            </a:r>
            <a:r>
              <a:rPr lang="cs-CZ" sz="3600" dirty="0">
                <a:latin typeface="Times New Roman" pitchFamily="18" charset="0"/>
                <a:cs typeface="Times New Roman" pitchFamily="18" charset="0"/>
              </a:rPr>
              <a:t> 20th </a:t>
            </a:r>
            <a:r>
              <a:rPr lang="cs-CZ" sz="3600" dirty="0" err="1">
                <a:latin typeface="Times New Roman" pitchFamily="18" charset="0"/>
                <a:cs typeface="Times New Roman" pitchFamily="18" charset="0"/>
              </a:rPr>
              <a:t>century</a:t>
            </a:r>
            <a:r>
              <a:rPr lang="cs-CZ" sz="3600" dirty="0">
                <a:latin typeface="Times New Roman" pitchFamily="18" charset="0"/>
                <a:cs typeface="Times New Roman" pitchFamily="18" charset="0"/>
              </a:rPr>
              <a:t> – 1970´ -</a:t>
            </a:r>
            <a:r>
              <a:rPr lang="cs-CZ" sz="3600" dirty="0" err="1">
                <a:latin typeface="Times New Roman" pitchFamily="18" charset="0"/>
                <a:cs typeface="Times New Roman" pitchFamily="18" charset="0"/>
              </a:rPr>
              <a:t>development</a:t>
            </a:r>
            <a:r>
              <a:rPr lang="cs-CZ" sz="3600" dirty="0">
                <a:latin typeface="Times New Roman" pitchFamily="18" charset="0"/>
                <a:cs typeface="Times New Roman" pitchFamily="18" charset="0"/>
              </a:rPr>
              <a:t> </a:t>
            </a:r>
            <a:r>
              <a:rPr lang="cs-CZ" sz="3600" dirty="0" err="1">
                <a:latin typeface="Times New Roman" pitchFamily="18" charset="0"/>
                <a:cs typeface="Times New Roman" pitchFamily="18" charset="0"/>
              </a:rPr>
              <a:t>of</a:t>
            </a:r>
            <a:r>
              <a:rPr lang="cs-CZ" sz="3600" dirty="0">
                <a:latin typeface="Times New Roman" pitchFamily="18" charset="0"/>
                <a:cs typeface="Times New Roman" pitchFamily="18" charset="0"/>
              </a:rPr>
              <a:t> business relations </a:t>
            </a:r>
            <a:r>
              <a:rPr lang="cs-CZ" sz="3600" dirty="0" err="1">
                <a:latin typeface="Times New Roman" pitchFamily="18" charset="0"/>
                <a:cs typeface="Times New Roman" pitchFamily="18" charset="0"/>
              </a:rPr>
              <a:t>with</a:t>
            </a:r>
            <a:r>
              <a:rPr lang="cs-CZ" sz="3600" dirty="0">
                <a:latin typeface="Times New Roman" pitchFamily="18" charset="0"/>
                <a:cs typeface="Times New Roman" pitchFamily="18" charset="0"/>
              </a:rPr>
              <a:t> Japan – </a:t>
            </a:r>
            <a:r>
              <a:rPr lang="cs-CZ" sz="3600" dirty="0" err="1">
                <a:latin typeface="Times New Roman" pitchFamily="18" charset="0"/>
                <a:cs typeface="Times New Roman" pitchFamily="18" charset="0"/>
              </a:rPr>
              <a:t>comparison</a:t>
            </a:r>
            <a:r>
              <a:rPr lang="cs-CZ" sz="3600" dirty="0">
                <a:latin typeface="Times New Roman" pitchFamily="18" charset="0"/>
                <a:cs typeface="Times New Roman" pitchFamily="18" charset="0"/>
              </a:rPr>
              <a:t> </a:t>
            </a:r>
            <a:r>
              <a:rPr lang="cs-CZ" sz="3600" dirty="0" err="1">
                <a:latin typeface="Times New Roman" pitchFamily="18" charset="0"/>
                <a:cs typeface="Times New Roman" pitchFamily="18" charset="0"/>
              </a:rPr>
              <a:t>of</a:t>
            </a:r>
            <a:r>
              <a:rPr lang="cs-CZ" sz="3600" dirty="0">
                <a:latin typeface="Times New Roman" pitchFamily="18" charset="0"/>
                <a:cs typeface="Times New Roman" pitchFamily="18" charset="0"/>
              </a:rPr>
              <a:t>  </a:t>
            </a:r>
            <a:r>
              <a:rPr lang="cs-CZ" sz="3600" dirty="0" err="1">
                <a:latin typeface="Times New Roman" pitchFamily="18" charset="0"/>
                <a:cs typeface="Times New Roman" pitchFamily="18" charset="0"/>
              </a:rPr>
              <a:t>cultures</a:t>
            </a:r>
            <a:endParaRPr lang="cs-CZ" sz="3600" dirty="0">
              <a:latin typeface="Times New Roman" pitchFamily="18" charset="0"/>
              <a:cs typeface="Times New Roman" pitchFamily="18" charset="0"/>
            </a:endParaRPr>
          </a:p>
          <a:p>
            <a:endParaRPr lang="cs-CZ"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dirty="0" err="1"/>
              <a:t>Health</a:t>
            </a:r>
            <a:r>
              <a:rPr lang="cs-CZ" dirty="0"/>
              <a:t> </a:t>
            </a:r>
            <a:r>
              <a:rPr lang="cs-CZ" dirty="0" err="1"/>
              <a:t>aspects</a:t>
            </a:r>
            <a:r>
              <a:rPr lang="cs-CZ" dirty="0"/>
              <a:t> </a:t>
            </a:r>
            <a:r>
              <a:rPr lang="cs-CZ" dirty="0" err="1"/>
              <a:t>of</a:t>
            </a:r>
            <a:r>
              <a:rPr lang="cs-CZ" dirty="0"/>
              <a:t> </a:t>
            </a:r>
            <a:r>
              <a:rPr lang="cs-CZ" dirty="0" err="1"/>
              <a:t>acculturation</a:t>
            </a:r>
            <a:r>
              <a:rPr lang="cs-CZ" dirty="0"/>
              <a:t> in </a:t>
            </a:r>
            <a:r>
              <a:rPr lang="cs-CZ" dirty="0" err="1"/>
              <a:t>the</a:t>
            </a:r>
            <a:r>
              <a:rPr lang="cs-CZ" dirty="0"/>
              <a:t> USA </a:t>
            </a:r>
            <a:r>
              <a:rPr lang="cs-CZ" dirty="0" err="1"/>
              <a:t>today</a:t>
            </a:r>
            <a:endParaRPr lang="cs-CZ" dirty="0"/>
          </a:p>
        </p:txBody>
      </p:sp>
      <p:sp>
        <p:nvSpPr>
          <p:cNvPr id="3" name="Zástupný symbol pro obsah 2"/>
          <p:cNvSpPr>
            <a:spLocks noGrp="1"/>
          </p:cNvSpPr>
          <p:nvPr>
            <p:ph idx="1"/>
          </p:nvPr>
        </p:nvSpPr>
        <p:spPr/>
        <p:txBody>
          <a:bodyPr>
            <a:normAutofit lnSpcReduction="10000"/>
          </a:bodyPr>
          <a:lstStyle/>
          <a:p>
            <a:r>
              <a:rPr lang="en-US" dirty="0">
                <a:latin typeface="Times New Roman" pitchFamily="18" charset="0"/>
                <a:cs typeface="Times New Roman" pitchFamily="18" charset="0"/>
              </a:rPr>
              <a:t>High levels of acculturation </a:t>
            </a:r>
            <a:r>
              <a:rPr lang="cs-CZ" dirty="0">
                <a:latin typeface="Times New Roman" pitchFamily="18" charset="0"/>
                <a:cs typeface="Times New Roman" pitchFamily="18" charset="0"/>
              </a:rPr>
              <a:t> - </a:t>
            </a:r>
            <a:r>
              <a:rPr lang="en-US" dirty="0">
                <a:latin typeface="Times New Roman" pitchFamily="18" charset="0"/>
                <a:cs typeface="Times New Roman" pitchFamily="18" charset="0"/>
              </a:rPr>
              <a:t>mental health services </a:t>
            </a:r>
            <a:r>
              <a:rPr lang="cs-CZ" dirty="0" err="1">
                <a:latin typeface="Times New Roman" pitchFamily="18" charset="0"/>
                <a:cs typeface="Times New Roman" pitchFamily="18" charset="0"/>
              </a:rPr>
              <a:t>provided</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for</a:t>
            </a:r>
            <a:r>
              <a:rPr lang="cs-CZ" dirty="0">
                <a:latin typeface="Times New Roman" pitchFamily="18" charset="0"/>
                <a:cs typeface="Times New Roman" pitchFamily="18" charset="0"/>
              </a:rPr>
              <a:t> </a:t>
            </a:r>
            <a:r>
              <a:rPr lang="en-US" dirty="0">
                <a:latin typeface="Times New Roman" pitchFamily="18" charset="0"/>
                <a:cs typeface="Times New Roman" pitchFamily="18" charset="0"/>
              </a:rPr>
              <a:t>female Chinese immigrants </a:t>
            </a:r>
            <a:r>
              <a:rPr lang="cs-CZ" dirty="0">
                <a:latin typeface="Times New Roman" pitchFamily="18" charset="0"/>
                <a:cs typeface="Times New Roman" pitchFamily="18" charset="0"/>
              </a:rPr>
              <a:t>in </a:t>
            </a:r>
            <a:r>
              <a:rPr lang="cs-CZ" dirty="0" err="1">
                <a:latin typeface="Times New Roman" pitchFamily="18" charset="0"/>
                <a:cs typeface="Times New Roman" pitchFamily="18" charset="0"/>
              </a:rPr>
              <a:t>the</a:t>
            </a:r>
            <a:r>
              <a:rPr lang="cs-CZ" dirty="0">
                <a:latin typeface="Times New Roman" pitchFamily="18" charset="0"/>
                <a:cs typeface="Times New Roman" pitchFamily="18" charset="0"/>
              </a:rPr>
              <a:t> USA</a:t>
            </a:r>
          </a:p>
          <a:p>
            <a:pPr>
              <a:buNone/>
            </a:pPr>
            <a:endParaRPr lang="cs-CZ" dirty="0">
              <a:latin typeface="Times New Roman" pitchFamily="18" charset="0"/>
              <a:cs typeface="Times New Roman" pitchFamily="18" charset="0"/>
            </a:endParaRPr>
          </a:p>
          <a:p>
            <a:r>
              <a:rPr lang="en-US" dirty="0">
                <a:latin typeface="Times New Roman" pitchFamily="18" charset="0"/>
                <a:cs typeface="Times New Roman" pitchFamily="18" charset="0"/>
              </a:rPr>
              <a:t>increased alcohol intake among Mexican-American women and Southeast Asian immigrants</a:t>
            </a:r>
            <a:endParaRPr lang="cs-CZ" dirty="0">
              <a:latin typeface="Times New Roman" pitchFamily="18" charset="0"/>
              <a:cs typeface="Times New Roman" pitchFamily="18" charset="0"/>
            </a:endParaRPr>
          </a:p>
          <a:p>
            <a:endParaRPr lang="cs-CZ" dirty="0">
              <a:latin typeface="Times New Roman" pitchFamily="18" charset="0"/>
              <a:cs typeface="Times New Roman" pitchFamily="18" charset="0"/>
            </a:endParaRPr>
          </a:p>
          <a:p>
            <a:r>
              <a:rPr lang="en-US" dirty="0">
                <a:latin typeface="Times New Roman" pitchFamily="18" charset="0"/>
                <a:cs typeface="Times New Roman" pitchFamily="18" charset="0"/>
              </a:rPr>
              <a:t>increased smoking among Asian-American youth and Mexican-American women</a:t>
            </a:r>
            <a:endParaRPr lang="cs-CZ"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just"/>
            <a:r>
              <a:rPr lang="cs-CZ" dirty="0" err="1"/>
              <a:t>Examples</a:t>
            </a:r>
            <a:r>
              <a:rPr lang="cs-CZ" dirty="0"/>
              <a:t> of </a:t>
            </a:r>
            <a:r>
              <a:rPr lang="cs-CZ" dirty="0" err="1"/>
              <a:t>different</a:t>
            </a:r>
            <a:r>
              <a:rPr lang="cs-CZ" dirty="0"/>
              <a:t> </a:t>
            </a:r>
            <a:r>
              <a:rPr lang="cs-CZ" dirty="0" err="1"/>
              <a:t>stages</a:t>
            </a:r>
            <a:r>
              <a:rPr lang="cs-CZ" dirty="0"/>
              <a:t> of </a:t>
            </a:r>
            <a:r>
              <a:rPr lang="cs-CZ" dirty="0" err="1"/>
              <a:t>acculturation</a:t>
            </a:r>
            <a:endParaRPr lang="cs-CZ" dirty="0"/>
          </a:p>
        </p:txBody>
      </p:sp>
      <p:sp>
        <p:nvSpPr>
          <p:cNvPr id="3" name="Zástupný symbol pro obsah 2"/>
          <p:cNvSpPr>
            <a:spLocks noGrp="1"/>
          </p:cNvSpPr>
          <p:nvPr>
            <p:ph idx="1"/>
          </p:nvPr>
        </p:nvSpPr>
        <p:spPr/>
        <p:txBody>
          <a:bodyPr/>
          <a:lstStyle/>
          <a:p>
            <a:endParaRPr lang="cs-CZ" dirty="0"/>
          </a:p>
        </p:txBody>
      </p:sp>
      <p:sp>
        <p:nvSpPr>
          <p:cNvPr id="4" name="Obdélník 3"/>
          <p:cNvSpPr/>
          <p:nvPr/>
        </p:nvSpPr>
        <p:spPr>
          <a:xfrm>
            <a:off x="827584" y="1700808"/>
            <a:ext cx="7416824" cy="4154984"/>
          </a:xfrm>
          <a:prstGeom prst="rect">
            <a:avLst/>
          </a:prstGeom>
        </p:spPr>
        <p:txBody>
          <a:bodyPr wrap="square">
            <a:spAutoFit/>
          </a:bodyPr>
          <a:lstStyle/>
          <a:p>
            <a:r>
              <a:rPr lang="en-US" sz="2400" dirty="0">
                <a:latin typeface="Times New Roman" pitchFamily="18" charset="0"/>
                <a:cs typeface="Times New Roman" pitchFamily="18" charset="0"/>
              </a:rPr>
              <a:t>A first generation Italian who lives in an Italian enclave in the United States may continue to speak just Italian and to follow the norms of his Italian origins. This person will not have become highly acculturated to American culture. </a:t>
            </a:r>
          </a:p>
          <a:p>
            <a:endParaRPr lang="cs-CZ"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The granddaughter of a Chinese immigrant has gone to American schools and will now attend an American college. She spends time primarily with her American friends, dresses as they do and shares their values and interests. She has become highly acculturated into American culture.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548680"/>
            <a:ext cx="8229600" cy="1143000"/>
          </a:xfrm>
        </p:spPr>
        <p:txBody>
          <a:bodyPr>
            <a:normAutofit fontScale="90000"/>
          </a:bodyPr>
          <a:lstStyle/>
          <a:p>
            <a:pPr>
              <a:buFont typeface="Arial" pitchFamily="34" charset="0"/>
              <a:buChar char="•"/>
            </a:pPr>
            <a:r>
              <a:rPr lang="cs-CZ" dirty="0"/>
              <a:t>J. </a:t>
            </a:r>
            <a:r>
              <a:rPr lang="cs-CZ" dirty="0" err="1"/>
              <a:t>Berry</a:t>
            </a:r>
            <a:r>
              <a:rPr lang="cs-CZ" dirty="0"/>
              <a:t>´s model </a:t>
            </a:r>
            <a:r>
              <a:rPr lang="cs-CZ" dirty="0" err="1"/>
              <a:t>of</a:t>
            </a:r>
            <a:r>
              <a:rPr lang="cs-CZ" dirty="0"/>
              <a:t> </a:t>
            </a:r>
            <a:r>
              <a:rPr lang="cs-CZ" dirty="0" err="1"/>
              <a:t>acculturation</a:t>
            </a:r>
            <a:endParaRPr lang="cs-CZ" dirty="0"/>
          </a:p>
        </p:txBody>
      </p:sp>
      <p:sp>
        <p:nvSpPr>
          <p:cNvPr id="3" name="Zástupný symbol pro obsah 2"/>
          <p:cNvSpPr>
            <a:spLocks noGrp="1"/>
          </p:cNvSpPr>
          <p:nvPr>
            <p:ph idx="1"/>
          </p:nvPr>
        </p:nvSpPr>
        <p:spPr/>
        <p:txBody>
          <a:bodyPr>
            <a:normAutofit fontScale="77500" lnSpcReduction="20000"/>
          </a:bodyPr>
          <a:lstStyle/>
          <a:p>
            <a:endParaRPr lang="cs-CZ" b="1" dirty="0">
              <a:latin typeface="Times New Roman" pitchFamily="18" charset="0"/>
              <a:cs typeface="Times New Roman" pitchFamily="18" charset="0"/>
            </a:endParaRPr>
          </a:p>
          <a:p>
            <a:r>
              <a:rPr lang="cs-CZ" b="1" dirty="0" err="1">
                <a:latin typeface="Times New Roman" pitchFamily="18" charset="0"/>
                <a:cs typeface="Times New Roman" pitchFamily="18" charset="0"/>
              </a:rPr>
              <a:t>It</a:t>
            </a:r>
            <a:r>
              <a:rPr lang="cs-CZ" b="1" dirty="0">
                <a:latin typeface="Times New Roman" pitchFamily="18" charset="0"/>
                <a:cs typeface="Times New Roman" pitchFamily="18" charset="0"/>
              </a:rPr>
              <a:t> </a:t>
            </a:r>
            <a:r>
              <a:rPr lang="cs-CZ" b="1" dirty="0" err="1">
                <a:latin typeface="Times New Roman" pitchFamily="18" charset="0"/>
                <a:cs typeface="Times New Roman" pitchFamily="18" charset="0"/>
              </a:rPr>
              <a:t>is</a:t>
            </a:r>
            <a:r>
              <a:rPr lang="cs-CZ" b="1" dirty="0">
                <a:latin typeface="Times New Roman" pitchFamily="18" charset="0"/>
                <a:cs typeface="Times New Roman" pitchFamily="18" charset="0"/>
              </a:rPr>
              <a:t> </a:t>
            </a:r>
            <a:r>
              <a:rPr lang="cs-CZ" b="1" dirty="0" err="1">
                <a:latin typeface="Times New Roman" pitchFamily="18" charset="0"/>
                <a:cs typeface="Times New Roman" pitchFamily="18" charset="0"/>
              </a:rPr>
              <a:t>based</a:t>
            </a:r>
            <a:r>
              <a:rPr lang="cs-CZ" b="1" dirty="0">
                <a:latin typeface="Times New Roman" pitchFamily="18" charset="0"/>
                <a:cs typeface="Times New Roman" pitchFamily="18" charset="0"/>
              </a:rPr>
              <a:t> on</a:t>
            </a:r>
            <a:r>
              <a:rPr lang="en-US" b="1" dirty="0">
                <a:latin typeface="Times New Roman" pitchFamily="18" charset="0"/>
                <a:cs typeface="Times New Roman" pitchFamily="18" charset="0"/>
              </a:rPr>
              <a:t> </a:t>
            </a:r>
            <a:r>
              <a:rPr lang="en-US" b="1" dirty="0">
                <a:solidFill>
                  <a:srgbClr val="FF0066"/>
                </a:solidFill>
                <a:latin typeface="Times New Roman" pitchFamily="18" charset="0"/>
                <a:cs typeface="Times New Roman" pitchFamily="18" charset="0"/>
              </a:rPr>
              <a:t>contact-participation</a:t>
            </a:r>
          </a:p>
          <a:p>
            <a:pPr>
              <a:buNone/>
            </a:pPr>
            <a:endParaRPr lang="cs-CZ" b="1" dirty="0">
              <a:latin typeface="Times New Roman" pitchFamily="18" charset="0"/>
              <a:cs typeface="Times New Roman" pitchFamily="18" charset="0"/>
            </a:endParaRPr>
          </a:p>
          <a:p>
            <a:r>
              <a:rPr lang="en-US" b="1" dirty="0">
                <a:latin typeface="Times New Roman" pitchFamily="18" charset="0"/>
                <a:cs typeface="Times New Roman" pitchFamily="18" charset="0"/>
              </a:rPr>
              <a:t>the extent individuals value and </a:t>
            </a:r>
            <a:r>
              <a:rPr lang="cs-CZ" b="1" dirty="0">
                <a:latin typeface="Times New Roman" pitchFamily="18" charset="0"/>
                <a:cs typeface="Times New Roman" pitchFamily="18" charset="0"/>
              </a:rPr>
              <a:t>look </a:t>
            </a:r>
            <a:r>
              <a:rPr lang="cs-CZ" b="1" dirty="0" err="1">
                <a:latin typeface="Times New Roman" pitchFamily="18" charset="0"/>
                <a:cs typeface="Times New Roman" pitchFamily="18" charset="0"/>
              </a:rPr>
              <a:t>for</a:t>
            </a:r>
            <a:r>
              <a:rPr lang="cs-CZ" b="1" dirty="0">
                <a:latin typeface="Times New Roman" pitchFamily="18" charset="0"/>
                <a:cs typeface="Times New Roman" pitchFamily="18" charset="0"/>
              </a:rPr>
              <a:t> </a:t>
            </a:r>
            <a:r>
              <a:rPr lang="en-US" b="1" dirty="0">
                <a:latin typeface="Times New Roman" pitchFamily="18" charset="0"/>
                <a:cs typeface="Times New Roman" pitchFamily="18" charset="0"/>
              </a:rPr>
              <a:t>contact with </a:t>
            </a:r>
            <a:r>
              <a:rPr lang="cs-CZ" b="1" dirty="0" err="1">
                <a:latin typeface="Times New Roman" pitchFamily="18" charset="0"/>
                <a:cs typeface="Times New Roman" pitchFamily="18" charset="0"/>
              </a:rPr>
              <a:t>people</a:t>
            </a:r>
            <a:r>
              <a:rPr lang="cs-CZ" b="1" dirty="0">
                <a:latin typeface="Times New Roman" pitchFamily="18" charset="0"/>
                <a:cs typeface="Times New Roman" pitchFamily="18" charset="0"/>
              </a:rPr>
              <a:t> </a:t>
            </a:r>
            <a:r>
              <a:rPr lang="en-US" b="1" dirty="0">
                <a:latin typeface="Times New Roman" pitchFamily="18" charset="0"/>
                <a:cs typeface="Times New Roman" pitchFamily="18" charset="0"/>
              </a:rPr>
              <a:t>outside their own group, and wish to participate in the daily life of the larger society</a:t>
            </a:r>
          </a:p>
          <a:p>
            <a:endParaRPr lang="cs-CZ" b="1" dirty="0">
              <a:latin typeface="Times New Roman" pitchFamily="18" charset="0"/>
              <a:cs typeface="Times New Roman" pitchFamily="18" charset="0"/>
            </a:endParaRPr>
          </a:p>
          <a:p>
            <a:r>
              <a:rPr lang="cs-CZ" b="1" dirty="0">
                <a:latin typeface="Times New Roman" pitchFamily="18" charset="0"/>
                <a:cs typeface="Times New Roman" pitchFamily="18" charset="0"/>
              </a:rPr>
              <a:t>C</a:t>
            </a:r>
            <a:r>
              <a:rPr lang="en-US" b="1" dirty="0" err="1">
                <a:latin typeface="Times New Roman" pitchFamily="18" charset="0"/>
                <a:cs typeface="Times New Roman" pitchFamily="18" charset="0"/>
              </a:rPr>
              <a:t>haracteristics</a:t>
            </a:r>
            <a:r>
              <a:rPr lang="en-US" b="1" dirty="0">
                <a:latin typeface="Times New Roman" pitchFamily="18" charset="0"/>
                <a:cs typeface="Times New Roman" pitchFamily="18" charset="0"/>
              </a:rPr>
              <a:t> of acculturation:</a:t>
            </a:r>
          </a:p>
          <a:p>
            <a:endParaRPr lang="cs-CZ" b="1" i="1" dirty="0">
              <a:latin typeface="Times New Roman" pitchFamily="18" charset="0"/>
              <a:cs typeface="Times New Roman" pitchFamily="18" charset="0"/>
            </a:endParaRPr>
          </a:p>
          <a:p>
            <a:r>
              <a:rPr lang="en-US" b="1" dirty="0">
                <a:latin typeface="Times New Roman" pitchFamily="18" charset="0"/>
                <a:cs typeface="Times New Roman" pitchFamily="18" charset="0"/>
              </a:rPr>
              <a:t>•    </a:t>
            </a:r>
            <a:r>
              <a:rPr lang="en-US" b="1" dirty="0">
                <a:solidFill>
                  <a:srgbClr val="FF0000"/>
                </a:solidFill>
                <a:latin typeface="Times New Roman" pitchFamily="18" charset="0"/>
                <a:cs typeface="Times New Roman" pitchFamily="18" charset="0"/>
              </a:rPr>
              <a:t>  </a:t>
            </a:r>
            <a:r>
              <a:rPr lang="cs-CZ" b="1" dirty="0">
                <a:solidFill>
                  <a:srgbClr val="FF0000"/>
                </a:solidFill>
                <a:latin typeface="Times New Roman" pitchFamily="18" charset="0"/>
                <a:cs typeface="Times New Roman" pitchFamily="18" charset="0"/>
              </a:rPr>
              <a:t>1 </a:t>
            </a:r>
            <a:r>
              <a:rPr lang="en-US" b="1" dirty="0">
                <a:latin typeface="Times New Roman" pitchFamily="18" charset="0"/>
                <a:cs typeface="Times New Roman" pitchFamily="18" charset="0"/>
              </a:rPr>
              <a:t>   </a:t>
            </a:r>
            <a:r>
              <a:rPr lang="en-US" b="1" dirty="0">
                <a:solidFill>
                  <a:srgbClr val="FF0000"/>
                </a:solidFill>
                <a:latin typeface="Times New Roman" pitchFamily="18" charset="0"/>
                <a:cs typeface="Times New Roman" pitchFamily="18" charset="0"/>
              </a:rPr>
              <a:t>Integrated individuals</a:t>
            </a:r>
            <a:r>
              <a:rPr lang="cs-CZ" b="1" dirty="0">
                <a:solidFill>
                  <a:srgbClr val="FF0000"/>
                </a:solidFill>
                <a:latin typeface="Times New Roman" pitchFamily="18" charset="0"/>
                <a:cs typeface="Times New Roman" pitchFamily="18" charset="0"/>
              </a:rPr>
              <a:t> </a:t>
            </a:r>
            <a:r>
              <a:rPr lang="en-US" b="1" dirty="0">
                <a:solidFill>
                  <a:srgbClr val="FF0000"/>
                </a:solidFill>
                <a:latin typeface="Times New Roman" pitchFamily="18" charset="0"/>
                <a:cs typeface="Times New Roman" pitchFamily="18" charset="0"/>
              </a:rPr>
              <a:t>- </a:t>
            </a:r>
            <a:r>
              <a:rPr lang="cs-CZ" b="1" dirty="0">
                <a:latin typeface="Times New Roman" pitchFamily="18" charset="0"/>
                <a:cs typeface="Times New Roman" pitchFamily="18" charset="0"/>
              </a:rPr>
              <a:t>in</a:t>
            </a:r>
            <a:r>
              <a:rPr lang="en-US" b="1" dirty="0" err="1">
                <a:latin typeface="Times New Roman" pitchFamily="18" charset="0"/>
                <a:cs typeface="Times New Roman" pitchFamily="18" charset="0"/>
              </a:rPr>
              <a:t>dividuals</a:t>
            </a:r>
            <a:r>
              <a:rPr lang="en-US" b="1" dirty="0">
                <a:latin typeface="Times New Roman" pitchFamily="18" charset="0"/>
                <a:cs typeface="Times New Roman" pitchFamily="18" charset="0"/>
              </a:rPr>
              <a:t> want to maintain their identity with home culture, but also want to take on some characteristics of the new culture</a:t>
            </a:r>
          </a:p>
          <a:p>
            <a:r>
              <a:rPr lang="en-US" b="1" dirty="0">
                <a:latin typeface="Times New Roman" pitchFamily="18" charset="0"/>
                <a:cs typeface="Times New Roman" pitchFamily="18" charset="0"/>
              </a:rPr>
              <a:t>       </a:t>
            </a:r>
            <a:endParaRPr lang="cs-CZ" b="1"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J. </a:t>
            </a:r>
            <a:r>
              <a:rPr lang="cs-CZ" dirty="0" err="1"/>
              <a:t>Berry</a:t>
            </a:r>
            <a:r>
              <a:rPr lang="cs-CZ" dirty="0"/>
              <a:t>´s model </a:t>
            </a:r>
            <a:r>
              <a:rPr lang="cs-CZ" dirty="0" err="1"/>
              <a:t>of</a:t>
            </a:r>
            <a:r>
              <a:rPr lang="cs-CZ" dirty="0"/>
              <a:t> </a:t>
            </a:r>
            <a:r>
              <a:rPr lang="cs-CZ" dirty="0" err="1"/>
              <a:t>acculturation</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a:solidFill>
                  <a:srgbClr val="FF0000"/>
                </a:solidFill>
                <a:latin typeface="Times New Roman" pitchFamily="18" charset="0"/>
                <a:cs typeface="Times New Roman" pitchFamily="18" charset="0"/>
              </a:rPr>
              <a:t>2 </a:t>
            </a:r>
            <a:r>
              <a:rPr lang="en-US" dirty="0">
                <a:solidFill>
                  <a:srgbClr val="FF0000"/>
                </a:solidFill>
                <a:latin typeface="Times New Roman" pitchFamily="18" charset="0"/>
                <a:cs typeface="Times New Roman" pitchFamily="18" charset="0"/>
              </a:rPr>
              <a:t>Assimilated individuals- </a:t>
            </a:r>
            <a:r>
              <a:rPr lang="en-US" dirty="0">
                <a:latin typeface="Times New Roman" pitchFamily="18" charset="0"/>
                <a:cs typeface="Times New Roman" pitchFamily="18" charset="0"/>
              </a:rPr>
              <a:t> people do not want to keep their identity from their home culture, but would rather take on all of the characteristics of the new culture</a:t>
            </a:r>
          </a:p>
          <a:p>
            <a:pPr>
              <a:buNone/>
            </a:pPr>
            <a:r>
              <a:rPr lang="en-US" dirty="0">
                <a:latin typeface="Times New Roman" pitchFamily="18" charset="0"/>
                <a:cs typeface="Times New Roman" pitchFamily="18" charset="0"/>
              </a:rPr>
              <a:t>        </a:t>
            </a:r>
            <a:endParaRPr lang="cs-CZ" dirty="0">
              <a:latin typeface="Times New Roman" pitchFamily="18" charset="0"/>
              <a:cs typeface="Times New Roman" pitchFamily="18" charset="0"/>
            </a:endParaRPr>
          </a:p>
          <a:p>
            <a:r>
              <a:rPr lang="cs-CZ" dirty="0">
                <a:solidFill>
                  <a:srgbClr val="FF0000"/>
                </a:solidFill>
                <a:latin typeface="Times New Roman" pitchFamily="18" charset="0"/>
                <a:cs typeface="Times New Roman" pitchFamily="18" charset="0"/>
              </a:rPr>
              <a:t>3 </a:t>
            </a:r>
            <a:r>
              <a:rPr lang="en-US" dirty="0">
                <a:solidFill>
                  <a:srgbClr val="FF0000"/>
                </a:solidFill>
                <a:latin typeface="Times New Roman" pitchFamily="18" charset="0"/>
                <a:cs typeface="Times New Roman" pitchFamily="18" charset="0"/>
              </a:rPr>
              <a:t>Separated individuals- </a:t>
            </a:r>
            <a:r>
              <a:rPr lang="en-US" dirty="0">
                <a:latin typeface="Times New Roman" pitchFamily="18" charset="0"/>
                <a:cs typeface="Times New Roman" pitchFamily="18" charset="0"/>
              </a:rPr>
              <a:t>want to separate themselves from the dominant culture</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which</a:t>
            </a:r>
            <a:r>
              <a:rPr lang="cs-CZ" dirty="0">
                <a:latin typeface="Times New Roman" pitchFamily="18" charset="0"/>
                <a:cs typeface="Times New Roman" pitchFamily="18" charset="0"/>
              </a:rPr>
              <a:t> c</a:t>
            </a:r>
            <a:r>
              <a:rPr lang="en-US" dirty="0">
                <a:latin typeface="Times New Roman" pitchFamily="18" charset="0"/>
                <a:cs typeface="Times New Roman" pitchFamily="18" charset="0"/>
              </a:rPr>
              <a:t>an be called segregation if it is forced separation</a:t>
            </a:r>
          </a:p>
          <a:p>
            <a:r>
              <a:rPr lang="en-US" dirty="0">
                <a:latin typeface="Times New Roman" pitchFamily="18" charset="0"/>
                <a:cs typeface="Times New Roman" pitchFamily="18" charset="0"/>
              </a:rPr>
              <a:t>       </a:t>
            </a:r>
            <a:endParaRPr lang="cs-CZ" dirty="0">
              <a:latin typeface="Times New Roman" pitchFamily="18" charset="0"/>
              <a:cs typeface="Times New Roman" pitchFamily="18" charset="0"/>
            </a:endParaRPr>
          </a:p>
          <a:p>
            <a:r>
              <a:rPr lang="cs-CZ" dirty="0">
                <a:solidFill>
                  <a:srgbClr val="FF0000"/>
                </a:solidFill>
                <a:latin typeface="Times New Roman" pitchFamily="18" charset="0"/>
                <a:cs typeface="Times New Roman" pitchFamily="18" charset="0"/>
              </a:rPr>
              <a:t>4 </a:t>
            </a:r>
            <a:r>
              <a:rPr lang="en-US" dirty="0">
                <a:solidFill>
                  <a:srgbClr val="FF0000"/>
                </a:solidFill>
                <a:latin typeface="Times New Roman" pitchFamily="18" charset="0"/>
                <a:cs typeface="Times New Roman" pitchFamily="18" charset="0"/>
              </a:rPr>
              <a:t>Marginalized individuals- </a:t>
            </a:r>
            <a:r>
              <a:rPr lang="en-US" dirty="0">
                <a:latin typeface="Times New Roman" pitchFamily="18" charset="0"/>
                <a:cs typeface="Times New Roman" pitchFamily="18" charset="0"/>
              </a:rPr>
              <a:t>These individuals don’t want anything to do with either the new culture or the old culture</a:t>
            </a:r>
          </a:p>
          <a:p>
            <a:endParaRPr lang="cs-CZ" dirty="0"/>
          </a:p>
          <a:p>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just"/>
            <a:r>
              <a:rPr lang="cs-CZ" dirty="0" err="1"/>
              <a:t>The</a:t>
            </a:r>
            <a:r>
              <a:rPr lang="cs-CZ" dirty="0"/>
              <a:t> </a:t>
            </a:r>
            <a:r>
              <a:rPr lang="cs-CZ" dirty="0" err="1"/>
              <a:t>Melting</a:t>
            </a:r>
            <a:r>
              <a:rPr lang="cs-CZ" dirty="0"/>
              <a:t> Pot Model </a:t>
            </a:r>
          </a:p>
        </p:txBody>
      </p:sp>
      <p:sp>
        <p:nvSpPr>
          <p:cNvPr id="3" name="Zástupný symbol pro obsah 2"/>
          <p:cNvSpPr>
            <a:spLocks noGrp="1"/>
          </p:cNvSpPr>
          <p:nvPr>
            <p:ph idx="1"/>
          </p:nvPr>
        </p:nvSpPr>
        <p:spPr/>
        <p:txBody>
          <a:bodyPr>
            <a:normAutofit fontScale="92500" lnSpcReduction="20000"/>
          </a:bodyPr>
          <a:lstStyle/>
          <a:p>
            <a:r>
              <a:rPr lang="en-US" dirty="0">
                <a:latin typeface="Times New Roman" pitchFamily="18" charset="0"/>
                <a:cs typeface="Times New Roman" pitchFamily="18" charset="0"/>
              </a:rPr>
              <a:t>it is used to describe the assimilation of immigrants to </a:t>
            </a:r>
            <a:r>
              <a:rPr lang="cs-CZ" dirty="0" err="1">
                <a:latin typeface="Times New Roman" pitchFamily="18" charset="0"/>
                <a:cs typeface="Times New Roman" pitchFamily="18" charset="0"/>
              </a:rPr>
              <a:t>the</a:t>
            </a:r>
            <a:r>
              <a:rPr lang="cs-CZ" dirty="0">
                <a:latin typeface="Times New Roman" pitchFamily="18" charset="0"/>
                <a:cs typeface="Times New Roman" pitchFamily="18" charset="0"/>
              </a:rPr>
              <a:t> USA</a:t>
            </a:r>
          </a:p>
          <a:p>
            <a:endParaRPr lang="cs-CZ" dirty="0">
              <a:latin typeface="Times New Roman" pitchFamily="18" charset="0"/>
              <a:cs typeface="Times New Roman" pitchFamily="18" charset="0"/>
            </a:endParaRPr>
          </a:p>
          <a:p>
            <a:r>
              <a:rPr lang="en-US" dirty="0">
                <a:latin typeface="Times New Roman" pitchFamily="18" charset="0"/>
                <a:cs typeface="Times New Roman" pitchFamily="18" charset="0"/>
              </a:rPr>
              <a:t>In18th and 19th century the metaphor of a melting pot was used to describe the fusion of different nationalities and culture .</a:t>
            </a:r>
            <a:endParaRPr lang="cs-CZ" dirty="0">
              <a:latin typeface="Times New Roman" pitchFamily="18" charset="0"/>
              <a:cs typeface="Times New Roman" pitchFamily="18" charset="0"/>
            </a:endParaRPr>
          </a:p>
          <a:p>
            <a:endParaRPr lang="cs-CZ" dirty="0">
              <a:latin typeface="Times New Roman" pitchFamily="18" charset="0"/>
              <a:cs typeface="Times New Roman" pitchFamily="18" charset="0"/>
            </a:endParaRPr>
          </a:p>
          <a:p>
            <a:r>
              <a:rPr lang="en-US" dirty="0">
                <a:latin typeface="Times New Roman" pitchFamily="18" charset="0"/>
                <a:cs typeface="Times New Roman" pitchFamily="18" charset="0"/>
              </a:rPr>
              <a:t>idealized process of immigration and colonization </a:t>
            </a:r>
            <a:r>
              <a:rPr lang="cs-CZ" dirty="0">
                <a:latin typeface="Times New Roman" pitchFamily="18" charset="0"/>
                <a:cs typeface="Times New Roman" pitchFamily="18" charset="0"/>
              </a:rPr>
              <a:t>- </a:t>
            </a:r>
            <a:r>
              <a:rPr lang="en-US" dirty="0">
                <a:latin typeface="Times New Roman" pitchFamily="18" charset="0"/>
                <a:cs typeface="Times New Roman" pitchFamily="18" charset="0"/>
              </a:rPr>
              <a:t>different nationalities, culture and races were to blend into a new community</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now</a:t>
            </a:r>
            <a:endParaRPr lang="cs-CZ" dirty="0">
              <a:latin typeface="Times New Roman" pitchFamily="18" charset="0"/>
              <a:cs typeface="Times New Roman" pitchFamily="18" charset="0"/>
            </a:endParaRPr>
          </a:p>
          <a:p>
            <a:r>
              <a:rPr lang="cs-CZ">
                <a:latin typeface="Times New Roman" pitchFamily="18" charset="0"/>
                <a:cs typeface="Times New Roman" pitchFamily="18" charset="0"/>
              </a:rPr>
              <a:t> </a:t>
            </a:r>
            <a:r>
              <a:rPr lang="cs-CZ" b="1" dirty="0" err="1">
                <a:latin typeface="Times New Roman" pitchFamily="18" charset="0"/>
                <a:cs typeface="Times New Roman" pitchFamily="18" charset="0"/>
              </a:rPr>
              <a:t>salad</a:t>
            </a:r>
            <a:r>
              <a:rPr lang="cs-CZ" b="1" dirty="0">
                <a:latin typeface="Times New Roman" pitchFamily="18" charset="0"/>
                <a:cs typeface="Times New Roman" pitchFamily="18" charset="0"/>
              </a:rPr>
              <a:t> </a:t>
            </a:r>
            <a:r>
              <a:rPr lang="cs-CZ" b="1" dirty="0" err="1">
                <a:latin typeface="Times New Roman" pitchFamily="18" charset="0"/>
                <a:cs typeface="Times New Roman" pitchFamily="18" charset="0"/>
              </a:rPr>
              <a:t>bowl</a:t>
            </a:r>
            <a:endParaRPr lang="cs-CZ" b="1"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ití písma">
  <a:themeElements>
    <a:clrScheme name="Bohatý">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Lití písma">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Lití písma">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Základ</Template>
  <TotalTime>231</TotalTime>
  <Words>940</Words>
  <Application>Microsoft Office PowerPoint</Application>
  <PresentationFormat>Předvádění na obrazovce (4:3)</PresentationFormat>
  <Paragraphs>131</Paragraphs>
  <Slides>21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21</vt:i4>
      </vt:variant>
    </vt:vector>
  </HeadingPairs>
  <TitlesOfParts>
    <vt:vector size="26" baseType="lpstr">
      <vt:lpstr>Arial</vt:lpstr>
      <vt:lpstr>Rockwell</vt:lpstr>
      <vt:lpstr>Times New Roman</vt:lpstr>
      <vt:lpstr>Wingdings 2</vt:lpstr>
      <vt:lpstr>Lití písma</vt:lpstr>
      <vt:lpstr>Prezentace aplikace PowerPoint</vt:lpstr>
      <vt:lpstr>Prezentace aplikace PowerPoint</vt:lpstr>
      <vt:lpstr>Acculturation – the term   </vt:lpstr>
      <vt:lpstr>Acculturation</vt:lpstr>
      <vt:lpstr>Health aspects of acculturation in the USA today</vt:lpstr>
      <vt:lpstr>Examples of different stages of acculturation</vt:lpstr>
      <vt:lpstr>J. Berry´s model of acculturation</vt:lpstr>
      <vt:lpstr>J. Berry´s model of acculturation</vt:lpstr>
      <vt:lpstr>The Melting Pot Model </vt:lpstr>
      <vt:lpstr>Melting pot model</vt:lpstr>
      <vt:lpstr>Salad bowl model</vt:lpstr>
      <vt:lpstr>Acton-Walker acculturation model</vt:lpstr>
      <vt:lpstr>Culture shock</vt:lpstr>
      <vt:lpstr>Other feelings typical for culture shock</vt:lpstr>
      <vt:lpstr>Sources of culture shock in the CR</vt:lpstr>
      <vt:lpstr>Overcoming culture shock</vt:lpstr>
      <vt:lpstr>Reverse culture shock</vt:lpstr>
      <vt:lpstr>A case study</vt:lpstr>
      <vt:lpstr>Solution and explanation</vt:lpstr>
      <vt:lpstr>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cp:lastModifiedBy>Krystyna Heinz</cp:lastModifiedBy>
  <cp:revision>25</cp:revision>
  <dcterms:modified xsi:type="dcterms:W3CDTF">2021-04-23T12:59:15Z</dcterms:modified>
</cp:coreProperties>
</file>