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6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9" r:id="rId17"/>
    <p:sldId id="272" r:id="rId18"/>
    <p:sldId id="273" r:id="rId19"/>
    <p:sldId id="277" r:id="rId20"/>
    <p:sldId id="276" r:id="rId21"/>
    <p:sldId id="278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768" y="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1000">
              <a:schemeClr val="accent1">
                <a:lumMod val="45000"/>
                <a:lumOff val="55000"/>
              </a:schemeClr>
            </a:gs>
            <a:gs pos="40000">
              <a:schemeClr val="accent1">
                <a:lumMod val="45000"/>
                <a:lumOff val="55000"/>
              </a:schemeClr>
            </a:gs>
            <a:gs pos="7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negotiating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Steps</a:t>
            </a:r>
            <a:r>
              <a:rPr lang="cs-CZ" sz="3600" dirty="0"/>
              <a:t> of the </a:t>
            </a:r>
            <a:r>
              <a:rPr lang="cs-CZ" sz="3600" dirty="0" err="1"/>
              <a:t>process</a:t>
            </a:r>
            <a:r>
              <a:rPr lang="cs-CZ" sz="3600" dirty="0"/>
              <a:t> </a:t>
            </a:r>
            <a:r>
              <a:rPr lang="cs-CZ" sz="3600" dirty="0" err="1"/>
              <a:t>and</a:t>
            </a:r>
            <a:r>
              <a:rPr lang="cs-CZ" sz="3600" dirty="0"/>
              <a:t> </a:t>
            </a:r>
            <a:r>
              <a:rPr lang="cs-CZ" sz="3600" dirty="0" err="1"/>
              <a:t>culture</a:t>
            </a:r>
            <a:r>
              <a:rPr lang="cs-CZ" sz="3600"/>
              <a:t> specifics</a:t>
            </a:r>
            <a:endParaRPr lang="cs-CZ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 7 </a:t>
            </a:r>
            <a:r>
              <a:rPr lang="cs-CZ" dirty="0" err="1"/>
              <a:t>Concluding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Summarizing</a:t>
            </a:r>
            <a:r>
              <a:rPr lang="cs-CZ" b="1" dirty="0"/>
              <a:t> </a:t>
            </a:r>
            <a:r>
              <a:rPr lang="cs-CZ" b="1" dirty="0" err="1"/>
              <a:t>what</a:t>
            </a:r>
            <a:r>
              <a:rPr lang="cs-CZ" b="1" dirty="0"/>
              <a:t> has </a:t>
            </a:r>
            <a:r>
              <a:rPr lang="cs-CZ" b="1" dirty="0" err="1"/>
              <a:t>been</a:t>
            </a:r>
            <a:r>
              <a:rPr lang="cs-CZ" b="1" dirty="0"/>
              <a:t> </a:t>
            </a:r>
            <a:r>
              <a:rPr lang="cs-CZ" b="1" dirty="0" err="1"/>
              <a:t>said</a:t>
            </a:r>
            <a:endParaRPr lang="cs-CZ" b="1" dirty="0"/>
          </a:p>
          <a:p>
            <a:endParaRPr lang="cs-CZ" b="1" i="1" dirty="0"/>
          </a:p>
          <a:p>
            <a:r>
              <a:rPr lang="cs-CZ" b="1" i="1" dirty="0"/>
              <a:t>I </a:t>
            </a:r>
            <a:r>
              <a:rPr lang="cs-CZ" b="1" i="1" dirty="0" err="1"/>
              <a:t>could</a:t>
            </a:r>
            <a:r>
              <a:rPr lang="cs-CZ" b="1" i="1" dirty="0"/>
              <a:t> </a:t>
            </a:r>
            <a:r>
              <a:rPr lang="cs-CZ" b="1" i="1" dirty="0" err="1"/>
              <a:t>summarize</a:t>
            </a:r>
            <a:r>
              <a:rPr lang="cs-CZ" b="1" i="1" dirty="0"/>
              <a:t>……</a:t>
            </a:r>
          </a:p>
          <a:p>
            <a:r>
              <a:rPr lang="cs-CZ" b="1" i="1" dirty="0"/>
              <a:t>As </a:t>
            </a:r>
            <a:r>
              <a:rPr lang="cs-CZ" b="1" i="1" dirty="0" err="1"/>
              <a:t>we</a:t>
            </a:r>
            <a:r>
              <a:rPr lang="cs-CZ" b="1" i="1" dirty="0"/>
              <a:t> </a:t>
            </a:r>
            <a:r>
              <a:rPr lang="cs-CZ" b="1" i="1" dirty="0" err="1"/>
              <a:t>agreed</a:t>
            </a:r>
            <a:r>
              <a:rPr lang="cs-CZ" b="1" i="1" dirty="0"/>
              <a:t>, </a:t>
            </a:r>
            <a:r>
              <a:rPr lang="cs-CZ" b="1" i="1" dirty="0" err="1"/>
              <a:t>you</a:t>
            </a:r>
            <a:r>
              <a:rPr lang="cs-CZ" b="1" i="1" dirty="0"/>
              <a:t> </a:t>
            </a:r>
            <a:r>
              <a:rPr lang="cs-CZ" b="1" i="1" dirty="0" err="1"/>
              <a:t>will</a:t>
            </a:r>
            <a:r>
              <a:rPr lang="cs-CZ" b="1" i="1" dirty="0"/>
              <a:t>……</a:t>
            </a:r>
          </a:p>
          <a:p>
            <a:r>
              <a:rPr lang="cs-CZ" b="1" i="1" dirty="0" err="1"/>
              <a:t>There</a:t>
            </a:r>
            <a:r>
              <a:rPr lang="cs-CZ" b="1" i="1" dirty="0"/>
              <a:t> are </a:t>
            </a:r>
            <a:r>
              <a:rPr lang="cs-CZ" b="1" i="1" dirty="0" err="1"/>
              <a:t>some</a:t>
            </a:r>
            <a:r>
              <a:rPr lang="cs-CZ" b="1" i="1" dirty="0"/>
              <a:t> </a:t>
            </a:r>
            <a:r>
              <a:rPr lang="cs-CZ" b="1" i="1" dirty="0" err="1"/>
              <a:t>outstanding</a:t>
            </a:r>
            <a:r>
              <a:rPr lang="cs-CZ" b="1" i="1" dirty="0"/>
              <a:t> </a:t>
            </a:r>
            <a:r>
              <a:rPr lang="cs-CZ" b="1" i="1" dirty="0" err="1"/>
              <a:t>points</a:t>
            </a:r>
            <a:r>
              <a:rPr lang="cs-CZ" b="1" i="1" dirty="0"/>
              <a:t>.</a:t>
            </a:r>
          </a:p>
          <a:p>
            <a:r>
              <a:rPr lang="cs-CZ" b="1" i="1" dirty="0"/>
              <a:t>By </a:t>
            </a:r>
            <a:r>
              <a:rPr lang="cs-CZ" b="1" i="1" dirty="0" err="1"/>
              <a:t>our</a:t>
            </a:r>
            <a:r>
              <a:rPr lang="cs-CZ" b="1" i="1" dirty="0"/>
              <a:t> </a:t>
            </a:r>
            <a:r>
              <a:rPr lang="cs-CZ" b="1" i="1" dirty="0" err="1"/>
              <a:t>next</a:t>
            </a:r>
            <a:r>
              <a:rPr lang="cs-CZ" b="1" i="1" dirty="0"/>
              <a:t> meeting </a:t>
            </a:r>
            <a:r>
              <a:rPr lang="cs-CZ" b="1" i="1" dirty="0" err="1"/>
              <a:t>you</a:t>
            </a:r>
            <a:r>
              <a:rPr lang="cs-CZ" b="1" i="1" dirty="0"/>
              <a:t> </a:t>
            </a:r>
            <a:r>
              <a:rPr lang="cs-CZ" b="1" i="1" dirty="0" err="1"/>
              <a:t>will</a:t>
            </a:r>
            <a:r>
              <a:rPr lang="cs-CZ" b="1" i="1" dirty="0"/>
              <a:t> </a:t>
            </a:r>
            <a:r>
              <a:rPr lang="cs-CZ" b="1" i="1" dirty="0" err="1"/>
              <a:t>have</a:t>
            </a:r>
            <a:r>
              <a:rPr lang="cs-CZ" b="1" i="1" dirty="0"/>
              <a:t> to……</a:t>
            </a:r>
          </a:p>
          <a:p>
            <a:r>
              <a:rPr lang="cs-CZ" b="1" i="1" dirty="0" err="1"/>
              <a:t>Is</a:t>
            </a:r>
            <a:r>
              <a:rPr lang="cs-CZ" b="1" i="1" dirty="0"/>
              <a:t> </a:t>
            </a:r>
            <a:r>
              <a:rPr lang="cs-CZ" b="1" i="1" dirty="0" err="1"/>
              <a:t>there</a:t>
            </a:r>
            <a:r>
              <a:rPr lang="cs-CZ" b="1" i="1" dirty="0"/>
              <a:t> </a:t>
            </a:r>
            <a:r>
              <a:rPr lang="cs-CZ" b="1" i="1" dirty="0" err="1"/>
              <a:t>anything</a:t>
            </a:r>
            <a:r>
              <a:rPr lang="cs-CZ" b="1" i="1" dirty="0"/>
              <a:t> </a:t>
            </a:r>
            <a:r>
              <a:rPr lang="cs-CZ" b="1" i="1" dirty="0" err="1"/>
              <a:t>else</a:t>
            </a:r>
            <a:r>
              <a:rPr lang="cs-CZ" b="1" i="1" dirty="0"/>
              <a:t> </a:t>
            </a:r>
            <a:r>
              <a:rPr lang="cs-CZ" b="1" i="1" dirty="0" err="1"/>
              <a:t>you</a:t>
            </a:r>
            <a:r>
              <a:rPr lang="cs-CZ" b="1" i="1" dirty="0"/>
              <a:t> </a:t>
            </a:r>
            <a:r>
              <a:rPr lang="cs-CZ" b="1" i="1" dirty="0" err="1"/>
              <a:t>would</a:t>
            </a:r>
            <a:r>
              <a:rPr lang="cs-CZ" b="1" i="1" dirty="0"/>
              <a:t> </a:t>
            </a:r>
            <a:r>
              <a:rPr lang="cs-CZ" b="1" i="1" dirty="0" err="1"/>
              <a:t>like</a:t>
            </a:r>
            <a:r>
              <a:rPr lang="cs-CZ" b="1" i="1" dirty="0"/>
              <a:t> to </a:t>
            </a:r>
            <a:r>
              <a:rPr lang="cs-CZ" b="1" i="1" dirty="0" err="1"/>
              <a:t>add</a:t>
            </a:r>
            <a:r>
              <a:rPr lang="cs-CZ" b="1" i="1" dirty="0"/>
              <a:t>?</a:t>
            </a:r>
            <a:endParaRPr lang="de-DE" b="1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</a:t>
            </a:r>
            <a:r>
              <a:rPr lang="cs-CZ" dirty="0" err="1"/>
              <a:t>cards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Handing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beginning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Japanese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unfamiliar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names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status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role in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team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more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exchange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cards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meeting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Japan, China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special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rituals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Controversial</a:t>
            </a:r>
            <a:r>
              <a:rPr lang="cs-CZ" dirty="0"/>
              <a:t> </a:t>
            </a:r>
            <a:r>
              <a:rPr lang="cs-CZ" dirty="0" err="1"/>
              <a:t>topics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Avoiding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traditional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taboo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topics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religion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politics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Posssible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gathering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contain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criticism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president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elected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X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president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elected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term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Collectivism</a:t>
            </a:r>
            <a:r>
              <a:rPr lang="cs-CZ" dirty="0"/>
              <a:t> x </a:t>
            </a:r>
            <a:r>
              <a:rPr lang="cs-CZ" dirty="0" err="1"/>
              <a:t>individualism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Coll</a:t>
            </a:r>
            <a:r>
              <a:rPr lang="cs-CZ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harmony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Japan,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Indonesia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Portugal, Venezuela,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focus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family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Ind. </a:t>
            </a:r>
            <a:r>
              <a:rPr lang="cs-CZ" b="1" dirty="0" err="1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performance 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reward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USA, Italy, GB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to </a:t>
            </a:r>
            <a:r>
              <a:rPr lang="cs-CZ" dirty="0" err="1"/>
              <a:t>time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Polychronic</a:t>
            </a:r>
            <a:r>
              <a:rPr lang="cs-CZ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– a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tolerance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interruptions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phones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coming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flexible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Spain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Italy,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Greece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dirty="0" err="1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Monochronic</a:t>
            </a:r>
            <a:r>
              <a:rPr lang="cs-CZ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devote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blocks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 a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task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tolerance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interruptions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emphasis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schedules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deadlines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Britain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Germany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USA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Gift</a:t>
            </a:r>
            <a:r>
              <a:rPr lang="cs-CZ" dirty="0"/>
              <a:t> </a:t>
            </a:r>
            <a:r>
              <a:rPr lang="cs-CZ" dirty="0" err="1"/>
              <a:t>giving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Giving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gifts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as a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helping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negotiation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interpreted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corruption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bribery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Gifts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acceptable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everywhere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gifts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e.g.inscribed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pens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gifts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lead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problems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Rituals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East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Asia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mediator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59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cs-CZ" sz="59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9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situations</a:t>
            </a:r>
            <a:endParaRPr lang="cs-CZ" sz="59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5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900" dirty="0" err="1">
                <a:latin typeface="Times New Roman" pitchFamily="18" charset="0"/>
                <a:cs typeface="Times New Roman" pitchFamily="18" charset="0"/>
              </a:rPr>
              <a:t>acilitat</a:t>
            </a:r>
            <a:r>
              <a:rPr lang="cs-CZ" sz="5900" dirty="0" err="1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responses to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questions that have been refused or ignored</a:t>
            </a:r>
          </a:p>
          <a:p>
            <a:endParaRPr lang="cs-CZ" sz="5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better </a:t>
            </a:r>
            <a:r>
              <a:rPr lang="en-US" sz="5900" dirty="0" err="1">
                <a:latin typeface="Times New Roman" pitchFamily="18" charset="0"/>
                <a:cs typeface="Times New Roman" pitchFamily="18" charset="0"/>
              </a:rPr>
              <a:t>defin</a:t>
            </a:r>
            <a:r>
              <a:rPr lang="cs-CZ" sz="5900" dirty="0" err="1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he interests and goals of each side to the other</a:t>
            </a:r>
          </a:p>
          <a:p>
            <a:endParaRPr lang="cs-CZ" sz="59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5900" dirty="0" err="1">
                <a:latin typeface="Times New Roman" pitchFamily="18" charset="0"/>
                <a:cs typeface="Times New Roman" pitchFamily="18" charset="0"/>
              </a:rPr>
              <a:t>persuading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900" dirty="0" err="1">
                <a:latin typeface="Times New Roman" pitchFamily="18" charset="0"/>
                <a:cs typeface="Times New Roman" pitchFamily="18" charset="0"/>
              </a:rPr>
              <a:t>partners</a:t>
            </a:r>
            <a:endParaRPr lang="cs-CZ" sz="5900" dirty="0">
              <a:latin typeface="Times New Roman" pitchFamily="18" charset="0"/>
              <a:cs typeface="Times New Roman" pitchFamily="18" charset="0"/>
            </a:endParaRPr>
          </a:p>
          <a:p>
            <a:endParaRPr lang="cs-CZ" sz="5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5900" dirty="0" err="1">
                <a:latin typeface="Times New Roman" pitchFamily="18" charset="0"/>
                <a:cs typeface="Times New Roman" pitchFamily="18" charset="0"/>
              </a:rPr>
              <a:t>changing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the manner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900" dirty="0" err="1">
                <a:latin typeface="Times New Roman" pitchFamily="18" charset="0"/>
                <a:cs typeface="Times New Roman" pitchFamily="18" charset="0"/>
              </a:rPr>
              <a:t>negotiating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all parties in one room </a:t>
            </a:r>
            <a:r>
              <a:rPr lang="cs-CZ" sz="59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separate rooms 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sz="5900" dirty="0" err="1">
                <a:latin typeface="Times New Roman" pitchFamily="18" charset="0"/>
                <a:cs typeface="Times New Roman" pitchFamily="18" charset="0"/>
              </a:rPr>
              <a:t>continue</a:t>
            </a:r>
            <a:r>
              <a:rPr lang="cs-CZ" sz="5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negotiations</a:t>
            </a:r>
          </a:p>
          <a:p>
            <a:endParaRPr lang="cs-CZ" sz="3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USA </a:t>
            </a:r>
            <a:r>
              <a:rPr lang="cs-CZ" dirty="0" err="1"/>
              <a:t>culture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Japanese</a:t>
            </a:r>
            <a:r>
              <a:rPr lang="cs-CZ" dirty="0"/>
              <a:t> </a:t>
            </a:r>
            <a:r>
              <a:rPr lang="cs-CZ" dirty="0" err="1"/>
              <a:t>culture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Quiet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patient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respectful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Modesty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self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valued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strong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highly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valued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Face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saving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preserve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honour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dignity.</a:t>
            </a:r>
          </a:p>
          <a:p>
            <a:pPr>
              <a:lnSpc>
                <a:spcPct val="90000"/>
              </a:lnSpc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Interactions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unemotional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ready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argue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point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Arguments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facts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de-DE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1.Compared to people from most other cultures, US Americans appreciate arguments based on:</a:t>
            </a:r>
          </a:p>
          <a:p>
            <a:r>
              <a:rPr lang="cs-CZ" dirty="0"/>
              <a:t>A. </a:t>
            </a:r>
            <a:r>
              <a:rPr lang="cs-CZ" dirty="0" err="1"/>
              <a:t>emotion</a:t>
            </a:r>
            <a:endParaRPr lang="cs-CZ" dirty="0"/>
          </a:p>
          <a:p>
            <a:r>
              <a:rPr lang="cs-CZ" dirty="0"/>
              <a:t>B. </a:t>
            </a:r>
            <a:r>
              <a:rPr lang="cs-CZ" dirty="0" err="1"/>
              <a:t>logic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reasoning</a:t>
            </a:r>
            <a:endParaRPr lang="cs-CZ" dirty="0"/>
          </a:p>
          <a:p>
            <a:r>
              <a:rPr lang="en-US" dirty="0"/>
              <a:t>C. statistics and empirical evidence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2.The concept of “</a:t>
            </a:r>
            <a:r>
              <a:rPr lang="cs-CZ" dirty="0" err="1">
                <a:solidFill>
                  <a:schemeClr val="bg2">
                    <a:lumMod val="75000"/>
                  </a:schemeClr>
                </a:solidFill>
              </a:rPr>
              <a:t>losing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face” – a person’s image or value in the eyes of other people – is important in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 China </a:t>
            </a:r>
            <a:r>
              <a:rPr lang="cs-CZ" dirty="0" err="1">
                <a:solidFill>
                  <a:schemeClr val="bg2">
                    <a:lumMod val="75000"/>
                  </a:schemeClr>
                </a:solidFill>
              </a:rPr>
              <a:t>and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75000"/>
                  </a:schemeClr>
                </a:solidFill>
              </a:rPr>
              <a:t>this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75000"/>
                  </a:schemeClr>
                </a:solidFill>
              </a:rPr>
              <a:t>is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75000"/>
                  </a:schemeClr>
                </a:solidFill>
              </a:rPr>
              <a:t>why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 the </a:t>
            </a:r>
            <a:r>
              <a:rPr lang="cs-CZ" dirty="0" err="1">
                <a:solidFill>
                  <a:schemeClr val="bg2">
                    <a:lumMod val="75000"/>
                  </a:schemeClr>
                </a:solidFill>
              </a:rPr>
              <a:t>Chinese</a:t>
            </a:r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dirty="0"/>
              <a:t>A. like to do business with small, unknown companies</a:t>
            </a:r>
          </a:p>
          <a:p>
            <a:r>
              <a:rPr lang="en-US" dirty="0"/>
              <a:t>B. don’t like to give business to friends or relatives because it creates a bad image</a:t>
            </a:r>
          </a:p>
          <a:p>
            <a:r>
              <a:rPr lang="en-US" dirty="0"/>
              <a:t>C. don’t say “no” directly, even if it’s really what they are trying to communicate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negotiating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bargaining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parties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goals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needs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views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 to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reach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agreement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Specifics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endParaRPr lang="en-US" b="1" dirty="0"/>
          </a:p>
          <a:p>
            <a:r>
              <a:rPr lang="cs-CZ" dirty="0" err="1"/>
              <a:t>Partners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culture</a:t>
            </a:r>
            <a:r>
              <a:rPr lang="cs-CZ" dirty="0"/>
              <a:t> background</a:t>
            </a:r>
          </a:p>
          <a:p>
            <a:r>
              <a:rPr lang="cs-CZ" dirty="0" err="1"/>
              <a:t>Language</a:t>
            </a:r>
            <a:endParaRPr lang="cs-CZ" dirty="0"/>
          </a:p>
          <a:p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building</a:t>
            </a:r>
            <a:r>
              <a:rPr lang="cs-CZ" dirty="0"/>
              <a:t> </a:t>
            </a:r>
          </a:p>
          <a:p>
            <a:r>
              <a:rPr lang="cs-CZ" dirty="0" err="1"/>
              <a:t>Rules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negotiating</a:t>
            </a:r>
            <a:r>
              <a:rPr lang="cs-CZ" dirty="0"/>
              <a:t> </a:t>
            </a:r>
            <a:r>
              <a:rPr lang="cs-CZ" dirty="0" err="1"/>
              <a:t>typical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 a </a:t>
            </a:r>
            <a:r>
              <a:rPr lang="cs-CZ" dirty="0" err="1"/>
              <a:t>culture</a:t>
            </a:r>
            <a:endParaRPr lang="cs-CZ" dirty="0"/>
          </a:p>
          <a:p>
            <a:r>
              <a:rPr lang="cs-CZ" dirty="0"/>
              <a:t>Body </a:t>
            </a:r>
            <a:r>
              <a:rPr lang="cs-CZ" dirty="0" err="1"/>
              <a:t>language</a:t>
            </a:r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3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.Match the country with the percentage of women on Executive Boards of companies included in</a:t>
            </a:r>
          </a:p>
          <a:p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US 21,1 (1st)</a:t>
            </a:r>
          </a:p>
          <a:p>
            <a:endParaRPr lang="cs-CZ" dirty="0"/>
          </a:p>
          <a:p>
            <a:r>
              <a:rPr lang="en-US" dirty="0"/>
              <a:t>Greece</a:t>
            </a:r>
            <a:r>
              <a:rPr lang="cs-CZ" dirty="0"/>
              <a:t> </a:t>
            </a:r>
            <a:r>
              <a:rPr lang="en-US" dirty="0"/>
              <a:t>6.5</a:t>
            </a:r>
            <a:r>
              <a:rPr lang="cs-CZ" dirty="0"/>
              <a:t> ?</a:t>
            </a:r>
            <a:endParaRPr lang="en-US" dirty="0"/>
          </a:p>
          <a:p>
            <a:r>
              <a:rPr lang="cs-CZ" dirty="0"/>
              <a:t>Japan  3.8?</a:t>
            </a:r>
          </a:p>
          <a:p>
            <a:r>
              <a:rPr lang="en-US" dirty="0"/>
              <a:t>Norway</a:t>
            </a:r>
            <a:r>
              <a:rPr lang="cs-CZ" dirty="0"/>
              <a:t> </a:t>
            </a:r>
            <a:r>
              <a:rPr lang="en-US" dirty="0"/>
              <a:t>0.4</a:t>
            </a:r>
            <a:r>
              <a:rPr lang="cs-CZ" dirty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4.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Do not compliment an Arab’s personal possession because he or she might</a:t>
            </a:r>
            <a:r>
              <a:rPr lang="en-US" dirty="0"/>
              <a:t>:</a:t>
            </a:r>
          </a:p>
          <a:p>
            <a:r>
              <a:rPr lang="en-US" dirty="0"/>
              <a:t>A. think you are envious</a:t>
            </a:r>
          </a:p>
          <a:p>
            <a:r>
              <a:rPr lang="en-US" dirty="0"/>
              <a:t>B. feel that you’re being condescending</a:t>
            </a:r>
          </a:p>
          <a:p>
            <a:r>
              <a:rPr lang="en-US" dirty="0"/>
              <a:t>C. feel obliged to offer it to you</a:t>
            </a:r>
          </a:p>
          <a:p>
            <a:r>
              <a:rPr lang="en-US" dirty="0"/>
              <a:t>D. consider it bad luck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5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.In Japan, it is considered bad manners to write on:</a:t>
            </a:r>
          </a:p>
          <a:p>
            <a:r>
              <a:rPr lang="cs-CZ" dirty="0"/>
              <a:t>A. a </a:t>
            </a:r>
            <a:r>
              <a:rPr lang="cs-CZ" dirty="0" err="1"/>
              <a:t>napkin</a:t>
            </a:r>
            <a:endParaRPr lang="cs-CZ" dirty="0"/>
          </a:p>
          <a:p>
            <a:r>
              <a:rPr lang="cs-CZ" dirty="0"/>
              <a:t>B. </a:t>
            </a:r>
            <a:r>
              <a:rPr lang="cs-CZ" dirty="0" err="1"/>
              <a:t>someone’s</a:t>
            </a:r>
            <a:r>
              <a:rPr lang="cs-CZ" dirty="0"/>
              <a:t> business </a:t>
            </a:r>
            <a:r>
              <a:rPr lang="cs-CZ" dirty="0" err="1"/>
              <a:t>card</a:t>
            </a:r>
            <a:endParaRPr lang="cs-CZ" dirty="0"/>
          </a:p>
          <a:p>
            <a:r>
              <a:rPr lang="en-US" dirty="0"/>
              <a:t>C. a printed meeting agenda</a:t>
            </a:r>
          </a:p>
          <a:p>
            <a:r>
              <a:rPr lang="cs-CZ" dirty="0"/>
              <a:t>D. a </a:t>
            </a:r>
            <a:r>
              <a:rPr lang="cs-CZ" dirty="0" err="1"/>
              <a:t>newspaper</a:t>
            </a:r>
            <a:endParaRPr lang="cs-CZ" dirty="0"/>
          </a:p>
          <a:p>
            <a:endParaRPr lang="cs-CZ" dirty="0"/>
          </a:p>
          <a:p>
            <a:endParaRPr lang="en-US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 1 </a:t>
            </a:r>
            <a:r>
              <a:rPr lang="cs-CZ" dirty="0" err="1"/>
              <a:t>Preparation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Goals: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 do you want to get out of the negotiation? 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Alternatives: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you don’t reach agreement with him or her, what alternatives do you have?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relationship: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 is the history of the relationship? Will there be any hidden issues that may influence the negotiation? 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Expected outcomes: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 outcome will people be expecting from this negotiation? 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consequences: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 are the consequences for you of winning or losing this negotiation? 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Power: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Who has power in the relationship? 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 2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building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Establishing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atmosphere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Keeping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conversation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showing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interest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various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emphasis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on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building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Middle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Eastern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countries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Finland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(no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talks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building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afterwards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in a restaurant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sauna)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 3 </a:t>
            </a:r>
            <a:r>
              <a:rPr lang="cs-CZ" dirty="0" err="1"/>
              <a:t>Agreeing</a:t>
            </a:r>
            <a:r>
              <a:rPr lang="cs-CZ" dirty="0"/>
              <a:t> </a:t>
            </a:r>
            <a:r>
              <a:rPr lang="cs-CZ" dirty="0" err="1"/>
              <a:t>procedure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Agreeing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mutually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beneficial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agreements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reactions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Japanese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Americans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most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info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words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Jap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unspoken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ways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context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silence</a:t>
            </a:r>
            <a:endParaRPr lang="de-DE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Language</a:t>
            </a:r>
            <a:r>
              <a:rPr lang="cs-CZ" dirty="0"/>
              <a:t> input - </a:t>
            </a:r>
            <a:r>
              <a:rPr lang="cs-CZ" dirty="0" err="1"/>
              <a:t>questioning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lead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listeners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prepare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themselves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move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on to………..?</a:t>
            </a: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Checking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understanding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mean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…........?</a:t>
            </a: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buyers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ask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things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Germans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technical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features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British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benefits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customer</a:t>
            </a:r>
            <a:r>
              <a:rPr lang="cs-CZ" b="1" dirty="0" err="1"/>
              <a:t>s</a:t>
            </a:r>
            <a:endParaRPr lang="de-DE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 4 </a:t>
            </a:r>
            <a:r>
              <a:rPr lang="cs-CZ" dirty="0" err="1"/>
              <a:t>Options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Brainstorming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options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together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evaluating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them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seems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several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possibilities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pPr>
              <a:lnSpc>
                <a:spcPct val="90000"/>
              </a:lnSpc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suggest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list the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options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……</a:t>
            </a:r>
          </a:p>
          <a:p>
            <a:pPr>
              <a:lnSpc>
                <a:spcPct val="90000"/>
              </a:lnSpc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considered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idea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……</a:t>
            </a:r>
          </a:p>
          <a:p>
            <a:pPr>
              <a:lnSpc>
                <a:spcPct val="90000"/>
              </a:lnSpc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think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idea has a lot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potential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……</a:t>
            </a:r>
          </a:p>
          <a:p>
            <a:pPr>
              <a:lnSpc>
                <a:spcPct val="90000"/>
              </a:lnSpc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strength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……</a:t>
            </a:r>
            <a:endParaRPr lang="de-DE" b="1" i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 5 </a:t>
            </a:r>
            <a:r>
              <a:rPr lang="cs-CZ" dirty="0" err="1"/>
              <a:t>Bidding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Putting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forward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proposals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part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negotiation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propose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……</a:t>
            </a:r>
          </a:p>
          <a:p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idea to ……</a:t>
            </a:r>
          </a:p>
          <a:p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Alternatively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proposal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to ……</a:t>
            </a:r>
            <a:endParaRPr lang="de-DE" b="1" i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 6 </a:t>
            </a:r>
            <a:r>
              <a:rPr lang="cs-CZ" dirty="0" err="1"/>
              <a:t>Bargaining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Further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offers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connected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conditions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accepted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fund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objection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provided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details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worked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together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afraid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accept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de-DE" b="1" i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107</TotalTime>
  <Words>1039</Words>
  <Application>Microsoft Office PowerPoint</Application>
  <PresentationFormat>Předvádění na obrazovce (4:3)</PresentationFormat>
  <Paragraphs>162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Book Antiqua</vt:lpstr>
      <vt:lpstr>Lucida Sans</vt:lpstr>
      <vt:lpstr>Times New Roman</vt:lpstr>
      <vt:lpstr>Wingdings</vt:lpstr>
      <vt:lpstr>Wingdings 2</vt:lpstr>
      <vt:lpstr>Wingdings 3</vt:lpstr>
      <vt:lpstr>Vrchol</vt:lpstr>
      <vt:lpstr>International negotiating</vt:lpstr>
      <vt:lpstr>International negotiating</vt:lpstr>
      <vt:lpstr>Step 1 Preparation</vt:lpstr>
      <vt:lpstr>Step 2 Relationship building</vt:lpstr>
      <vt:lpstr>Step 3 Agreeing procedure</vt:lpstr>
      <vt:lpstr>Language input - questioning</vt:lpstr>
      <vt:lpstr>Step 4 Options</vt:lpstr>
      <vt:lpstr>Step 5 Bidding</vt:lpstr>
      <vt:lpstr>Step 6 Bargaining</vt:lpstr>
      <vt:lpstr>Step 7 Concluding</vt:lpstr>
      <vt:lpstr>Business cards</vt:lpstr>
      <vt:lpstr>Controversial topics</vt:lpstr>
      <vt:lpstr>Collectivism x individualism</vt:lpstr>
      <vt:lpstr>Different attitudes to time</vt:lpstr>
      <vt:lpstr>Gift giving</vt:lpstr>
      <vt:lpstr>Using mediator</vt:lpstr>
      <vt:lpstr>USA culture or Japanese culture?</vt:lpstr>
      <vt:lpstr>Intercultural tests</vt:lpstr>
      <vt:lpstr>Intercultural tests</vt:lpstr>
      <vt:lpstr>Intercultural tests</vt:lpstr>
      <vt:lpstr>Intercultural tests</vt:lpstr>
      <vt:lpstr>Intercultural tests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negotiating</dc:title>
  <cp:lastModifiedBy>Krystyna Heinz</cp:lastModifiedBy>
  <cp:revision>19</cp:revision>
  <dcterms:modified xsi:type="dcterms:W3CDTF">2021-04-26T06:48:18Z</dcterms:modified>
</cp:coreProperties>
</file>