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9" r:id="rId3"/>
    <p:sldId id="323" r:id="rId4"/>
    <p:sldId id="419" r:id="rId5"/>
    <p:sldId id="420" r:id="rId6"/>
    <p:sldId id="427" r:id="rId7"/>
    <p:sldId id="450" r:id="rId8"/>
    <p:sldId id="476" r:id="rId9"/>
    <p:sldId id="469" r:id="rId10"/>
    <p:sldId id="470" r:id="rId11"/>
    <p:sldId id="451" r:id="rId12"/>
    <p:sldId id="477" r:id="rId13"/>
    <p:sldId id="478" r:id="rId14"/>
    <p:sldId id="490" r:id="rId15"/>
    <p:sldId id="491" r:id="rId16"/>
    <p:sldId id="453" r:id="rId17"/>
    <p:sldId id="481" r:id="rId18"/>
    <p:sldId id="484" r:id="rId19"/>
    <p:sldId id="485" r:id="rId20"/>
    <p:sldId id="483" r:id="rId21"/>
    <p:sldId id="487" r:id="rId22"/>
    <p:sldId id="488" r:id="rId23"/>
    <p:sldId id="454" r:id="rId24"/>
    <p:sldId id="455" r:id="rId25"/>
    <p:sldId id="457" r:id="rId26"/>
    <p:sldId id="459" r:id="rId27"/>
    <p:sldId id="460" r:id="rId28"/>
    <p:sldId id="461" r:id="rId29"/>
    <p:sldId id="471" r:id="rId30"/>
    <p:sldId id="462" r:id="rId31"/>
    <p:sldId id="463" r:id="rId32"/>
    <p:sldId id="472" r:id="rId33"/>
    <p:sldId id="464" r:id="rId34"/>
    <p:sldId id="465" r:id="rId35"/>
    <p:sldId id="466" r:id="rId36"/>
    <p:sldId id="467" r:id="rId37"/>
    <p:sldId id="473" r:id="rId38"/>
    <p:sldId id="474" r:id="rId39"/>
    <p:sldId id="475" r:id="rId40"/>
    <p:sldId id="435" r:id="rId41"/>
    <p:sldId id="436" r:id="rId42"/>
    <p:sldId id="437" r:id="rId43"/>
    <p:sldId id="438" r:id="rId44"/>
    <p:sldId id="439" r:id="rId45"/>
    <p:sldId id="441" r:id="rId46"/>
    <p:sldId id="443" r:id="rId47"/>
    <p:sldId id="444" r:id="rId48"/>
    <p:sldId id="445" r:id="rId49"/>
    <p:sldId id="446" r:id="rId50"/>
    <p:sldId id="447" r:id="rId51"/>
    <p:sldId id="448" r:id="rId52"/>
    <p:sldId id="449" r:id="rId53"/>
    <p:sldId id="295" r:id="rId54"/>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1" d="100"/>
          <a:sy n="141" d="100"/>
        </p:scale>
        <p:origin x="138" y="3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Mana&#382;ersk&#225;%20ekonomika\P&#345;edn&#225;&#353;ky\P&#345;edn&#225;&#353;ka_6.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Mana&#382;ersk&#225;%20ekonomika\P&#345;edn&#225;&#353;ky\P&#345;edn&#225;&#353;ka_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scatterChart>
        <c:scatterStyle val="smoothMarker"/>
        <c:varyColors val="0"/>
        <c:ser>
          <c:idx val="0"/>
          <c:order val="0"/>
          <c:tx>
            <c:strRef>
              <c:f>List1!$B$2:$C$2</c:f>
              <c:strCache>
                <c:ptCount val="1"/>
                <c:pt idx="0">
                  <c:v>Tržba [Kč]</c:v>
                </c:pt>
              </c:strCache>
            </c:strRef>
          </c:tx>
          <c:marker>
            <c:symbol val="none"/>
          </c:marker>
          <c:yVal>
            <c:numRef>
              <c:f>List1!$D$2:$J$2</c:f>
              <c:numCache>
                <c:formatCode>General</c:formatCode>
                <c:ptCount val="7"/>
                <c:pt idx="0">
                  <c:v>200</c:v>
                </c:pt>
                <c:pt idx="1">
                  <c:v>340</c:v>
                </c:pt>
                <c:pt idx="2">
                  <c:v>420</c:v>
                </c:pt>
                <c:pt idx="3">
                  <c:v>440</c:v>
                </c:pt>
                <c:pt idx="4">
                  <c:v>400</c:v>
                </c:pt>
                <c:pt idx="5">
                  <c:v>300</c:v>
                </c:pt>
                <c:pt idx="6">
                  <c:v>140</c:v>
                </c:pt>
              </c:numCache>
            </c:numRef>
          </c:yVal>
          <c:smooth val="1"/>
          <c:extLst xmlns:c16r2="http://schemas.microsoft.com/office/drawing/2015/06/chart">
            <c:ext xmlns:c16="http://schemas.microsoft.com/office/drawing/2014/chart" uri="{C3380CC4-5D6E-409C-BE32-E72D297353CC}">
              <c16:uniqueId val="{00000000-3DF1-4342-9499-96ED5070E3BC}"/>
            </c:ext>
          </c:extLst>
        </c:ser>
        <c:dLbls>
          <c:showLegendKey val="0"/>
          <c:showVal val="0"/>
          <c:showCatName val="0"/>
          <c:showSerName val="0"/>
          <c:showPercent val="0"/>
          <c:showBubbleSize val="0"/>
        </c:dLbls>
        <c:axId val="156503288"/>
        <c:axId val="156496232"/>
      </c:scatterChart>
      <c:valAx>
        <c:axId val="156503288"/>
        <c:scaling>
          <c:orientation val="minMax"/>
        </c:scaling>
        <c:delete val="0"/>
        <c:axPos val="b"/>
        <c:majorGridlines/>
        <c:minorGridlines/>
        <c:title>
          <c:tx>
            <c:rich>
              <a:bodyPr/>
              <a:lstStyle/>
              <a:p>
                <a:pPr>
                  <a:defRPr/>
                </a:pPr>
                <a:r>
                  <a:rPr lang="cs-CZ" sz="1400" b="0" i="1" dirty="0">
                    <a:latin typeface="Times New Roman" pitchFamily="18" charset="0"/>
                    <a:cs typeface="Times New Roman" pitchFamily="18" charset="0"/>
                  </a:rPr>
                  <a:t>počet prodaných výrobků [ks]</a:t>
                </a:r>
              </a:p>
            </c:rich>
          </c:tx>
          <c:layout/>
          <c:overlay val="0"/>
        </c:title>
        <c:majorTickMark val="out"/>
        <c:minorTickMark val="none"/>
        <c:tickLblPos val="nextTo"/>
        <c:txPr>
          <a:bodyPr/>
          <a:lstStyle/>
          <a:p>
            <a:pPr>
              <a:defRPr sz="1400">
                <a:latin typeface="Times New Roman" pitchFamily="18" charset="0"/>
                <a:cs typeface="Times New Roman" pitchFamily="18" charset="0"/>
              </a:defRPr>
            </a:pPr>
            <a:endParaRPr lang="cs-CZ"/>
          </a:p>
        </c:txPr>
        <c:crossAx val="156496232"/>
        <c:crosses val="autoZero"/>
        <c:crossBetween val="midCat"/>
      </c:valAx>
      <c:valAx>
        <c:axId val="156496232"/>
        <c:scaling>
          <c:orientation val="minMax"/>
        </c:scaling>
        <c:delete val="0"/>
        <c:axPos val="l"/>
        <c:majorGridlines/>
        <c:minorGridlines/>
        <c:title>
          <c:tx>
            <c:rich>
              <a:bodyPr/>
              <a:lstStyle/>
              <a:p>
                <a:pPr>
                  <a:defRPr sz="1400" b="0" i="1">
                    <a:latin typeface="Times New Roman" pitchFamily="18" charset="0"/>
                    <a:cs typeface="Times New Roman" pitchFamily="18" charset="0"/>
                  </a:defRPr>
                </a:pPr>
                <a:r>
                  <a:rPr lang="cs-CZ" sz="1400" b="0" i="1">
                    <a:latin typeface="Times New Roman" pitchFamily="18" charset="0"/>
                    <a:cs typeface="Times New Roman" pitchFamily="18" charset="0"/>
                  </a:rPr>
                  <a:t>Tržby [Kč]</a:t>
                </a:r>
              </a:p>
            </c:rich>
          </c:tx>
          <c:layout/>
          <c:overlay val="0"/>
        </c:title>
        <c:numFmt formatCode="General" sourceLinked="1"/>
        <c:majorTickMark val="out"/>
        <c:minorTickMark val="none"/>
        <c:tickLblPos val="nextTo"/>
        <c:txPr>
          <a:bodyPr/>
          <a:lstStyle/>
          <a:p>
            <a:pPr>
              <a:defRPr sz="1400">
                <a:latin typeface="Times New Roman" pitchFamily="18" charset="0"/>
                <a:cs typeface="Times New Roman" pitchFamily="18" charset="0"/>
              </a:defRPr>
            </a:pPr>
            <a:endParaRPr lang="cs-CZ"/>
          </a:p>
        </c:txPr>
        <c:crossAx val="156503288"/>
        <c:crosses val="autoZero"/>
        <c:crossBetween val="midCat"/>
      </c:valAx>
    </c:plotArea>
    <c:plotVisOnly val="1"/>
    <c:dispBlanksAs val="gap"/>
    <c:showDLblsOverMax val="0"/>
  </c:chart>
  <c:spPr>
    <a:solidFill>
      <a:prstClr val="white"/>
    </a:solidFill>
  </c:spPr>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List1!$B$5:$C$5</c:f>
              <c:strCache>
                <c:ptCount val="1"/>
                <c:pt idx="0">
                  <c:v>Tržba 2 [Kč]</c:v>
                </c:pt>
              </c:strCache>
            </c:strRef>
          </c:tx>
          <c:marker>
            <c:symbol val="none"/>
          </c:marker>
          <c:xVal>
            <c:numRef>
              <c:f>List1!$D$4:$J$4</c:f>
              <c:numCache>
                <c:formatCode>General</c:formatCode>
                <c:ptCount val="7"/>
                <c:pt idx="0">
                  <c:v>1</c:v>
                </c:pt>
                <c:pt idx="1">
                  <c:v>2</c:v>
                </c:pt>
                <c:pt idx="2">
                  <c:v>3</c:v>
                </c:pt>
                <c:pt idx="3">
                  <c:v>4</c:v>
                </c:pt>
                <c:pt idx="4">
                  <c:v>5</c:v>
                </c:pt>
                <c:pt idx="5">
                  <c:v>6</c:v>
                </c:pt>
                <c:pt idx="6">
                  <c:v>7</c:v>
                </c:pt>
              </c:numCache>
            </c:numRef>
          </c:xVal>
          <c:yVal>
            <c:numRef>
              <c:f>List1!$D$5:$J$5</c:f>
              <c:numCache>
                <c:formatCode>General</c:formatCode>
                <c:ptCount val="7"/>
                <c:pt idx="0">
                  <c:v>200</c:v>
                </c:pt>
                <c:pt idx="1">
                  <c:v>370</c:v>
                </c:pt>
                <c:pt idx="2">
                  <c:v>510</c:v>
                </c:pt>
                <c:pt idx="3">
                  <c:v>620</c:v>
                </c:pt>
                <c:pt idx="4">
                  <c:v>700</c:v>
                </c:pt>
                <c:pt idx="5">
                  <c:v>750</c:v>
                </c:pt>
                <c:pt idx="6">
                  <c:v>770</c:v>
                </c:pt>
              </c:numCache>
            </c:numRef>
          </c:yVal>
          <c:smooth val="1"/>
          <c:extLst xmlns:c16r2="http://schemas.microsoft.com/office/drawing/2015/06/chart">
            <c:ext xmlns:c16="http://schemas.microsoft.com/office/drawing/2014/chart" uri="{C3380CC4-5D6E-409C-BE32-E72D297353CC}">
              <c16:uniqueId val="{00000000-12C2-4077-8770-D26785070D32}"/>
            </c:ext>
          </c:extLst>
        </c:ser>
        <c:dLbls>
          <c:showLegendKey val="0"/>
          <c:showVal val="0"/>
          <c:showCatName val="0"/>
          <c:showSerName val="0"/>
          <c:showPercent val="0"/>
          <c:showBubbleSize val="0"/>
        </c:dLbls>
        <c:axId val="156497016"/>
        <c:axId val="156500936"/>
      </c:scatterChart>
      <c:valAx>
        <c:axId val="156497016"/>
        <c:scaling>
          <c:orientation val="minMax"/>
        </c:scaling>
        <c:delete val="0"/>
        <c:axPos val="b"/>
        <c:majorGridlines/>
        <c:minorGridlines/>
        <c:title>
          <c:tx>
            <c:rich>
              <a:bodyPr/>
              <a:lstStyle/>
              <a:p>
                <a:pPr>
                  <a:defRPr/>
                </a:pPr>
                <a:r>
                  <a:rPr lang="cs-CZ" sz="1400" b="0" i="1" baseline="0">
                    <a:latin typeface="Times New Roman" pitchFamily="18" charset="0"/>
                    <a:cs typeface="Times New Roman" pitchFamily="18" charset="0"/>
                  </a:rPr>
                  <a:t>počet prodaných výrobků [ks]</a:t>
                </a:r>
                <a:endParaRPr lang="cs-CZ" sz="1400" b="0" i="1">
                  <a:latin typeface="Times New Roman" pitchFamily="18" charset="0"/>
                  <a:cs typeface="Times New Roman" pitchFamily="18" charset="0"/>
                </a:endParaRPr>
              </a:p>
            </c:rich>
          </c:tx>
          <c:layout/>
          <c:overlay val="0"/>
        </c:title>
        <c:numFmt formatCode="General" sourceLinked="1"/>
        <c:majorTickMark val="out"/>
        <c:minorTickMark val="none"/>
        <c:tickLblPos val="nextTo"/>
        <c:crossAx val="156500936"/>
        <c:crosses val="autoZero"/>
        <c:crossBetween val="midCat"/>
      </c:valAx>
      <c:valAx>
        <c:axId val="156500936"/>
        <c:scaling>
          <c:orientation val="minMax"/>
        </c:scaling>
        <c:delete val="0"/>
        <c:axPos val="l"/>
        <c:majorGridlines/>
        <c:minorGridlines/>
        <c:title>
          <c:tx>
            <c:rich>
              <a:bodyPr/>
              <a:lstStyle/>
              <a:p>
                <a:pPr>
                  <a:defRPr/>
                </a:pPr>
                <a:r>
                  <a:rPr lang="cs-CZ" sz="1400" b="0" i="1" baseline="0">
                    <a:latin typeface="Times New Roman" pitchFamily="18" charset="0"/>
                    <a:cs typeface="Times New Roman" pitchFamily="18" charset="0"/>
                  </a:rPr>
                  <a:t>Tržby [Kč</a:t>
                </a:r>
                <a:r>
                  <a:rPr lang="cs-CZ" sz="1400" b="1" i="1" baseline="0">
                    <a:latin typeface="Times New Roman" pitchFamily="18" charset="0"/>
                    <a:cs typeface="Times New Roman" pitchFamily="18" charset="0"/>
                  </a:rPr>
                  <a:t>]</a:t>
                </a:r>
                <a:endParaRPr lang="cs-CZ" sz="1400" i="1">
                  <a:latin typeface="Times New Roman" pitchFamily="18" charset="0"/>
                  <a:cs typeface="Times New Roman" pitchFamily="18" charset="0"/>
                </a:endParaRPr>
              </a:p>
            </c:rich>
          </c:tx>
          <c:layout/>
          <c:overlay val="0"/>
        </c:title>
        <c:numFmt formatCode="General" sourceLinked="1"/>
        <c:majorTickMark val="out"/>
        <c:minorTickMark val="none"/>
        <c:tickLblPos val="nextTo"/>
        <c:crossAx val="156497016"/>
        <c:crosses val="autoZero"/>
        <c:crossBetween val="midCat"/>
      </c:valAx>
    </c:plotArea>
    <c:plotVisOnly val="1"/>
    <c:dispBlanksAs val="gap"/>
    <c:showDLblsOverMax val="0"/>
  </c:chart>
  <c:spPr>
    <a:solidFill>
      <a:prstClr val="white"/>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i="1" dirty="0" err="1">
                <a:latin typeface="Times New Roman" pitchFamily="18" charset="0"/>
                <a:cs typeface="Times New Roman" pitchFamily="18" charset="0"/>
              </a:rPr>
              <a:t>Tržby</a:t>
            </a:r>
            <a:r>
              <a:rPr lang="en-US" i="1" dirty="0">
                <a:latin typeface="Times New Roman" pitchFamily="18" charset="0"/>
                <a:cs typeface="Times New Roman" pitchFamily="18" charset="0"/>
              </a:rPr>
              <a:t> T</a:t>
            </a:r>
          </a:p>
        </c:rich>
      </c:tx>
      <c:layout>
        <c:manualLayout>
          <c:xMode val="edge"/>
          <c:yMode val="edge"/>
          <c:x val="0.37588011054327297"/>
          <c:y val="2.8310082338075245E-2"/>
        </c:manualLayout>
      </c:layout>
      <c:overlay val="0"/>
    </c:title>
    <c:autoTitleDeleted val="0"/>
    <c:plotArea>
      <c:layout/>
      <c:scatterChart>
        <c:scatterStyle val="smoothMarker"/>
        <c:varyColors val="0"/>
        <c:ser>
          <c:idx val="0"/>
          <c:order val="0"/>
          <c:tx>
            <c:strRef>
              <c:f>List1!$B$1</c:f>
              <c:strCache>
                <c:ptCount val="1"/>
              </c:strCache>
            </c:strRef>
          </c:tx>
          <c:marker>
            <c:symbol val="none"/>
          </c:marker>
          <c:xVal>
            <c:numRef>
              <c:f>List1!$A$2:$A$20</c:f>
              <c:numCache>
                <c:formatCode>#,##0</c:formatCode>
                <c:ptCount val="19"/>
                <c:pt idx="1">
                  <c:v>0</c:v>
                </c:pt>
                <c:pt idx="2">
                  <c:v>1</c:v>
                </c:pt>
                <c:pt idx="3">
                  <c:v>2</c:v>
                </c:pt>
                <c:pt idx="4">
                  <c:v>4</c:v>
                </c:pt>
                <c:pt idx="5">
                  <c:v>6</c:v>
                </c:pt>
                <c:pt idx="6">
                  <c:v>8</c:v>
                </c:pt>
                <c:pt idx="7">
                  <c:v>10</c:v>
                </c:pt>
                <c:pt idx="8">
                  <c:v>12</c:v>
                </c:pt>
                <c:pt idx="9">
                  <c:v>14</c:v>
                </c:pt>
                <c:pt idx="10">
                  <c:v>15</c:v>
                </c:pt>
                <c:pt idx="11">
                  <c:v>16</c:v>
                </c:pt>
                <c:pt idx="12">
                  <c:v>18</c:v>
                </c:pt>
                <c:pt idx="13">
                  <c:v>20</c:v>
                </c:pt>
                <c:pt idx="14">
                  <c:v>22</c:v>
                </c:pt>
                <c:pt idx="15">
                  <c:v>24</c:v>
                </c:pt>
                <c:pt idx="16">
                  <c:v>26</c:v>
                </c:pt>
                <c:pt idx="17">
                  <c:v>28</c:v>
                </c:pt>
                <c:pt idx="18">
                  <c:v>30</c:v>
                </c:pt>
              </c:numCache>
            </c:numRef>
          </c:xVal>
          <c:yVal>
            <c:numRef>
              <c:f>List1!$B$2:$B$20</c:f>
              <c:numCache>
                <c:formatCode>#,##0</c:formatCode>
                <c:ptCount val="19"/>
                <c:pt idx="1">
                  <c:v>0</c:v>
                </c:pt>
                <c:pt idx="2">
                  <c:v>11600</c:v>
                </c:pt>
                <c:pt idx="3">
                  <c:v>22400</c:v>
                </c:pt>
                <c:pt idx="4">
                  <c:v>41600</c:v>
                </c:pt>
                <c:pt idx="5">
                  <c:v>57600</c:v>
                </c:pt>
                <c:pt idx="6">
                  <c:v>70400</c:v>
                </c:pt>
                <c:pt idx="7">
                  <c:v>80000</c:v>
                </c:pt>
                <c:pt idx="8">
                  <c:v>86400</c:v>
                </c:pt>
                <c:pt idx="9">
                  <c:v>89600</c:v>
                </c:pt>
                <c:pt idx="10">
                  <c:v>90000</c:v>
                </c:pt>
                <c:pt idx="11">
                  <c:v>89600</c:v>
                </c:pt>
                <c:pt idx="12">
                  <c:v>86400</c:v>
                </c:pt>
                <c:pt idx="13">
                  <c:v>80000</c:v>
                </c:pt>
                <c:pt idx="14">
                  <c:v>70400</c:v>
                </c:pt>
                <c:pt idx="15">
                  <c:v>57600</c:v>
                </c:pt>
                <c:pt idx="16">
                  <c:v>41600</c:v>
                </c:pt>
                <c:pt idx="17">
                  <c:v>22400</c:v>
                </c:pt>
                <c:pt idx="18">
                  <c:v>0</c:v>
                </c:pt>
              </c:numCache>
            </c:numRef>
          </c:yVal>
          <c:smooth val="1"/>
          <c:extLst xmlns:c16r2="http://schemas.microsoft.com/office/drawing/2015/06/chart">
            <c:ext xmlns:c16="http://schemas.microsoft.com/office/drawing/2014/chart" uri="{C3380CC4-5D6E-409C-BE32-E72D297353CC}">
              <c16:uniqueId val="{00000000-720A-461D-B741-DA3C4B907065}"/>
            </c:ext>
          </c:extLst>
        </c:ser>
        <c:dLbls>
          <c:showLegendKey val="0"/>
          <c:showVal val="0"/>
          <c:showCatName val="0"/>
          <c:showSerName val="0"/>
          <c:showPercent val="0"/>
          <c:showBubbleSize val="0"/>
        </c:dLbls>
        <c:axId val="156496624"/>
        <c:axId val="156498192"/>
      </c:scatterChart>
      <c:valAx>
        <c:axId val="156496624"/>
        <c:scaling>
          <c:orientation val="minMax"/>
        </c:scaling>
        <c:delete val="0"/>
        <c:axPos val="b"/>
        <c:title>
          <c:tx>
            <c:rich>
              <a:bodyPr/>
              <a:lstStyle/>
              <a:p>
                <a:pPr>
                  <a:defRPr/>
                </a:pPr>
                <a:r>
                  <a:rPr lang="en-US" sz="1200" b="0">
                    <a:latin typeface="Times New Roman" pitchFamily="18" charset="0"/>
                    <a:cs typeface="Times New Roman" pitchFamily="18" charset="0"/>
                  </a:rPr>
                  <a:t>Obje</a:t>
                </a:r>
                <a:r>
                  <a:rPr lang="cs-CZ" sz="1200" b="0">
                    <a:latin typeface="Times New Roman" pitchFamily="18" charset="0"/>
                    <a:cs typeface="Times New Roman" pitchFamily="18" charset="0"/>
                  </a:rPr>
                  <a:t>m výroby </a:t>
                </a:r>
                <a:r>
                  <a:rPr lang="cs-CZ" sz="1200" b="0" i="1">
                    <a:latin typeface="Times New Roman" pitchFamily="18" charset="0"/>
                    <a:cs typeface="Times New Roman" pitchFamily="18" charset="0"/>
                  </a:rPr>
                  <a:t>Q [ks]</a:t>
                </a:r>
                <a:endParaRPr lang="en-US" sz="1200" b="0" i="1">
                  <a:latin typeface="Times New Roman" pitchFamily="18" charset="0"/>
                  <a:cs typeface="Times New Roman" pitchFamily="18" charset="0"/>
                </a:endParaRPr>
              </a:p>
            </c:rich>
          </c:tx>
          <c:layout/>
          <c:overlay val="0"/>
        </c:title>
        <c:numFmt formatCode="#,##0" sourceLinked="1"/>
        <c:majorTickMark val="out"/>
        <c:minorTickMark val="none"/>
        <c:tickLblPos val="nextTo"/>
        <c:txPr>
          <a:bodyPr/>
          <a:lstStyle/>
          <a:p>
            <a:pPr>
              <a:defRPr sz="1200"/>
            </a:pPr>
            <a:endParaRPr lang="cs-CZ"/>
          </a:p>
        </c:txPr>
        <c:crossAx val="156498192"/>
        <c:crosses val="autoZero"/>
        <c:crossBetween val="midCat"/>
      </c:valAx>
      <c:valAx>
        <c:axId val="156498192"/>
        <c:scaling>
          <c:orientation val="minMax"/>
        </c:scaling>
        <c:delete val="0"/>
        <c:axPos val="l"/>
        <c:majorGridlines/>
        <c:title>
          <c:tx>
            <c:rich>
              <a:bodyPr rot="-5400000" vert="horz"/>
              <a:lstStyle/>
              <a:p>
                <a:pPr>
                  <a:defRPr/>
                </a:pPr>
                <a:r>
                  <a:rPr lang="cs-CZ" sz="1200" b="1">
                    <a:latin typeface="Times New Roman" pitchFamily="18" charset="0"/>
                    <a:cs typeface="Times New Roman" pitchFamily="18" charset="0"/>
                  </a:rPr>
                  <a:t>C</a:t>
                </a:r>
                <a:r>
                  <a:rPr lang="en-US" sz="1200" b="1">
                    <a:latin typeface="Times New Roman" pitchFamily="18" charset="0"/>
                    <a:cs typeface="Times New Roman" pitchFamily="18" charset="0"/>
                  </a:rPr>
                  <a:t>elkové tržby </a:t>
                </a:r>
                <a:r>
                  <a:rPr lang="en-US" sz="1200" b="0" i="1">
                    <a:latin typeface="Times New Roman" pitchFamily="18" charset="0"/>
                    <a:cs typeface="Times New Roman" pitchFamily="18" charset="0"/>
                  </a:rPr>
                  <a:t>T</a:t>
                </a:r>
                <a:r>
                  <a:rPr lang="cs-CZ" sz="1200" b="0" i="1">
                    <a:latin typeface="Times New Roman" pitchFamily="18" charset="0"/>
                    <a:cs typeface="Times New Roman" pitchFamily="18" charset="0"/>
                  </a:rPr>
                  <a:t> [Kč]</a:t>
                </a:r>
                <a:endParaRPr lang="en-US" sz="1200" b="0" i="1">
                  <a:latin typeface="Times New Roman" pitchFamily="18" charset="0"/>
                  <a:cs typeface="Times New Roman" pitchFamily="18" charset="0"/>
                </a:endParaRPr>
              </a:p>
            </c:rich>
          </c:tx>
          <c:layout>
            <c:manualLayout>
              <c:xMode val="edge"/>
              <c:yMode val="edge"/>
              <c:x val="2.4489790671211046E-2"/>
              <c:y val="0.37782139301552925"/>
            </c:manualLayout>
          </c:layout>
          <c:overlay val="0"/>
        </c:title>
        <c:numFmt formatCode="#,##0" sourceLinked="1"/>
        <c:majorTickMark val="out"/>
        <c:minorTickMark val="none"/>
        <c:tickLblPos val="nextTo"/>
        <c:txPr>
          <a:bodyPr/>
          <a:lstStyle/>
          <a:p>
            <a:pPr>
              <a:defRPr sz="1200"/>
            </a:pPr>
            <a:endParaRPr lang="cs-CZ"/>
          </a:p>
        </c:txPr>
        <c:crossAx val="156496624"/>
        <c:crosses val="autoZero"/>
        <c:crossBetween val="midCat"/>
      </c:valAx>
    </c:plotArea>
    <c:plotVisOnly val="1"/>
    <c:dispBlanksAs val="gap"/>
    <c:showDLblsOverMax val="0"/>
  </c:chart>
  <c:spPr>
    <a:solidFill>
      <a:prstClr val="white"/>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Náklady</a:t>
            </a:r>
          </a:p>
        </c:rich>
      </c:tx>
      <c:layout/>
      <c:overlay val="0"/>
    </c:title>
    <c:autoTitleDeleted val="0"/>
    <c:plotArea>
      <c:layout/>
      <c:scatterChart>
        <c:scatterStyle val="smoothMarker"/>
        <c:varyColors val="0"/>
        <c:ser>
          <c:idx val="0"/>
          <c:order val="0"/>
          <c:tx>
            <c:strRef>
              <c:f>List1!$B$1</c:f>
              <c:strCache>
                <c:ptCount val="1"/>
                <c:pt idx="0">
                  <c:v>#HODNOTA!</c:v>
                </c:pt>
              </c:strCache>
            </c:strRef>
          </c:tx>
          <c:spPr>
            <a:ln>
              <a:solidFill>
                <a:srgbClr val="FF0000"/>
              </a:solidFill>
            </a:ln>
          </c:spPr>
          <c:marker>
            <c:symbol val="none"/>
          </c:marker>
          <c:xVal>
            <c:numRef>
              <c:f>List1!$A$2:$A$32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List1!$B$2:$B$32</c:f>
              <c:numCache>
                <c:formatCode>General</c:formatCode>
                <c:ptCount val="31"/>
                <c:pt idx="0">
                  <c:v>45000</c:v>
                </c:pt>
                <c:pt idx="1">
                  <c:v>47250</c:v>
                </c:pt>
                <c:pt idx="2">
                  <c:v>49400</c:v>
                </c:pt>
                <c:pt idx="3">
                  <c:v>51450</c:v>
                </c:pt>
                <c:pt idx="4">
                  <c:v>53400</c:v>
                </c:pt>
                <c:pt idx="5">
                  <c:v>55250</c:v>
                </c:pt>
                <c:pt idx="6">
                  <c:v>57000</c:v>
                </c:pt>
                <c:pt idx="7">
                  <c:v>58650</c:v>
                </c:pt>
                <c:pt idx="8">
                  <c:v>60200</c:v>
                </c:pt>
                <c:pt idx="9">
                  <c:v>61650</c:v>
                </c:pt>
                <c:pt idx="10">
                  <c:v>63000</c:v>
                </c:pt>
                <c:pt idx="11">
                  <c:v>64250</c:v>
                </c:pt>
                <c:pt idx="12">
                  <c:v>65400</c:v>
                </c:pt>
                <c:pt idx="13">
                  <c:v>66450</c:v>
                </c:pt>
                <c:pt idx="14">
                  <c:v>67400</c:v>
                </c:pt>
                <c:pt idx="15">
                  <c:v>68250</c:v>
                </c:pt>
                <c:pt idx="16">
                  <c:v>69000</c:v>
                </c:pt>
                <c:pt idx="17">
                  <c:v>69650</c:v>
                </c:pt>
                <c:pt idx="18">
                  <c:v>70200</c:v>
                </c:pt>
                <c:pt idx="19">
                  <c:v>70650</c:v>
                </c:pt>
                <c:pt idx="20">
                  <c:v>71000</c:v>
                </c:pt>
                <c:pt idx="21">
                  <c:v>71250</c:v>
                </c:pt>
                <c:pt idx="22">
                  <c:v>71400</c:v>
                </c:pt>
                <c:pt idx="23">
                  <c:v>71450</c:v>
                </c:pt>
                <c:pt idx="24">
                  <c:v>71400</c:v>
                </c:pt>
                <c:pt idx="25">
                  <c:v>71250</c:v>
                </c:pt>
                <c:pt idx="26">
                  <c:v>71000</c:v>
                </c:pt>
                <c:pt idx="27">
                  <c:v>70650</c:v>
                </c:pt>
                <c:pt idx="28">
                  <c:v>70200</c:v>
                </c:pt>
                <c:pt idx="29">
                  <c:v>69650</c:v>
                </c:pt>
                <c:pt idx="30">
                  <c:v>69000</c:v>
                </c:pt>
              </c:numCache>
            </c:numRef>
          </c:yVal>
          <c:smooth val="1"/>
          <c:extLst xmlns:c16r2="http://schemas.microsoft.com/office/drawing/2015/06/chart">
            <c:ext xmlns:c16="http://schemas.microsoft.com/office/drawing/2014/chart" uri="{C3380CC4-5D6E-409C-BE32-E72D297353CC}">
              <c16:uniqueId val="{00000000-2824-4966-A957-8BF1BDF1AE75}"/>
            </c:ext>
          </c:extLst>
        </c:ser>
        <c:dLbls>
          <c:showLegendKey val="0"/>
          <c:showVal val="0"/>
          <c:showCatName val="0"/>
          <c:showSerName val="0"/>
          <c:showPercent val="0"/>
          <c:showBubbleSize val="0"/>
        </c:dLbls>
        <c:axId val="156498976"/>
        <c:axId val="156497800"/>
      </c:scatterChart>
      <c:valAx>
        <c:axId val="156498976"/>
        <c:scaling>
          <c:orientation val="minMax"/>
        </c:scaling>
        <c:delete val="0"/>
        <c:axPos val="b"/>
        <c:title>
          <c:tx>
            <c:rich>
              <a:bodyPr/>
              <a:lstStyle/>
              <a:p>
                <a:pPr>
                  <a:defRPr/>
                </a:pPr>
                <a:r>
                  <a:rPr lang="en-US" sz="1200" b="0" i="0"/>
                  <a:t>Objem produkce </a:t>
                </a:r>
                <a:r>
                  <a:rPr lang="en-US" b="0" i="1"/>
                  <a:t>Q [ks]</a:t>
                </a:r>
              </a:p>
            </c:rich>
          </c:tx>
          <c:layout/>
          <c:overlay val="0"/>
        </c:title>
        <c:numFmt formatCode="General" sourceLinked="1"/>
        <c:majorTickMark val="out"/>
        <c:minorTickMark val="none"/>
        <c:tickLblPos val="nextTo"/>
        <c:crossAx val="156497800"/>
        <c:crosses val="autoZero"/>
        <c:crossBetween val="midCat"/>
      </c:valAx>
      <c:valAx>
        <c:axId val="156497800"/>
        <c:scaling>
          <c:orientation val="minMax"/>
        </c:scaling>
        <c:delete val="0"/>
        <c:axPos val="l"/>
        <c:majorGridlines/>
        <c:title>
          <c:tx>
            <c:rich>
              <a:bodyPr rot="-5400000" vert="horz"/>
              <a:lstStyle/>
              <a:p>
                <a:pPr>
                  <a:defRPr/>
                </a:pPr>
                <a:r>
                  <a:rPr lang="cs-CZ" sz="1200" b="0"/>
                  <a:t>Celkové náklady </a:t>
                </a:r>
                <a:r>
                  <a:rPr lang="cs-CZ" b="0" i="1"/>
                  <a:t>N [Kč]</a:t>
                </a:r>
                <a:endParaRPr lang="en-US" b="0" i="1"/>
              </a:p>
            </c:rich>
          </c:tx>
          <c:layout/>
          <c:overlay val="0"/>
        </c:title>
        <c:numFmt formatCode="General" sourceLinked="1"/>
        <c:majorTickMark val="out"/>
        <c:minorTickMark val="none"/>
        <c:tickLblPos val="nextTo"/>
        <c:crossAx val="156498976"/>
        <c:crosses val="autoZero"/>
        <c:crossBetween val="midCat"/>
      </c:valAx>
      <c:spPr>
        <a:ln>
          <a:solidFill>
            <a:schemeClr val="accent1"/>
          </a:solidFill>
        </a:ln>
      </c:spPr>
    </c:plotArea>
    <c:plotVisOnly val="1"/>
    <c:dispBlanksAs val="gap"/>
    <c:showDLblsOverMax val="0"/>
  </c:chart>
  <c:spPr>
    <a:solidFill>
      <a:schemeClr val="bg1"/>
    </a:solid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16031804641623"/>
          <c:y val="2.2942708720956245E-2"/>
          <c:w val="0.86064344191472664"/>
          <c:h val="0.84926484378488665"/>
        </c:manualLayout>
      </c:layout>
      <c:scatterChart>
        <c:scatterStyle val="smoothMarker"/>
        <c:varyColors val="0"/>
        <c:ser>
          <c:idx val="0"/>
          <c:order val="0"/>
          <c:spPr>
            <a:ln>
              <a:solidFill>
                <a:srgbClr val="FF0000"/>
              </a:solidFill>
            </a:ln>
          </c:spPr>
          <c:marker>
            <c:symbol val="none"/>
          </c:marker>
          <c:xVal>
            <c:numRef>
              <c:f>List1!$A$2:$A$32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List1!$B$2:$B$32</c:f>
              <c:numCache>
                <c:formatCode>General</c:formatCode>
                <c:ptCount val="31"/>
                <c:pt idx="0">
                  <c:v>45000</c:v>
                </c:pt>
                <c:pt idx="1">
                  <c:v>47250</c:v>
                </c:pt>
                <c:pt idx="2">
                  <c:v>49400</c:v>
                </c:pt>
                <c:pt idx="3">
                  <c:v>51450</c:v>
                </c:pt>
                <c:pt idx="4">
                  <c:v>53400</c:v>
                </c:pt>
                <c:pt idx="5">
                  <c:v>55250</c:v>
                </c:pt>
                <c:pt idx="6">
                  <c:v>57000</c:v>
                </c:pt>
                <c:pt idx="7">
                  <c:v>58650</c:v>
                </c:pt>
                <c:pt idx="8">
                  <c:v>60200</c:v>
                </c:pt>
                <c:pt idx="9">
                  <c:v>61650</c:v>
                </c:pt>
                <c:pt idx="10">
                  <c:v>63000</c:v>
                </c:pt>
                <c:pt idx="11">
                  <c:v>64250</c:v>
                </c:pt>
                <c:pt idx="12">
                  <c:v>65400</c:v>
                </c:pt>
                <c:pt idx="13">
                  <c:v>66450</c:v>
                </c:pt>
                <c:pt idx="14">
                  <c:v>67400</c:v>
                </c:pt>
                <c:pt idx="15">
                  <c:v>68250</c:v>
                </c:pt>
                <c:pt idx="16">
                  <c:v>69000</c:v>
                </c:pt>
                <c:pt idx="17">
                  <c:v>69650</c:v>
                </c:pt>
                <c:pt idx="18">
                  <c:v>70200</c:v>
                </c:pt>
                <c:pt idx="19">
                  <c:v>70650</c:v>
                </c:pt>
                <c:pt idx="20">
                  <c:v>71000</c:v>
                </c:pt>
                <c:pt idx="21">
                  <c:v>71250</c:v>
                </c:pt>
                <c:pt idx="22">
                  <c:v>71400</c:v>
                </c:pt>
                <c:pt idx="23">
                  <c:v>71450</c:v>
                </c:pt>
                <c:pt idx="24">
                  <c:v>71400</c:v>
                </c:pt>
                <c:pt idx="25">
                  <c:v>71250</c:v>
                </c:pt>
                <c:pt idx="26">
                  <c:v>71000</c:v>
                </c:pt>
                <c:pt idx="27">
                  <c:v>70650</c:v>
                </c:pt>
                <c:pt idx="28">
                  <c:v>70200</c:v>
                </c:pt>
                <c:pt idx="29">
                  <c:v>69650</c:v>
                </c:pt>
                <c:pt idx="30">
                  <c:v>69000</c:v>
                </c:pt>
              </c:numCache>
            </c:numRef>
          </c:yVal>
          <c:smooth val="1"/>
          <c:extLst xmlns:c16r2="http://schemas.microsoft.com/office/drawing/2015/06/chart">
            <c:ext xmlns:c16="http://schemas.microsoft.com/office/drawing/2014/chart" uri="{C3380CC4-5D6E-409C-BE32-E72D297353CC}">
              <c16:uniqueId val="{00000000-93C2-4F98-9C48-E8ED5AB9F579}"/>
            </c:ext>
          </c:extLst>
        </c:ser>
        <c:ser>
          <c:idx val="1"/>
          <c:order val="1"/>
          <c:spPr>
            <a:ln>
              <a:solidFill>
                <a:srgbClr val="0070C0"/>
              </a:solidFill>
            </a:ln>
          </c:spPr>
          <c:marker>
            <c:symbol val="none"/>
          </c:marker>
          <c:xVal>
            <c:numRef>
              <c:f>List1!$A$2:$A$32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List1!$C$2:$C$32</c:f>
              <c:numCache>
                <c:formatCode>#,##0</c:formatCode>
                <c:ptCount val="31"/>
                <c:pt idx="0">
                  <c:v>0</c:v>
                </c:pt>
                <c:pt idx="1">
                  <c:v>11700</c:v>
                </c:pt>
                <c:pt idx="2">
                  <c:v>22600</c:v>
                </c:pt>
                <c:pt idx="3">
                  <c:v>32700</c:v>
                </c:pt>
                <c:pt idx="4">
                  <c:v>42000</c:v>
                </c:pt>
                <c:pt idx="5">
                  <c:v>50500</c:v>
                </c:pt>
                <c:pt idx="6">
                  <c:v>58200</c:v>
                </c:pt>
                <c:pt idx="7">
                  <c:v>65100</c:v>
                </c:pt>
                <c:pt idx="8">
                  <c:v>71200</c:v>
                </c:pt>
                <c:pt idx="9">
                  <c:v>76500</c:v>
                </c:pt>
                <c:pt idx="10">
                  <c:v>81000</c:v>
                </c:pt>
                <c:pt idx="11">
                  <c:v>84700</c:v>
                </c:pt>
                <c:pt idx="12">
                  <c:v>87600</c:v>
                </c:pt>
                <c:pt idx="13">
                  <c:v>89700</c:v>
                </c:pt>
                <c:pt idx="14">
                  <c:v>91000</c:v>
                </c:pt>
                <c:pt idx="15">
                  <c:v>91500</c:v>
                </c:pt>
                <c:pt idx="16">
                  <c:v>91200</c:v>
                </c:pt>
                <c:pt idx="17">
                  <c:v>90100</c:v>
                </c:pt>
                <c:pt idx="18">
                  <c:v>88200</c:v>
                </c:pt>
                <c:pt idx="19">
                  <c:v>85500</c:v>
                </c:pt>
                <c:pt idx="20">
                  <c:v>82000</c:v>
                </c:pt>
                <c:pt idx="21">
                  <c:v>77700</c:v>
                </c:pt>
                <c:pt idx="22">
                  <c:v>72600</c:v>
                </c:pt>
                <c:pt idx="23">
                  <c:v>66700</c:v>
                </c:pt>
                <c:pt idx="24">
                  <c:v>60000</c:v>
                </c:pt>
                <c:pt idx="25">
                  <c:v>52500</c:v>
                </c:pt>
                <c:pt idx="26">
                  <c:v>44200</c:v>
                </c:pt>
                <c:pt idx="27">
                  <c:v>35100</c:v>
                </c:pt>
                <c:pt idx="28">
                  <c:v>25200</c:v>
                </c:pt>
                <c:pt idx="29">
                  <c:v>14500</c:v>
                </c:pt>
                <c:pt idx="30">
                  <c:v>3000</c:v>
                </c:pt>
              </c:numCache>
            </c:numRef>
          </c:yVal>
          <c:smooth val="1"/>
          <c:extLst xmlns:c16r2="http://schemas.microsoft.com/office/drawing/2015/06/chart">
            <c:ext xmlns:c16="http://schemas.microsoft.com/office/drawing/2014/chart" uri="{C3380CC4-5D6E-409C-BE32-E72D297353CC}">
              <c16:uniqueId val="{00000001-93C2-4F98-9C48-E8ED5AB9F579}"/>
            </c:ext>
          </c:extLst>
        </c:ser>
        <c:dLbls>
          <c:showLegendKey val="0"/>
          <c:showVal val="0"/>
          <c:showCatName val="0"/>
          <c:showSerName val="0"/>
          <c:showPercent val="0"/>
          <c:showBubbleSize val="0"/>
        </c:dLbls>
        <c:axId val="156499760"/>
        <c:axId val="156500152"/>
      </c:scatterChart>
      <c:valAx>
        <c:axId val="156499760"/>
        <c:scaling>
          <c:orientation val="minMax"/>
        </c:scaling>
        <c:delete val="0"/>
        <c:axPos val="b"/>
        <c:title>
          <c:tx>
            <c:rich>
              <a:bodyPr/>
              <a:lstStyle/>
              <a:p>
                <a:pPr>
                  <a:defRPr/>
                </a:pPr>
                <a:r>
                  <a:rPr lang="cs-CZ" sz="1200" b="0"/>
                  <a:t>Objem produkce </a:t>
                </a:r>
                <a:r>
                  <a:rPr lang="cs-CZ" sz="1200" b="0" i="1"/>
                  <a:t>Q </a:t>
                </a:r>
                <a:r>
                  <a:rPr lang="en-US" sz="1200" b="0" i="1"/>
                  <a:t>[</a:t>
                </a:r>
                <a:r>
                  <a:rPr lang="cs-CZ" sz="1200" b="0" i="1"/>
                  <a:t>ks</a:t>
                </a:r>
                <a:r>
                  <a:rPr lang="en-US" sz="1200" b="0" i="1"/>
                  <a:t>]</a:t>
                </a:r>
                <a:endParaRPr lang="cs-CZ" sz="1200" b="0" i="1"/>
              </a:p>
            </c:rich>
          </c:tx>
          <c:layout/>
          <c:overlay val="0"/>
        </c:title>
        <c:numFmt formatCode="General" sourceLinked="1"/>
        <c:majorTickMark val="out"/>
        <c:minorTickMark val="none"/>
        <c:tickLblPos val="nextTo"/>
        <c:crossAx val="156500152"/>
        <c:crosses val="autoZero"/>
        <c:crossBetween val="midCat"/>
      </c:valAx>
      <c:valAx>
        <c:axId val="156500152"/>
        <c:scaling>
          <c:orientation val="minMax"/>
        </c:scaling>
        <c:delete val="0"/>
        <c:axPos val="l"/>
        <c:majorGridlines/>
        <c:title>
          <c:tx>
            <c:rich>
              <a:bodyPr rot="-5400000" vert="horz"/>
              <a:lstStyle/>
              <a:p>
                <a:pPr>
                  <a:defRPr/>
                </a:pPr>
                <a:r>
                  <a:rPr lang="cs-CZ" sz="1200" b="0"/>
                  <a:t>Tržby</a:t>
                </a:r>
                <a:r>
                  <a:rPr lang="cs-CZ" sz="1200" b="0" baseline="0"/>
                  <a:t> T, Náklady </a:t>
                </a:r>
                <a:r>
                  <a:rPr lang="cs-CZ" sz="1200" b="0" i="1" baseline="0"/>
                  <a:t>N </a:t>
                </a:r>
                <a:r>
                  <a:rPr lang="en-US" sz="1200" b="0" i="1" baseline="0"/>
                  <a:t>[</a:t>
                </a:r>
                <a:r>
                  <a:rPr lang="cs-CZ" sz="1200" b="0" i="1" baseline="0"/>
                  <a:t>Kč</a:t>
                </a:r>
                <a:r>
                  <a:rPr lang="en-US" b="0" i="1" baseline="0"/>
                  <a:t>]</a:t>
                </a:r>
                <a:endParaRPr lang="cs-CZ" b="0" i="1"/>
              </a:p>
            </c:rich>
          </c:tx>
          <c:layout/>
          <c:overlay val="0"/>
        </c:title>
        <c:numFmt formatCode="General" sourceLinked="1"/>
        <c:majorTickMark val="out"/>
        <c:minorTickMark val="none"/>
        <c:tickLblPos val="nextTo"/>
        <c:crossAx val="156499760"/>
        <c:crosses val="autoZero"/>
        <c:crossBetween val="midCat"/>
      </c:valAx>
    </c:plotArea>
    <c:plotVisOnly val="1"/>
    <c:dispBlanksAs val="gap"/>
    <c:showDLblsOverMax val="0"/>
  </c:chart>
  <c:spPr>
    <a:solidFill>
      <a:schemeClr val="bg1"/>
    </a:solidFill>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marker>
            <c:symbol val="none"/>
          </c:marker>
          <c:xVal>
            <c:numRef>
              <c:f>List1!$B$2:$B$14</c:f>
              <c:numCache>
                <c:formatCode>General</c:formatCode>
                <c:ptCount val="13"/>
                <c:pt idx="0">
                  <c:v>1</c:v>
                </c:pt>
                <c:pt idx="1">
                  <c:v>2</c:v>
                </c:pt>
                <c:pt idx="2">
                  <c:v>3</c:v>
                </c:pt>
                <c:pt idx="3">
                  <c:v>10</c:v>
                </c:pt>
                <c:pt idx="4">
                  <c:v>50</c:v>
                </c:pt>
                <c:pt idx="5">
                  <c:v>100</c:v>
                </c:pt>
                <c:pt idx="6">
                  <c:v>200</c:v>
                </c:pt>
                <c:pt idx="7">
                  <c:v>500</c:v>
                </c:pt>
                <c:pt idx="8">
                  <c:v>1000</c:v>
                </c:pt>
                <c:pt idx="9">
                  <c:v>2000</c:v>
                </c:pt>
                <c:pt idx="10">
                  <c:v>3000</c:v>
                </c:pt>
                <c:pt idx="11">
                  <c:v>4000</c:v>
                </c:pt>
                <c:pt idx="12">
                  <c:v>5000</c:v>
                </c:pt>
              </c:numCache>
            </c:numRef>
          </c:xVal>
          <c:yVal>
            <c:numRef>
              <c:f>List1!$C$2:$C$14</c:f>
              <c:numCache>
                <c:formatCode>General</c:formatCode>
                <c:ptCount val="13"/>
                <c:pt idx="0">
                  <c:v>999</c:v>
                </c:pt>
                <c:pt idx="1">
                  <c:v>998.31820716949244</c:v>
                </c:pt>
                <c:pt idx="2">
                  <c:v>997.72049294304554</c:v>
                </c:pt>
                <c:pt idx="3">
                  <c:v>994.37658674809654</c:v>
                </c:pt>
                <c:pt idx="4">
                  <c:v>981.19698453456851</c:v>
                </c:pt>
                <c:pt idx="5">
                  <c:v>968.37722339831555</c:v>
                </c:pt>
                <c:pt idx="6">
                  <c:v>946.81704103055017</c:v>
                </c:pt>
                <c:pt idx="7">
                  <c:v>894.26287365594339</c:v>
                </c:pt>
                <c:pt idx="8">
                  <c:v>822.17205899610803</c:v>
                </c:pt>
                <c:pt idx="9">
                  <c:v>700.93024375575521</c:v>
                </c:pt>
                <c:pt idx="10">
                  <c:v>594.63995355789064</c:v>
                </c:pt>
                <c:pt idx="11">
                  <c:v>497.02662812682587</c:v>
                </c:pt>
                <c:pt idx="12">
                  <c:v>405.39644249863903</c:v>
                </c:pt>
              </c:numCache>
            </c:numRef>
          </c:yVal>
          <c:smooth val="1"/>
          <c:extLst xmlns:c16r2="http://schemas.microsoft.com/office/drawing/2015/06/chart">
            <c:ext xmlns:c16="http://schemas.microsoft.com/office/drawing/2014/chart" uri="{C3380CC4-5D6E-409C-BE32-E72D297353CC}">
              <c16:uniqueId val="{00000000-C9FA-45A7-8964-44EF65C76D60}"/>
            </c:ext>
          </c:extLst>
        </c:ser>
        <c:dLbls>
          <c:showLegendKey val="0"/>
          <c:showVal val="0"/>
          <c:showCatName val="0"/>
          <c:showSerName val="0"/>
          <c:showPercent val="0"/>
          <c:showBubbleSize val="0"/>
        </c:dLbls>
        <c:axId val="156500544"/>
        <c:axId val="156501328"/>
      </c:scatterChart>
      <c:valAx>
        <c:axId val="156500544"/>
        <c:scaling>
          <c:orientation val="minMax"/>
        </c:scaling>
        <c:delete val="0"/>
        <c:axPos val="b"/>
        <c:majorGridlines/>
        <c:minorGridlines/>
        <c:title>
          <c:tx>
            <c:rich>
              <a:bodyPr/>
              <a:lstStyle/>
              <a:p>
                <a:pPr>
                  <a:defRPr/>
                </a:pPr>
                <a:r>
                  <a:rPr lang="cs-CZ" sz="1600" dirty="0">
                    <a:latin typeface="Times New Roman" pitchFamily="18" charset="0"/>
                    <a:cs typeface="Times New Roman" pitchFamily="18" charset="0"/>
                  </a:rPr>
                  <a:t>počet prodaných </a:t>
                </a:r>
                <a:r>
                  <a:rPr lang="cs-CZ" sz="1600" dirty="0" smtClean="0">
                    <a:latin typeface="Times New Roman" pitchFamily="18" charset="0"/>
                    <a:cs typeface="Times New Roman" pitchFamily="18" charset="0"/>
                  </a:rPr>
                  <a:t>paměťových karet[ks</a:t>
                </a:r>
                <a:r>
                  <a:rPr lang="cs-CZ" sz="1600" dirty="0">
                    <a:latin typeface="Times New Roman" pitchFamily="18" charset="0"/>
                    <a:cs typeface="Times New Roman" pitchFamily="18" charset="0"/>
                  </a:rPr>
                  <a:t>]</a:t>
                </a:r>
              </a:p>
            </c:rich>
          </c:tx>
          <c:layout/>
          <c:overlay val="0"/>
        </c:title>
        <c:numFmt formatCode="General" sourceLinked="1"/>
        <c:majorTickMark val="out"/>
        <c:minorTickMark val="none"/>
        <c:tickLblPos val="nextTo"/>
        <c:crossAx val="156501328"/>
        <c:crosses val="autoZero"/>
        <c:crossBetween val="midCat"/>
      </c:valAx>
      <c:valAx>
        <c:axId val="156501328"/>
        <c:scaling>
          <c:orientation val="minMax"/>
        </c:scaling>
        <c:delete val="0"/>
        <c:axPos val="l"/>
        <c:majorGridlines/>
        <c:minorGridlines/>
        <c:title>
          <c:tx>
            <c:rich>
              <a:bodyPr/>
              <a:lstStyle/>
              <a:p>
                <a:pPr>
                  <a:defRPr/>
                </a:pPr>
                <a:r>
                  <a:rPr lang="cs-CZ" sz="1600" dirty="0">
                    <a:latin typeface="Times New Roman" pitchFamily="18" charset="0"/>
                    <a:cs typeface="Times New Roman" pitchFamily="18" charset="0"/>
                  </a:rPr>
                  <a:t>cena </a:t>
                </a:r>
                <a:r>
                  <a:rPr lang="cs-CZ" sz="1600" dirty="0" smtClean="0">
                    <a:latin typeface="Times New Roman" pitchFamily="18" charset="0"/>
                    <a:cs typeface="Times New Roman" pitchFamily="18" charset="0"/>
                  </a:rPr>
                  <a:t>paměťové karty[</a:t>
                </a:r>
                <a:r>
                  <a:rPr lang="cs-CZ" sz="1600" i="1" dirty="0" smtClean="0">
                    <a:latin typeface="Times New Roman" pitchFamily="18" charset="0"/>
                    <a:cs typeface="Times New Roman" pitchFamily="18" charset="0"/>
                  </a:rPr>
                  <a:t>Kč/ks</a:t>
                </a:r>
                <a:r>
                  <a:rPr lang="cs-CZ" sz="1600" dirty="0">
                    <a:latin typeface="Times New Roman"/>
                    <a:cs typeface="Times New Roman"/>
                  </a:rPr>
                  <a:t>]</a:t>
                </a:r>
                <a:endParaRPr lang="cs-CZ" sz="1600" dirty="0"/>
              </a:p>
            </c:rich>
          </c:tx>
          <c:layout/>
          <c:overlay val="0"/>
        </c:title>
        <c:numFmt formatCode="General" sourceLinked="1"/>
        <c:majorTickMark val="out"/>
        <c:minorTickMark val="none"/>
        <c:tickLblPos val="nextTo"/>
        <c:crossAx val="156500544"/>
        <c:crosses val="autoZero"/>
        <c:crossBetween val="midCat"/>
      </c:valAx>
    </c:plotArea>
    <c:plotVisOnly val="1"/>
    <c:dispBlanksAs val="gap"/>
    <c:showDLblsOverMax val="0"/>
  </c:chart>
  <c:spPr>
    <a:solidFill>
      <a:schemeClr val="bg2"/>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0.44891</cdr:x>
      <cdr:y>0.10397</cdr:y>
    </cdr:from>
    <cdr:to>
      <cdr:x>0.45742</cdr:x>
      <cdr:y>0.88091</cdr:y>
    </cdr:to>
    <cdr:sp macro="" textlink="">
      <cdr:nvSpPr>
        <cdr:cNvPr id="3" name="Přímá spojovací čára 2"/>
        <cdr:cNvSpPr/>
      </cdr:nvSpPr>
      <cdr:spPr>
        <a:xfrm xmlns:a="http://schemas.openxmlformats.org/drawingml/2006/main" flipH="1" flipV="1">
          <a:off x="3514724" y="523872"/>
          <a:ext cx="66676" cy="3914777"/>
        </a:xfrm>
        <a:prstGeom xmlns:a="http://schemas.openxmlformats.org/drawingml/2006/main" prst="line">
          <a:avLst/>
        </a:prstGeom>
        <a:ln xmlns:a="http://schemas.openxmlformats.org/drawingml/2006/main">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0.11314</cdr:x>
      <cdr:y>0.10586</cdr:y>
    </cdr:from>
    <cdr:to>
      <cdr:x>0.45012</cdr:x>
      <cdr:y>0.87902</cdr:y>
    </cdr:to>
    <cdr:sp macro="" textlink="">
      <cdr:nvSpPr>
        <cdr:cNvPr id="6" name="Přímá spojovací čára 5"/>
        <cdr:cNvSpPr/>
      </cdr:nvSpPr>
      <cdr:spPr>
        <a:xfrm xmlns:a="http://schemas.openxmlformats.org/drawingml/2006/main" flipV="1">
          <a:off x="985878" y="583983"/>
          <a:ext cx="2936372" cy="4265185"/>
        </a:xfrm>
        <a:prstGeom xmlns:a="http://schemas.openxmlformats.org/drawingml/2006/main" prst="line">
          <a:avLst/>
        </a:prstGeom>
        <a:ln xmlns:a="http://schemas.openxmlformats.org/drawingml/2006/main" w="19050">
          <a:solidFill>
            <a:srgbClr val="00B0F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0.11436</cdr:x>
      <cdr:y>0.30813</cdr:y>
    </cdr:from>
    <cdr:to>
      <cdr:x>0.45012</cdr:x>
      <cdr:y>0.49716</cdr:y>
    </cdr:to>
    <cdr:sp macro="" textlink="">
      <cdr:nvSpPr>
        <cdr:cNvPr id="8" name="Přímá spojovací čára 7"/>
        <cdr:cNvSpPr/>
      </cdr:nvSpPr>
      <cdr:spPr>
        <a:xfrm xmlns:a="http://schemas.openxmlformats.org/drawingml/2006/main" flipV="1">
          <a:off x="996509" y="1699818"/>
          <a:ext cx="2925741" cy="1042796"/>
        </a:xfrm>
        <a:prstGeom xmlns:a="http://schemas.openxmlformats.org/drawingml/2006/main" prst="line">
          <a:avLst/>
        </a:prstGeom>
        <a:ln xmlns:a="http://schemas.openxmlformats.org/drawingml/2006/main" w="19050">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0.28589</cdr:x>
      <cdr:y>0.87335</cdr:y>
    </cdr:from>
    <cdr:to>
      <cdr:x>0.36375</cdr:x>
      <cdr:y>0.95841</cdr:y>
    </cdr:to>
    <cdr:sp macro="" textlink="">
      <cdr:nvSpPr>
        <cdr:cNvPr id="9" name="TextovéPole 8"/>
        <cdr:cNvSpPr txBox="1"/>
      </cdr:nvSpPr>
      <cdr:spPr>
        <a:xfrm xmlns:a="http://schemas.openxmlformats.org/drawingml/2006/main">
          <a:off x="2238375" y="4400550"/>
          <a:ext cx="609600" cy="4286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200">
              <a:latin typeface="Times New Roman" pitchFamily="18" charset="0"/>
              <a:cs typeface="Times New Roman" pitchFamily="18" charset="0"/>
            </a:rPr>
            <a:t>    Q</a:t>
          </a:r>
          <a:r>
            <a:rPr lang="cs-CZ" sz="1200" baseline="-25000">
              <a:latin typeface="Times New Roman" pitchFamily="18" charset="0"/>
              <a:cs typeface="Times New Roman" pitchFamily="18" charset="0"/>
            </a:rPr>
            <a:t>BZ</a:t>
          </a:r>
        </a:p>
      </cdr:txBody>
    </cdr:sp>
  </cdr:relSizeAnchor>
  <cdr:relSizeAnchor xmlns:cdr="http://schemas.openxmlformats.org/drawingml/2006/chartDrawing">
    <cdr:from>
      <cdr:x>0.45134</cdr:x>
      <cdr:y>0.10775</cdr:y>
    </cdr:from>
    <cdr:to>
      <cdr:x>0.4854</cdr:x>
      <cdr:y>0.30624</cdr:y>
    </cdr:to>
    <cdr:sp macro="" textlink="">
      <cdr:nvSpPr>
        <cdr:cNvPr id="10" name="Pravá složená závorka 9"/>
        <cdr:cNvSpPr/>
      </cdr:nvSpPr>
      <cdr:spPr>
        <a:xfrm xmlns:a="http://schemas.openxmlformats.org/drawingml/2006/main">
          <a:off x="3533775" y="542925"/>
          <a:ext cx="266700" cy="1000125"/>
        </a:xfrm>
        <a:prstGeom xmlns:a="http://schemas.openxmlformats.org/drawingml/2006/main" prst="rightBrace">
          <a:avLst>
            <a:gd name="adj1" fmla="val 8333"/>
            <a:gd name="adj2" fmla="val 5000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0.47324</cdr:x>
      <cdr:y>0.17958</cdr:y>
    </cdr:from>
    <cdr:to>
      <cdr:x>0.60341</cdr:x>
      <cdr:y>0.25898</cdr:y>
    </cdr:to>
    <cdr:sp macro="" textlink="">
      <cdr:nvSpPr>
        <cdr:cNvPr id="11" name="TextovéPole 10"/>
        <cdr:cNvSpPr txBox="1"/>
      </cdr:nvSpPr>
      <cdr:spPr>
        <a:xfrm xmlns:a="http://schemas.openxmlformats.org/drawingml/2006/main">
          <a:off x="3705225" y="904875"/>
          <a:ext cx="10191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200">
              <a:latin typeface="Times New Roman" pitchFamily="18" charset="0"/>
              <a:cs typeface="Times New Roman" pitchFamily="18" charset="0"/>
            </a:rPr>
            <a:t>VH</a:t>
          </a:r>
          <a:r>
            <a:rPr lang="cs-CZ" sz="1200" baseline="-25000">
              <a:latin typeface="Times New Roman" pitchFamily="18" charset="0"/>
              <a:cs typeface="Times New Roman" pitchFamily="18" charset="0"/>
            </a:rPr>
            <a:t>MAX</a:t>
          </a:r>
        </a:p>
      </cdr:txBody>
    </cdr:sp>
  </cdr:relSizeAnchor>
  <cdr:relSizeAnchor xmlns:cdr="http://schemas.openxmlformats.org/drawingml/2006/chartDrawing">
    <cdr:from>
      <cdr:x>0.33056</cdr:x>
      <cdr:y>0.37842</cdr:y>
    </cdr:from>
    <cdr:to>
      <cdr:x>0.33056</cdr:x>
      <cdr:y>0.87443</cdr:y>
    </cdr:to>
    <cdr:sp macro="" textlink="">
      <cdr:nvSpPr>
        <cdr:cNvPr id="13" name="Přímá spojovací čára 12"/>
        <cdr:cNvSpPr/>
      </cdr:nvSpPr>
      <cdr:spPr>
        <a:xfrm xmlns:a="http://schemas.openxmlformats.org/drawingml/2006/main">
          <a:off x="2880444" y="2087562"/>
          <a:ext cx="0" cy="2736304"/>
        </a:xfrm>
        <a:prstGeom xmlns:a="http://schemas.openxmlformats.org/drawingml/2006/main" prst="line">
          <a:avLst/>
        </a:prstGeom>
        <a:ln xmlns:a="http://schemas.openxmlformats.org/drawingml/2006/main" w="19050">
          <a:prstDash val="lgDash"/>
          <a:headEnd type="oval" w="sm" len="sm"/>
          <a:tailEnd type="oval" w="sm" len="sm"/>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dr:relSizeAnchor xmlns:cdr="http://schemas.openxmlformats.org/drawingml/2006/chartDrawing">
    <cdr:from>
      <cdr:x>0.54542</cdr:x>
      <cdr:y>0.06514</cdr:y>
    </cdr:from>
    <cdr:to>
      <cdr:x>0.64458</cdr:x>
      <cdr:y>0.11736</cdr:y>
    </cdr:to>
    <cdr:sp macro="" textlink="">
      <cdr:nvSpPr>
        <cdr:cNvPr id="14" name="TextovéPole 13"/>
        <cdr:cNvSpPr txBox="1"/>
      </cdr:nvSpPr>
      <cdr:spPr>
        <a:xfrm xmlns:a="http://schemas.openxmlformats.org/drawingml/2006/main">
          <a:off x="4752652" y="359370"/>
          <a:ext cx="86409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1200" i="1" dirty="0" smtClean="0">
              <a:solidFill>
                <a:srgbClr val="0070C0"/>
              </a:solidFill>
              <a:latin typeface="Times New Roman" pitchFamily="18" charset="0"/>
              <a:cs typeface="Times New Roman" pitchFamily="18" charset="0"/>
            </a:rPr>
            <a:t>Tržby</a:t>
          </a:r>
          <a:endParaRPr lang="cs-CZ" sz="1200" i="1" dirty="0">
            <a:solidFill>
              <a:srgbClr val="0070C0"/>
            </a:solidFill>
            <a:latin typeface="Times New Roman" pitchFamily="18" charset="0"/>
            <a:cs typeface="Times New Roman" pitchFamily="18" charset="0"/>
          </a:endParaRPr>
        </a:p>
      </cdr:txBody>
    </cdr:sp>
  </cdr:relSizeAnchor>
  <cdr:relSizeAnchor xmlns:cdr="http://schemas.openxmlformats.org/drawingml/2006/chartDrawing">
    <cdr:from>
      <cdr:x>0.67764</cdr:x>
      <cdr:y>0.18262</cdr:y>
    </cdr:from>
    <cdr:to>
      <cdr:x>0.81812</cdr:x>
      <cdr:y>0.26094</cdr:y>
    </cdr:to>
    <cdr:sp macro="" textlink="">
      <cdr:nvSpPr>
        <cdr:cNvPr id="15" name="TextovéPole 14"/>
        <cdr:cNvSpPr txBox="1"/>
      </cdr:nvSpPr>
      <cdr:spPr>
        <a:xfrm xmlns:a="http://schemas.openxmlformats.org/drawingml/2006/main">
          <a:off x="5904780" y="1007442"/>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spcBef>
              <a:spcPts val="1200"/>
            </a:spcBef>
          </a:pPr>
          <a:r>
            <a:rPr lang="cs-CZ" sz="1200" i="1" dirty="0" smtClean="0">
              <a:solidFill>
                <a:srgbClr val="FF0000"/>
              </a:solidFill>
              <a:latin typeface="Times New Roman" pitchFamily="18" charset="0"/>
              <a:cs typeface="Times New Roman" pitchFamily="18" charset="0"/>
            </a:rPr>
            <a:t>Náklady</a:t>
          </a:r>
          <a:endParaRPr lang="cs-CZ" sz="1200" i="1" dirty="0">
            <a:solidFill>
              <a:srgbClr val="FF0000"/>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08.10.2020</a:t>
            </a:fld>
            <a:endParaRPr lang="cs-CZ" dirty="0"/>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dirty="0"/>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dirty="0" smtClean="0">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smtClean="0"/>
              <a:t>Kliknutím lze upravit styl.</a:t>
            </a:r>
            <a:endParaRPr lang="cs-CZ"/>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smtClean="0"/>
              <a:t>Kliknutím můžete upravit styl předlohy.</a:t>
            </a:r>
            <a:endParaRPr lang="cs-CZ"/>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08.10.2020</a:t>
            </a:fld>
            <a:endParaRPr lang="cs-CZ" dirty="0"/>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dirty="0"/>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dirty="0"/>
          </a:p>
        </p:txBody>
      </p:sp>
    </p:spTree>
    <p:extLst>
      <p:ext uri="{BB962C8B-B14F-4D97-AF65-F5344CB8AC3E}">
        <p14:creationId xmlns:p14="http://schemas.microsoft.com/office/powerpoint/2010/main" val="40234032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chart" Target="../charts/chart1.xml"/><Relationship Id="rId5" Type="http://schemas.openxmlformats.org/officeDocument/2006/relationships/image" Target="../media/image11.emf"/><Relationship Id="rId4" Type="http://schemas.openxmlformats.org/officeDocument/2006/relationships/package" Target="../embeddings/Dokument_aplikace_Microsoft_Word1.docx"/></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chart" Target="../charts/chart2.xml"/><Relationship Id="rId5" Type="http://schemas.openxmlformats.org/officeDocument/2006/relationships/image" Target="../media/image12.emf"/><Relationship Id="rId4" Type="http://schemas.openxmlformats.org/officeDocument/2006/relationships/package" Target="../embeddings/Dokument_aplikace_Microsoft_Word2.docx"/></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18.emf"/><Relationship Id="rId4" Type="http://schemas.openxmlformats.org/officeDocument/2006/relationships/package" Target="../embeddings/Dokument_aplikace_Microsoft_Word3.docx"/></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chart" Target="../charts/chart3.xml"/><Relationship Id="rId5" Type="http://schemas.openxmlformats.org/officeDocument/2006/relationships/image" Target="../media/image19.emf"/><Relationship Id="rId4" Type="http://schemas.openxmlformats.org/officeDocument/2006/relationships/package" Target="../embeddings/List_aplikace_Microsoft_Excel4.xlsx"/></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21.e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22.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23.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24.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image" Target="../media/image25.emf"/><Relationship Id="rId4" Type="http://schemas.openxmlformats.org/officeDocument/2006/relationships/package" Target="../embeddings/Dokument_aplikace_Microsoft_Word5.docx"/></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26.e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emf"/><Relationship Id="rId2" Type="http://schemas.openxmlformats.org/officeDocument/2006/relationships/slideLayout" Target="../slideLayouts/slideLayout4.xml"/><Relationship Id="rId1" Type="http://schemas.openxmlformats.org/officeDocument/2006/relationships/vmlDrawing" Target="../drawings/vmlDrawing16.vml"/><Relationship Id="rId6" Type="http://schemas.openxmlformats.org/officeDocument/2006/relationships/oleObject" Target="../embeddings/oleObject12.bin"/><Relationship Id="rId5" Type="http://schemas.openxmlformats.org/officeDocument/2006/relationships/image" Target="../media/image27.wmf"/><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oleObject" Target="../embeddings/oleObject13.bin"/></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8.vml"/><Relationship Id="rId5" Type="http://schemas.openxmlformats.org/officeDocument/2006/relationships/image" Target="../media/image34.emf"/><Relationship Id="rId4" Type="http://schemas.openxmlformats.org/officeDocument/2006/relationships/oleObject" Target="../embeddings/oleObject14.bin"/></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image" Target="../media/image35.wmf"/><Relationship Id="rId4" Type="http://schemas.openxmlformats.org/officeDocument/2006/relationships/oleObject" Target="../embeddings/oleObject15.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2.png"/><Relationship Id="rId7" Type="http://schemas.openxmlformats.org/officeDocument/2006/relationships/image" Target="../media/image37.wmf"/><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17.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38.wmf"/></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1.vml"/><Relationship Id="rId5" Type="http://schemas.openxmlformats.org/officeDocument/2006/relationships/image" Target="../media/image40.emf"/><Relationship Id="rId4" Type="http://schemas.openxmlformats.org/officeDocument/2006/relationships/oleObject" Target="../embeddings/oleObject20.bin"/></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2.wmf"/><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image" Target="../media/image41.wmf"/><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47.wmf"/><Relationship Id="rId3" Type="http://schemas.openxmlformats.org/officeDocument/2006/relationships/image" Target="../media/image2.png"/><Relationship Id="rId7" Type="http://schemas.openxmlformats.org/officeDocument/2006/relationships/image" Target="../media/image44.wmf"/><Relationship Id="rId12" Type="http://schemas.openxmlformats.org/officeDocument/2006/relationships/oleObject" Target="../embeddings/oleObject27.bin"/><Relationship Id="rId2" Type="http://schemas.openxmlformats.org/officeDocument/2006/relationships/slideLayout" Target="../slideLayouts/slideLayout4.xml"/><Relationship Id="rId1" Type="http://schemas.openxmlformats.org/officeDocument/2006/relationships/vmlDrawing" Target="../drawings/vmlDrawing23.vml"/><Relationship Id="rId6" Type="http://schemas.openxmlformats.org/officeDocument/2006/relationships/oleObject" Target="../embeddings/oleObject24.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45.wmf"/></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4.vml"/><Relationship Id="rId5" Type="http://schemas.openxmlformats.org/officeDocument/2006/relationships/image" Target="../media/image48.emf"/><Relationship Id="rId4" Type="http://schemas.openxmlformats.org/officeDocument/2006/relationships/oleObject" Target="../embeddings/oleObject28.bin"/></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5.vml"/><Relationship Id="rId5" Type="http://schemas.openxmlformats.org/officeDocument/2006/relationships/image" Target="../media/image49.emf"/><Relationship Id="rId4" Type="http://schemas.openxmlformats.org/officeDocument/2006/relationships/oleObject" Target="../embeddings/oleObject29.bin"/></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26.vml"/><Relationship Id="rId5" Type="http://schemas.openxmlformats.org/officeDocument/2006/relationships/image" Target="../media/image50.emf"/><Relationship Id="rId4" Type="http://schemas.openxmlformats.org/officeDocument/2006/relationships/oleObject" Target="../embeddings/oleObject30.bin"/></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3"/>
            <a:ext cx="936104" cy="730162"/>
          </a:xfrm>
          <a:prstGeom prst="rect">
            <a:avLst/>
          </a:prstGeom>
        </p:spPr>
      </p:pic>
      <p:sp>
        <p:nvSpPr>
          <p:cNvPr id="7" name="Obdélník 6"/>
          <p:cNvSpPr/>
          <p:nvPr/>
        </p:nvSpPr>
        <p:spPr>
          <a:xfrm>
            <a:off x="395537" y="2365809"/>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r>
              <a:rPr lang="cs-CZ" dirty="0" smtClean="0">
                <a:ln w="0"/>
                <a:solidFill>
                  <a:schemeClr val="bg1"/>
                </a:solidFill>
                <a:effectLst>
                  <a:outerShdw blurRad="38100" dist="19050" dir="2700000" algn="tl" rotWithShape="0">
                    <a:schemeClr val="dk1">
                      <a:alpha val="40000"/>
                    </a:schemeClr>
                  </a:outerShdw>
                </a:effectLst>
              </a:rPr>
              <a:t>Prezentace předmětu:</a:t>
            </a:r>
          </a:p>
          <a:p>
            <a:pPr algn="ctr"/>
            <a:r>
              <a:rPr lang="cs-CZ" b="1" dirty="0" smtClean="0">
                <a:ln w="0"/>
                <a:solidFill>
                  <a:schemeClr val="bg1"/>
                </a:solidFill>
                <a:effectLst>
                  <a:outerShdw blurRad="38100" dist="19050" dir="2700000" algn="tl" rotWithShape="0">
                    <a:schemeClr val="dk1">
                      <a:alpha val="40000"/>
                    </a:schemeClr>
                  </a:outerShdw>
                </a:effectLst>
              </a:rPr>
              <a:t>MANAŽERSKÁ EKONOMIKA</a:t>
            </a:r>
          </a:p>
          <a:p>
            <a:pPr algn="ctr"/>
            <a:r>
              <a:rPr lang="cs-CZ" dirty="0" smtClean="0">
                <a:ln w="0"/>
                <a:solidFill>
                  <a:schemeClr val="bg1"/>
                </a:solidFill>
                <a:effectLst>
                  <a:outerShdw blurRad="38100" dist="19050" dir="2700000" algn="tl" rotWithShape="0">
                    <a:schemeClr val="dk1">
                      <a:alpha val="40000"/>
                    </a:schemeClr>
                  </a:outerShdw>
                </a:effectLst>
              </a:rPr>
              <a:t>Vyučující:</a:t>
            </a:r>
          </a:p>
          <a:p>
            <a:pPr algn="ctr"/>
            <a:r>
              <a:rPr lang="cs-CZ" b="1" dirty="0" smtClean="0">
                <a:ln w="0"/>
                <a:solidFill>
                  <a:schemeClr val="bg1"/>
                </a:solidFill>
                <a:effectLst>
                  <a:outerShdw blurRad="38100" dist="19050" dir="2700000" algn="tl" rotWithShape="0">
                    <a:schemeClr val="dk1">
                      <a:alpha val="40000"/>
                    </a:schemeClr>
                  </a:outerShdw>
                </a:effectLst>
              </a:rPr>
              <a:t>Ing. Žaneta </a:t>
            </a:r>
            <a:r>
              <a:rPr lang="cs-CZ" b="1" dirty="0" err="1" smtClean="0">
                <a:ln w="0"/>
                <a:solidFill>
                  <a:schemeClr val="bg1"/>
                </a:solidFill>
                <a:effectLst>
                  <a:outerShdw blurRad="38100" dist="19050" dir="2700000" algn="tl" rotWithShape="0">
                    <a:schemeClr val="dk1">
                      <a:alpha val="40000"/>
                    </a:schemeClr>
                  </a:outerShdw>
                </a:effectLst>
              </a:rPr>
              <a:t>Rylková</a:t>
            </a:r>
            <a:r>
              <a:rPr lang="cs-CZ" b="1" dirty="0" smtClean="0">
                <a:ln w="0"/>
                <a:solidFill>
                  <a:schemeClr val="bg1"/>
                </a:solidFill>
                <a:effectLst>
                  <a:outerShdw blurRad="38100" dist="19050" dir="2700000" algn="tl" rotWithShape="0">
                    <a:schemeClr val="dk1">
                      <a:alpha val="40000"/>
                    </a:schemeClr>
                  </a:outerShdw>
                </a:effectLst>
              </a:rPr>
              <a:t>, Ph.D.</a:t>
            </a:r>
          </a:p>
        </p:txBody>
      </p:sp>
      <p:sp>
        <p:nvSpPr>
          <p:cNvPr id="2" name="Nadpis 1"/>
          <p:cNvSpPr>
            <a:spLocks noGrp="1"/>
          </p:cNvSpPr>
          <p:nvPr>
            <p:ph type="ctrTitle" idx="4294967295"/>
          </p:nvPr>
        </p:nvSpPr>
        <p:spPr>
          <a:xfrm>
            <a:off x="0" y="700089"/>
            <a:ext cx="5111750" cy="2159000"/>
          </a:xfrm>
          <a:prstGeom prst="rect">
            <a:avLst/>
          </a:prstGeom>
        </p:spPr>
        <p:txBody>
          <a:bodyPr lIns="68580" tIns="34290" rIns="68580" bIns="34290"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ext uri="{D42A27DB-BD31-4B8C-83A1-F6EECF244321}">
                <p14:modId xmlns:p14="http://schemas.microsoft.com/office/powerpoint/2010/main" val="3787313614"/>
              </p:ext>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xmlns="" val="3755197986"/>
                    </a:ext>
                  </a:extLst>
                </a:gridCol>
                <a:gridCol w="4213804">
                  <a:extLst>
                    <a:ext uri="{9D8B030D-6E8A-4147-A177-3AD203B41FA5}">
                      <a16:colId xmlns:a16="http://schemas.microsoft.com/office/drawing/2014/main" xmlns=""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xmlns=""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xmlns="" val="3822484205"/>
                  </a:ext>
                </a:extLst>
              </a:tr>
            </a:tbl>
          </a:graphicData>
        </a:graphic>
      </p:graphicFrame>
      <p:sp>
        <p:nvSpPr>
          <p:cNvPr id="5" name="Rectangle 2"/>
          <p:cNvSpPr>
            <a:spLocks noChangeArrowheads="1"/>
          </p:cNvSpPr>
          <p:nvPr/>
        </p:nvSpPr>
        <p:spPr bwMode="auto">
          <a:xfrm>
            <a:off x="1878013" y="2826823"/>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57199"/>
            <a:ext cx="184727" cy="369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71564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42525" y="432392"/>
            <a:ext cx="4559583"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Formy nelineárního průběhu tržeb</a:t>
            </a:r>
            <a:endParaRPr lang="en-GB" sz="2100" b="1" kern="0" dirty="0">
              <a:solidFill>
                <a:sysClr val="windowText" lastClr="000000"/>
              </a:solidFill>
            </a:endParaRPr>
          </a:p>
        </p:txBody>
      </p:sp>
      <p:sp>
        <p:nvSpPr>
          <p:cNvPr id="2" name="TextovéPole 1"/>
          <p:cNvSpPr txBox="1"/>
          <p:nvPr/>
        </p:nvSpPr>
        <p:spPr>
          <a:xfrm>
            <a:off x="428538" y="1090092"/>
            <a:ext cx="7992888" cy="346249"/>
          </a:xfrm>
          <a:prstGeom prst="rect">
            <a:avLst/>
          </a:prstGeom>
          <a:solidFill>
            <a:schemeClr val="bg2">
              <a:lumMod val="90000"/>
            </a:schemeClr>
          </a:solidFill>
        </p:spPr>
        <p:txBody>
          <a:bodyPr wrap="square" lIns="68580" tIns="34290" rIns="68580" bIns="34290" rtlCol="0">
            <a:spAutoFit/>
          </a:bodyPr>
          <a:lstStyle/>
          <a:p>
            <a:pPr algn="just"/>
            <a:endParaRPr lang="cs-CZ" dirty="0">
              <a:solidFill>
                <a:srgbClr val="FFC000"/>
              </a:solidFill>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ct 1"/>
          <p:cNvGraphicFramePr>
            <a:graphicFrameLocks noChangeAspect="1"/>
          </p:cNvGraphicFramePr>
          <p:nvPr>
            <p:extLst>
              <p:ext uri="{D42A27DB-BD31-4B8C-83A1-F6EECF244321}">
                <p14:modId xmlns:p14="http://schemas.microsoft.com/office/powerpoint/2010/main" val="1639541110"/>
              </p:ext>
            </p:extLst>
          </p:nvPr>
        </p:nvGraphicFramePr>
        <p:xfrm>
          <a:off x="827584" y="1646457"/>
          <a:ext cx="7272808" cy="2581478"/>
        </p:xfrm>
        <a:graphic>
          <a:graphicData uri="http://schemas.openxmlformats.org/presentationml/2006/ole">
            <mc:AlternateContent xmlns:mc="http://schemas.openxmlformats.org/markup-compatibility/2006">
              <mc:Choice xmlns:v="urn:schemas-microsoft-com:vml" Requires="v">
                <p:oleObj spid="_x0000_s130087" name="Document" r:id="rId4" imgW="5988237" imgH="1942710" progId="Word.Document.8">
                  <p:embed/>
                </p:oleObj>
              </mc:Choice>
              <mc:Fallback>
                <p:oleObj name="Document" r:id="rId4" imgW="5988237" imgH="1942710" progId="Word.Document.8">
                  <p:embed/>
                  <p:pic>
                    <p:nvPicPr>
                      <p:cNvPr id="74753"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646457"/>
                        <a:ext cx="7272808" cy="2581478"/>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373595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44395" y="432392"/>
            <a:ext cx="255582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Poptávková funkce</a:t>
            </a:r>
            <a:endParaRPr lang="en-GB" sz="2100" b="1" kern="0" dirty="0">
              <a:solidFill>
                <a:sysClr val="windowText" lastClr="000000"/>
              </a:solidFill>
            </a:endParaRPr>
          </a:p>
        </p:txBody>
      </p:sp>
      <p:sp>
        <p:nvSpPr>
          <p:cNvPr id="2" name="TextovéPole 1"/>
          <p:cNvSpPr txBox="1"/>
          <p:nvPr/>
        </p:nvSpPr>
        <p:spPr>
          <a:xfrm>
            <a:off x="428538" y="1090092"/>
            <a:ext cx="7992888" cy="1398844"/>
          </a:xfrm>
          <a:prstGeom prst="rect">
            <a:avLst/>
          </a:prstGeom>
          <a:solidFill>
            <a:schemeClr val="bg2">
              <a:lumMod val="90000"/>
            </a:schemeClr>
          </a:solidFill>
        </p:spPr>
        <p:txBody>
          <a:bodyPr wrap="square" lIns="68580" tIns="34290" rIns="68580" bIns="34290" rtlCol="0">
            <a:spAutoFit/>
          </a:bodyPr>
          <a:lstStyle/>
          <a:p>
            <a:pPr indent="12700">
              <a:lnSpc>
                <a:spcPct val="120000"/>
              </a:lnSpc>
              <a:spcBef>
                <a:spcPts val="600"/>
              </a:spcBef>
              <a:spcAft>
                <a:spcPts val="600"/>
              </a:spcAft>
              <a:defRPr/>
            </a:pPr>
            <a:r>
              <a:rPr lang="cs-CZ" dirty="0">
                <a:solidFill>
                  <a:schemeClr val="accent6">
                    <a:lumMod val="75000"/>
                  </a:schemeClr>
                </a:solidFill>
                <a:latin typeface="Times New Roman" pitchFamily="18" charset="0"/>
                <a:cs typeface="Times New Roman" pitchFamily="18" charset="0"/>
              </a:rPr>
              <a:t>Cena</a:t>
            </a:r>
            <a:r>
              <a:rPr lang="cs-CZ" dirty="0">
                <a:solidFill>
                  <a:srgbClr val="FFC000"/>
                </a:solidFill>
                <a:latin typeface="Times New Roman" pitchFamily="18" charset="0"/>
                <a:cs typeface="Times New Roman" pitchFamily="18" charset="0"/>
              </a:rPr>
              <a:t> </a:t>
            </a:r>
            <a:r>
              <a:rPr lang="cs-CZ" dirty="0">
                <a:latin typeface="Times New Roman" pitchFamily="18" charset="0"/>
                <a:cs typeface="Times New Roman" pitchFamily="18" charset="0"/>
              </a:rPr>
              <a:t>je v tom případě proměnnou veličinou, která odráží dopad vztahu nabídky a poptávky. Je v kompetenci marketingových útvarů podniku „popsat“ možnosti prodejů příslušného výrobku při různých cenách, respektive stanovit, jaké množství výrobku lze realizovat při dané ceně. Lze například získat následující údaje:</a:t>
            </a: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6" name="Obrázek 5"/>
          <p:cNvPicPr/>
          <p:nvPr/>
        </p:nvPicPr>
        <p:blipFill rotWithShape="1">
          <a:blip r:embed="rId3"/>
          <a:srcRect l="25264" t="29630" r="9259" b="50382"/>
          <a:stretch/>
        </p:blipFill>
        <p:spPr bwMode="auto">
          <a:xfrm>
            <a:off x="1187624" y="2787774"/>
            <a:ext cx="6264696" cy="12599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748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52188" y="432392"/>
            <a:ext cx="5340244"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Závislost ceny na očekávané výši prodejů</a:t>
            </a:r>
            <a:endParaRPr lang="en-GB" sz="2100" b="1" kern="0" dirty="0">
              <a:solidFill>
                <a:sysClr val="windowText" lastClr="000000"/>
              </a:solidFill>
            </a:endParaRPr>
          </a:p>
        </p:txBody>
      </p:sp>
      <p:sp>
        <p:nvSpPr>
          <p:cNvPr id="2" name="TextovéPole 1"/>
          <p:cNvSpPr txBox="1"/>
          <p:nvPr/>
        </p:nvSpPr>
        <p:spPr>
          <a:xfrm>
            <a:off x="428538" y="1090092"/>
            <a:ext cx="7992888" cy="3916457"/>
          </a:xfrm>
          <a:prstGeom prst="rect">
            <a:avLst/>
          </a:prstGeom>
          <a:solidFill>
            <a:schemeClr val="bg2">
              <a:lumMod val="90000"/>
            </a:schemeClr>
          </a:solidFill>
        </p:spPr>
        <p:txBody>
          <a:bodyPr wrap="square" lIns="68580" tIns="34290" rIns="68580" bIns="34290" rtlCol="0">
            <a:spAutoFit/>
          </a:bodyPr>
          <a:lstStyle/>
          <a:p>
            <a:pPr>
              <a:spcAft>
                <a:spcPts val="1200"/>
              </a:spcAft>
            </a:pPr>
            <a:r>
              <a:rPr lang="cs-CZ" dirty="0">
                <a:latin typeface="Times New Roman" pitchFamily="18" charset="0"/>
                <a:cs typeface="Times New Roman" pitchFamily="18" charset="0"/>
              </a:rPr>
              <a:t>Poptávková křivka po daném výrobku odráží působení ceny na předpokládanou výši jeho prodeje. Obecný vztah může mít následující podobu:</a:t>
            </a:r>
          </a:p>
          <a:p>
            <a:pPr>
              <a:tabLst>
                <a:tab pos="4219575" algn="l"/>
              </a:tabLst>
            </a:pPr>
            <a:r>
              <a:rPr lang="cs-CZ" i="1" dirty="0">
                <a:latin typeface="Times New Roman" pitchFamily="18" charset="0"/>
                <a:cs typeface="Times New Roman" pitchFamily="18" charset="0"/>
              </a:rPr>
              <a:t>p = 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 </a:t>
            </a:r>
            <a:r>
              <a:rPr lang="cs-CZ" i="1" dirty="0">
                <a:solidFill>
                  <a:srgbClr val="FF0000"/>
                </a:solidFill>
                <a:latin typeface="Times New Roman" pitchFamily="18" charset="0"/>
                <a:cs typeface="Times New Roman" pitchFamily="18" charset="0"/>
              </a:rPr>
              <a:t>k</a:t>
            </a:r>
            <a:r>
              <a:rPr lang="cs-CZ" i="1" baseline="30000" dirty="0">
                <a:latin typeface="Times New Roman" pitchFamily="18" charset="0"/>
                <a:cs typeface="Times New Roman" pitchFamily="18" charset="0"/>
              </a:rPr>
              <a:t>*</a:t>
            </a:r>
            <a:r>
              <a:rPr lang="cs-CZ" i="1" dirty="0">
                <a:latin typeface="Times New Roman" pitchFamily="18" charset="0"/>
                <a:cs typeface="Times New Roman" pitchFamily="18" charset="0"/>
              </a:rPr>
              <a:t>·Q	p = 20 – </a:t>
            </a:r>
            <a:r>
              <a:rPr lang="cs-CZ" b="1" i="1" dirty="0">
                <a:solidFill>
                  <a:srgbClr val="FF0000"/>
                </a:solidFill>
                <a:latin typeface="Times New Roman" pitchFamily="18" charset="0"/>
                <a:cs typeface="Times New Roman" pitchFamily="18" charset="0"/>
              </a:rPr>
              <a:t>2</a:t>
            </a:r>
            <a:r>
              <a:rPr lang="cs-CZ" i="1" dirty="0">
                <a:latin typeface="Times New Roman" pitchFamily="18" charset="0"/>
                <a:cs typeface="Times New Roman" pitchFamily="18" charset="0"/>
              </a:rPr>
              <a:t>∙Q </a:t>
            </a:r>
          </a:p>
          <a:p>
            <a:pPr>
              <a:tabLst>
                <a:tab pos="4219575" algn="l"/>
              </a:tabLst>
            </a:pPr>
            <a:endParaRPr lang="cs-CZ" i="1" dirty="0">
              <a:latin typeface="Times New Roman" pitchFamily="18" charset="0"/>
              <a:cs typeface="Times New Roman" pitchFamily="18" charset="0"/>
            </a:endParaRPr>
          </a:p>
          <a:p>
            <a:pPr marL="990600" lvl="1" indent="-533400"/>
            <a:r>
              <a:rPr lang="cs-CZ" i="1" dirty="0">
                <a:latin typeface="Times New Roman" pitchFamily="18" charset="0"/>
                <a:cs typeface="Times New Roman" pitchFamily="18" charset="0"/>
              </a:rPr>
              <a:t>p	cena při předpokládaném prodeji Q kusů</a:t>
            </a:r>
          </a:p>
          <a:p>
            <a:pPr marL="990600" lvl="1" indent="-533400"/>
            <a:r>
              <a:rPr lang="cs-CZ" i="1" dirty="0">
                <a:latin typeface="Times New Roman" pitchFamily="18" charset="0"/>
                <a:cs typeface="Times New Roman" pitchFamily="18" charset="0"/>
              </a:rPr>
              <a:t>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výchozí cena (základní cena)</a:t>
            </a:r>
          </a:p>
          <a:p>
            <a:pPr marL="990600" lvl="1" indent="-533400"/>
            <a:r>
              <a:rPr lang="cs-CZ" i="1" dirty="0">
                <a:latin typeface="Times New Roman" pitchFamily="18" charset="0"/>
                <a:cs typeface="Times New Roman" pitchFamily="18" charset="0"/>
              </a:rPr>
              <a:t>k	koeficient dynamiky snižování ceny	</a:t>
            </a:r>
          </a:p>
          <a:p>
            <a:pPr marL="990600" lvl="1" indent="-533400"/>
            <a:endParaRPr lang="cs-CZ" i="1" dirty="0">
              <a:latin typeface="Times New Roman" pitchFamily="18" charset="0"/>
              <a:cs typeface="Times New Roman" pitchFamily="18" charset="0"/>
            </a:endParaRPr>
          </a:p>
          <a:p>
            <a:pPr marL="180975" lvl="1" indent="-180975"/>
            <a:r>
              <a:rPr lang="cs-CZ" sz="1600" baseline="30000" dirty="0">
                <a:solidFill>
                  <a:schemeClr val="accent3"/>
                </a:solidFill>
                <a:latin typeface="Times New Roman" pitchFamily="18" charset="0"/>
                <a:cs typeface="Times New Roman" pitchFamily="18" charset="0"/>
              </a:rPr>
              <a:t>*</a:t>
            </a:r>
            <a:r>
              <a:rPr lang="cs-CZ" sz="1600" dirty="0">
                <a:solidFill>
                  <a:schemeClr val="accent3"/>
                </a:solidFill>
                <a:latin typeface="Times New Roman" pitchFamily="18" charset="0"/>
                <a:cs typeface="Times New Roman" pitchFamily="18" charset="0"/>
              </a:rPr>
              <a:t>) Koeficient „k“ transformuje předpokládanou produkci (prodej) </a:t>
            </a:r>
            <a:r>
              <a:rPr lang="cs-CZ" sz="1600" i="1" dirty="0">
                <a:solidFill>
                  <a:schemeClr val="accent3"/>
                </a:solidFill>
                <a:latin typeface="Times New Roman" pitchFamily="18" charset="0"/>
                <a:cs typeface="Times New Roman" pitchFamily="18" charset="0"/>
              </a:rPr>
              <a:t>Q</a:t>
            </a:r>
            <a:r>
              <a:rPr lang="cs-CZ" sz="1600" dirty="0">
                <a:solidFill>
                  <a:schemeClr val="accent3"/>
                </a:solidFill>
                <a:latin typeface="Times New Roman" pitchFamily="18" charset="0"/>
                <a:cs typeface="Times New Roman" pitchFamily="18" charset="0"/>
              </a:rPr>
              <a:t> do „cenového vlivu“, o který se zvýší (respektive sníží) cena při daném objemu produkce </a:t>
            </a:r>
            <a:r>
              <a:rPr lang="cs-CZ" sz="1600" i="1" dirty="0">
                <a:solidFill>
                  <a:schemeClr val="accent3"/>
                </a:solidFill>
                <a:latin typeface="Times New Roman" pitchFamily="18" charset="0"/>
                <a:cs typeface="Times New Roman" pitchFamily="18" charset="0"/>
              </a:rPr>
              <a:t>Q. </a:t>
            </a:r>
            <a:r>
              <a:rPr lang="cs-CZ" sz="1600" dirty="0">
                <a:solidFill>
                  <a:schemeClr val="accent3"/>
                </a:solidFill>
                <a:latin typeface="Times New Roman" pitchFamily="18" charset="0"/>
                <a:cs typeface="Times New Roman" pitchFamily="18" charset="0"/>
              </a:rPr>
              <a:t>Nejde o bezrozměrnou konstantu, ale konstanta má rozměr: </a:t>
            </a:r>
            <a:r>
              <a:rPr lang="cs-CZ" sz="1600" b="1" i="1" dirty="0">
                <a:solidFill>
                  <a:schemeClr val="accent3"/>
                </a:solidFill>
                <a:latin typeface="Times New Roman" pitchFamily="18" charset="0"/>
                <a:cs typeface="Times New Roman" pitchFamily="18" charset="0"/>
              </a:rPr>
              <a:t>Kč/ks</a:t>
            </a:r>
            <a:r>
              <a:rPr lang="cs-CZ" sz="1600" b="1" i="1" baseline="30000" dirty="0">
                <a:solidFill>
                  <a:schemeClr val="accent3"/>
                </a:solidFill>
                <a:latin typeface="Times New Roman" pitchFamily="18" charset="0"/>
                <a:cs typeface="Times New Roman" pitchFamily="18" charset="0"/>
              </a:rPr>
              <a:t>2</a:t>
            </a:r>
            <a:r>
              <a:rPr lang="cs-CZ" sz="1600" b="1" i="1" dirty="0">
                <a:solidFill>
                  <a:schemeClr val="accent3"/>
                </a:solidFill>
                <a:latin typeface="Times New Roman" pitchFamily="18" charset="0"/>
                <a:cs typeface="Times New Roman" pitchFamily="18" charset="0"/>
              </a:rPr>
              <a:t>. </a:t>
            </a:r>
            <a:r>
              <a:rPr lang="cs-CZ" sz="1600" dirty="0">
                <a:solidFill>
                  <a:schemeClr val="accent3"/>
                </a:solidFill>
                <a:latin typeface="Times New Roman" pitchFamily="18" charset="0"/>
                <a:cs typeface="Times New Roman" pitchFamily="18" charset="0"/>
              </a:rPr>
              <a:t>Představuje hodnotu snížení (zvýšení ceny), které připadá na jeden ks produkce. Tak v případě závislosti ceny na předpokládaném objemu produkce v podobě: </a:t>
            </a:r>
            <a:r>
              <a:rPr lang="cs-CZ" sz="1600" i="1" dirty="0">
                <a:solidFill>
                  <a:schemeClr val="accent3"/>
                </a:solidFill>
                <a:latin typeface="Times New Roman" pitchFamily="18" charset="0"/>
                <a:cs typeface="Times New Roman" pitchFamily="18" charset="0"/>
              </a:rPr>
              <a:t>p = 20– </a:t>
            </a:r>
            <a:r>
              <a:rPr lang="cs-CZ" sz="1600" i="1" dirty="0">
                <a:solidFill>
                  <a:srgbClr val="FF0000"/>
                </a:solidFill>
                <a:latin typeface="Times New Roman" pitchFamily="18" charset="0"/>
                <a:cs typeface="Times New Roman" pitchFamily="18" charset="0"/>
              </a:rPr>
              <a:t>2</a:t>
            </a:r>
            <a:r>
              <a:rPr lang="cs-CZ" sz="1600" i="1" dirty="0">
                <a:solidFill>
                  <a:schemeClr val="accent3"/>
                </a:solidFill>
                <a:latin typeface="Times New Roman" pitchFamily="18" charset="0"/>
                <a:cs typeface="Times New Roman" pitchFamily="18" charset="0"/>
              </a:rPr>
              <a:t>∙Q, </a:t>
            </a:r>
            <a:r>
              <a:rPr lang="cs-CZ" sz="1600" dirty="0">
                <a:solidFill>
                  <a:schemeClr val="accent3"/>
                </a:solidFill>
                <a:latin typeface="Times New Roman" pitchFamily="18" charset="0"/>
                <a:cs typeface="Times New Roman" pitchFamily="18" charset="0"/>
              </a:rPr>
              <a:t>znamená hodnota</a:t>
            </a:r>
            <a:r>
              <a:rPr lang="cs-CZ" sz="1600" i="1" dirty="0">
                <a:solidFill>
                  <a:schemeClr val="accent3"/>
                </a:solidFill>
                <a:latin typeface="Times New Roman" pitchFamily="18" charset="0"/>
                <a:cs typeface="Times New Roman" pitchFamily="18" charset="0"/>
              </a:rPr>
              <a:t> </a:t>
            </a:r>
            <a:r>
              <a:rPr lang="cs-CZ" sz="1600" i="1" dirty="0">
                <a:solidFill>
                  <a:srgbClr val="FF0000"/>
                </a:solidFill>
                <a:latin typeface="Times New Roman" pitchFamily="18" charset="0"/>
                <a:cs typeface="Times New Roman" pitchFamily="18" charset="0"/>
              </a:rPr>
              <a:t>2</a:t>
            </a:r>
            <a:r>
              <a:rPr lang="cs-CZ" sz="1600" i="1" dirty="0">
                <a:solidFill>
                  <a:schemeClr val="accent3"/>
                </a:solidFill>
                <a:latin typeface="Times New Roman" pitchFamily="18" charset="0"/>
                <a:cs typeface="Times New Roman" pitchFamily="18" charset="0"/>
              </a:rPr>
              <a:t> Kč/ks</a:t>
            </a:r>
            <a:r>
              <a:rPr lang="cs-CZ" sz="1600" i="1" baseline="30000" dirty="0">
                <a:solidFill>
                  <a:schemeClr val="accent3"/>
                </a:solidFill>
                <a:latin typeface="Times New Roman" pitchFamily="18" charset="0"/>
                <a:cs typeface="Times New Roman" pitchFamily="18" charset="0"/>
              </a:rPr>
              <a:t>2</a:t>
            </a:r>
            <a:r>
              <a:rPr lang="cs-CZ" sz="1600" dirty="0">
                <a:solidFill>
                  <a:schemeClr val="accent3"/>
                </a:solidFill>
                <a:latin typeface="Times New Roman" pitchFamily="18" charset="0"/>
                <a:cs typeface="Times New Roman" pitchFamily="18" charset="0"/>
              </a:rPr>
              <a:t>, že očekávané zvýšení prodeje </a:t>
            </a:r>
            <a:r>
              <a:rPr lang="cs-CZ" sz="1600" dirty="0">
                <a:solidFill>
                  <a:srgbClr val="FF0000"/>
                </a:solidFill>
                <a:latin typeface="Times New Roman" pitchFamily="18" charset="0"/>
                <a:cs typeface="Times New Roman" pitchFamily="18" charset="0"/>
              </a:rPr>
              <a:t>o 1 ks</a:t>
            </a:r>
            <a:r>
              <a:rPr lang="cs-CZ" sz="1600" dirty="0">
                <a:solidFill>
                  <a:schemeClr val="accent3"/>
                </a:solidFill>
                <a:latin typeface="Times New Roman" pitchFamily="18" charset="0"/>
                <a:cs typeface="Times New Roman" pitchFamily="18" charset="0"/>
              </a:rPr>
              <a:t>, je spojeno se snížením ceny o </a:t>
            </a:r>
            <a:r>
              <a:rPr lang="cs-CZ" sz="1600" i="1" dirty="0">
                <a:solidFill>
                  <a:srgbClr val="FF0000"/>
                </a:solidFill>
                <a:latin typeface="Times New Roman" pitchFamily="18" charset="0"/>
                <a:cs typeface="Times New Roman" pitchFamily="18" charset="0"/>
              </a:rPr>
              <a:t>2</a:t>
            </a:r>
            <a:r>
              <a:rPr lang="cs-CZ" sz="1600" i="1" dirty="0">
                <a:solidFill>
                  <a:schemeClr val="accent3"/>
                </a:solidFill>
                <a:latin typeface="Times New Roman" pitchFamily="18" charset="0"/>
                <a:cs typeface="Times New Roman" pitchFamily="18" charset="0"/>
              </a:rPr>
              <a:t> Kč/ks.</a:t>
            </a:r>
            <a:endParaRPr lang="cs-CZ" sz="1600"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65733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971600" y="195486"/>
            <a:ext cx="5808321"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Výše tržeb při poptávkové funkci p = 20 – 2Q</a:t>
            </a:r>
            <a:endParaRPr lang="en-GB" sz="2100" b="1" kern="0" dirty="0">
              <a:solidFill>
                <a:sysClr val="windowText" lastClr="000000"/>
              </a:solidFill>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971600" y="682939"/>
            <a:ext cx="6450300" cy="4409091"/>
          </a:xfrm>
          <a:prstGeom prst="rect">
            <a:avLst/>
          </a:prstGeom>
        </p:spPr>
      </p:pic>
    </p:spTree>
    <p:extLst>
      <p:ext uri="{BB962C8B-B14F-4D97-AF65-F5344CB8AC3E}">
        <p14:creationId xmlns:p14="http://schemas.microsoft.com/office/powerpoint/2010/main" val="421682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755576" y="353960"/>
            <a:ext cx="6844955" cy="315471"/>
          </a:xfrm>
          <a:prstGeom prst="rect">
            <a:avLst/>
          </a:prstGeom>
        </p:spPr>
        <p:txBody>
          <a:bodyPr wrap="square" lIns="68580" tIns="34290" rIns="68580" bIns="34290">
            <a:spAutoFit/>
          </a:bodyPr>
          <a:lstStyle/>
          <a:p>
            <a:pPr algn="ctr" defTabSz="685800">
              <a:defRPr/>
            </a:pPr>
            <a:r>
              <a:rPr lang="cs-CZ" sz="1600" b="1" i="1" dirty="0">
                <a:effectLst>
                  <a:outerShdw blurRad="38100" dist="38100" dir="2700000" algn="tl">
                    <a:srgbClr val="000000">
                      <a:alpha val="43137"/>
                    </a:srgbClr>
                  </a:outerShdw>
                </a:effectLst>
                <a:latin typeface="Times New Roman" pitchFamily="18" charset="0"/>
                <a:cs typeface="Times New Roman" pitchFamily="18" charset="0"/>
              </a:rPr>
              <a:t>Cena </a:t>
            </a:r>
            <a:r>
              <a:rPr lang="cs-CZ" sz="16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a:t>
            </a:r>
            <a:r>
              <a:rPr lang="cs-CZ" sz="1600" b="1" i="1" dirty="0">
                <a:effectLst>
                  <a:outerShdw blurRad="38100" dist="38100" dir="2700000" algn="tl">
                    <a:srgbClr val="000000">
                      <a:alpha val="43137"/>
                    </a:srgbClr>
                  </a:outerShdw>
                </a:effectLst>
                <a:latin typeface="Times New Roman" pitchFamily="18" charset="0"/>
                <a:cs typeface="Times New Roman" pitchFamily="18" charset="0"/>
              </a:rPr>
              <a:t> v diagramu tržeb při prodeji za stejnou cenu dle poptávkové křivky</a:t>
            </a:r>
            <a:endParaRPr lang="en-GB" sz="16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ct 2"/>
          <p:cNvGraphicFramePr>
            <a:graphicFrameLocks noChangeAspect="1"/>
          </p:cNvGraphicFramePr>
          <p:nvPr/>
        </p:nvGraphicFramePr>
        <p:xfrm>
          <a:off x="2033718" y="1059582"/>
          <a:ext cx="5368529" cy="1296144"/>
        </p:xfrm>
        <a:graphic>
          <a:graphicData uri="http://schemas.openxmlformats.org/presentationml/2006/ole">
            <mc:AlternateContent xmlns:mc="http://schemas.openxmlformats.org/markup-compatibility/2006">
              <mc:Choice xmlns:v="urn:schemas-microsoft-com:vml" Requires="v">
                <p:oleObj spid="_x0000_s133127" name="Dokument" r:id="rId4" imgW="5900810" imgH="1764922" progId="Word.Document.12">
                  <p:embed/>
                </p:oleObj>
              </mc:Choice>
              <mc:Fallback>
                <p:oleObj name="Dokument" r:id="rId4" imgW="5900810" imgH="1764922" progId="Word.Document.12">
                  <p:embed/>
                  <p:pic>
                    <p:nvPicPr>
                      <p:cNvPr id="18022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3718" y="1059582"/>
                        <a:ext cx="5368529" cy="129614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Graf 7"/>
          <p:cNvGraphicFramePr/>
          <p:nvPr/>
        </p:nvGraphicFramePr>
        <p:xfrm>
          <a:off x="2843808" y="2625756"/>
          <a:ext cx="3429000" cy="2057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5282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755576" y="353960"/>
            <a:ext cx="6844955" cy="561692"/>
          </a:xfrm>
          <a:prstGeom prst="rect">
            <a:avLst/>
          </a:prstGeom>
        </p:spPr>
        <p:txBody>
          <a:bodyPr wrap="square" lIns="68580" tIns="34290" rIns="68580" bIns="34290">
            <a:spAutoFit/>
          </a:bodyPr>
          <a:lstStyle/>
          <a:p>
            <a:pPr algn="ctr" defTabSz="685800">
              <a:defRPr/>
            </a:pPr>
            <a:r>
              <a:rPr lang="cs-CZ" sz="1600" b="1" i="1" dirty="0">
                <a:effectLst>
                  <a:outerShdw blurRad="38100" dist="38100" dir="2700000" algn="tl">
                    <a:srgbClr val="000000">
                      <a:alpha val="43137"/>
                    </a:srgbClr>
                  </a:outerShdw>
                </a:effectLst>
                <a:latin typeface="Times New Roman" pitchFamily="18" charset="0"/>
                <a:cs typeface="Times New Roman" pitchFamily="18" charset="0"/>
              </a:rPr>
              <a:t>Cena </a:t>
            </a:r>
            <a:r>
              <a:rPr lang="cs-CZ" sz="16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a:t>
            </a:r>
            <a:r>
              <a:rPr lang="cs-CZ" sz="1600" b="1" i="1" dirty="0">
                <a:effectLst>
                  <a:outerShdw blurRad="38100" dist="38100" dir="2700000" algn="tl">
                    <a:srgbClr val="000000">
                      <a:alpha val="43137"/>
                    </a:srgbClr>
                  </a:outerShdw>
                </a:effectLst>
                <a:latin typeface="Times New Roman" pitchFamily="18" charset="0"/>
                <a:cs typeface="Times New Roman" pitchFamily="18" charset="0"/>
              </a:rPr>
              <a:t> v  diagramu tržeb při prodeji za ceny jednotlivých výrobků dle poptávkové křivky</a:t>
            </a:r>
            <a:endParaRPr lang="en-GB" sz="16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9" name="Object 2"/>
          <p:cNvGraphicFramePr>
            <a:graphicFrameLocks noChangeAspect="1"/>
          </p:cNvGraphicFramePr>
          <p:nvPr>
            <p:extLst>
              <p:ext uri="{D42A27DB-BD31-4B8C-83A1-F6EECF244321}">
                <p14:modId xmlns:p14="http://schemas.microsoft.com/office/powerpoint/2010/main" val="1631565092"/>
              </p:ext>
            </p:extLst>
          </p:nvPr>
        </p:nvGraphicFramePr>
        <p:xfrm>
          <a:off x="1187624" y="1085162"/>
          <a:ext cx="5616624" cy="1519014"/>
        </p:xfrm>
        <a:graphic>
          <a:graphicData uri="http://schemas.openxmlformats.org/presentationml/2006/ole">
            <mc:AlternateContent xmlns:mc="http://schemas.openxmlformats.org/markup-compatibility/2006">
              <mc:Choice xmlns:v="urn:schemas-microsoft-com:vml" Requires="v">
                <p:oleObj spid="_x0000_s134151" name="Dokument" r:id="rId4" imgW="5900810" imgH="1764562" progId="Word.Document.12">
                  <p:embed/>
                </p:oleObj>
              </mc:Choice>
              <mc:Fallback>
                <p:oleObj name="Dokument" r:id="rId4" imgW="5900810" imgH="1764562" progId="Word.Document.12">
                  <p:embed/>
                  <p:pic>
                    <p:nvPicPr>
                      <p:cNvPr id="1812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085162"/>
                        <a:ext cx="5616624" cy="1519014"/>
                      </a:xfrm>
                      <a:prstGeom prst="rect">
                        <a:avLst/>
                      </a:prstGeom>
                      <a:solidFill>
                        <a:schemeClr val="bg2"/>
                      </a:solidFill>
                      <a:ln>
                        <a:noFill/>
                      </a:ln>
                      <a:effectLst/>
                      <a:extLst/>
                    </p:spPr>
                  </p:pic>
                </p:oleObj>
              </mc:Fallback>
            </mc:AlternateContent>
          </a:graphicData>
        </a:graphic>
      </p:graphicFrame>
      <p:graphicFrame>
        <p:nvGraphicFramePr>
          <p:cNvPr id="10" name="Graf 9"/>
          <p:cNvGraphicFramePr/>
          <p:nvPr>
            <p:extLst>
              <p:ext uri="{D42A27DB-BD31-4B8C-83A1-F6EECF244321}">
                <p14:modId xmlns:p14="http://schemas.microsoft.com/office/powerpoint/2010/main" val="144645477"/>
              </p:ext>
            </p:extLst>
          </p:nvPr>
        </p:nvGraphicFramePr>
        <p:xfrm>
          <a:off x="1907704" y="2715766"/>
          <a:ext cx="4464496" cy="223909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98707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506498" y="107739"/>
            <a:ext cx="6369758" cy="807913"/>
          </a:xfrm>
          <a:prstGeom prst="rect">
            <a:avLst/>
          </a:prstGeom>
        </p:spPr>
        <p:txBody>
          <a:bodyPr wrap="square" lIns="68580" tIns="34290" rIns="68580" bIns="34290">
            <a:spAutoFit/>
          </a:bodyPr>
          <a:lstStyle/>
          <a:p>
            <a:pPr algn="ctr" defTabSz="685800">
              <a:defRPr/>
            </a:pPr>
            <a:r>
              <a:rPr lang="cs-CZ" sz="2400" b="1" i="1" dirty="0">
                <a:solidFill>
                  <a:srgbClr val="FFC000"/>
                </a:solidFill>
                <a:latin typeface="Times New Roman" pitchFamily="18" charset="0"/>
                <a:cs typeface="Times New Roman" pitchFamily="18" charset="0"/>
              </a:rPr>
              <a:t>Poptávková funkce ve tvaru p = 20 – 2Q</a:t>
            </a:r>
            <a:r>
              <a:rPr lang="cs-CZ" sz="2400" b="1" i="1" dirty="0">
                <a:latin typeface="Times New Roman" pitchFamily="18" charset="0"/>
                <a:cs typeface="Times New Roman" pitchFamily="18" charset="0"/>
              </a:rPr>
              <a:t>, </a:t>
            </a:r>
            <a:r>
              <a:rPr lang="cs-CZ" sz="2400" b="1" i="1" dirty="0">
                <a:solidFill>
                  <a:srgbClr val="FFFF00"/>
                </a:solidFill>
                <a:latin typeface="Times New Roman" pitchFamily="18" charset="0"/>
                <a:cs typeface="Times New Roman" pitchFamily="18" charset="0"/>
              </a:rPr>
              <a:t>nákladová funkce: N = 15 + 4Q</a:t>
            </a:r>
            <a:endParaRPr lang="en-GB" sz="2100" b="1" kern="0" dirty="0">
              <a:solidFill>
                <a:sysClr val="windowText" lastClr="000000"/>
              </a:solidFill>
            </a:endParaRPr>
          </a:p>
        </p:txBody>
      </p:sp>
      <p:sp>
        <p:nvSpPr>
          <p:cNvPr id="2" name="TextovéPole 1"/>
          <p:cNvSpPr txBox="1"/>
          <p:nvPr/>
        </p:nvSpPr>
        <p:spPr>
          <a:xfrm>
            <a:off x="506498" y="877994"/>
            <a:ext cx="7536643" cy="2516073"/>
          </a:xfrm>
          <a:prstGeom prst="rect">
            <a:avLst/>
          </a:prstGeom>
          <a:solidFill>
            <a:schemeClr val="bg2">
              <a:lumMod val="90000"/>
            </a:schemeClr>
          </a:solidFill>
        </p:spPr>
        <p:txBody>
          <a:bodyPr wrap="square" lIns="68580" tIns="34290" rIns="68580" bIns="34290" rtlCol="0">
            <a:spAutoFit/>
          </a:bodyPr>
          <a:lstStyle/>
          <a:p>
            <a:pPr>
              <a:spcAft>
                <a:spcPts val="600"/>
              </a:spcAft>
            </a:pPr>
            <a:r>
              <a:rPr lang="cs-CZ" dirty="0">
                <a:latin typeface="Times New Roman" pitchFamily="18" charset="0"/>
                <a:cs typeface="Times New Roman" pitchFamily="18" charset="0"/>
              </a:rPr>
              <a:t>Pokud známe nákladovou funkcí (pro jednoduchost dalších propočtů budeme předpokládat lineární závislost), která se váže na prodej námi analyzovaného produktu, nabízí se najít prodej za takovou cenu, aby výsledek hospodaření VH byl maximální.</a:t>
            </a:r>
          </a:p>
          <a:p>
            <a:pPr>
              <a:spcAft>
                <a:spcPts val="1200"/>
              </a:spcAft>
            </a:pPr>
            <a:r>
              <a:rPr lang="cs-CZ" dirty="0">
                <a:latin typeface="Times New Roman" pitchFamily="18" charset="0"/>
                <a:cs typeface="Times New Roman" pitchFamily="18" charset="0"/>
              </a:rPr>
              <a:t>Nákladová funkce má tvar: N = 15 + 4Q</a:t>
            </a:r>
          </a:p>
          <a:p>
            <a:r>
              <a:rPr lang="cs-CZ" i="1" dirty="0">
                <a:solidFill>
                  <a:srgbClr val="FFC000"/>
                </a:solidFill>
                <a:latin typeface="Times New Roman" pitchFamily="18" charset="0"/>
                <a:cs typeface="Times New Roman" pitchFamily="18" charset="0"/>
              </a:rPr>
              <a:t>1) Jakou cenu je nutno uplatnit, pokud se má dosáhnout maximální výše tržeb?</a:t>
            </a:r>
          </a:p>
          <a:p>
            <a:pPr marL="360363" indent="-360363"/>
            <a:r>
              <a:rPr lang="cs-CZ" i="1" dirty="0">
                <a:solidFill>
                  <a:srgbClr val="FFC000"/>
                </a:solidFill>
                <a:latin typeface="Times New Roman" pitchFamily="18" charset="0"/>
                <a:cs typeface="Times New Roman" pitchFamily="18" charset="0"/>
              </a:rPr>
              <a:t>2) Jakou cenu je nutno uplatnit, pokud se má dosáhnout maximální výše výsledku hospodaření VH?</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313133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506498" y="107739"/>
            <a:ext cx="6369758" cy="807913"/>
          </a:xfrm>
          <a:prstGeom prst="rect">
            <a:avLst/>
          </a:prstGeom>
        </p:spPr>
        <p:txBody>
          <a:bodyPr wrap="square" lIns="68580" tIns="34290" rIns="68580" bIns="34290">
            <a:spAutoFit/>
          </a:bodyPr>
          <a:lstStyle/>
          <a:p>
            <a:pPr algn="ctr" defTabSz="685800">
              <a:defRPr/>
            </a:pPr>
            <a:r>
              <a:rPr lang="cs-CZ" sz="2400" b="1" i="1" dirty="0">
                <a:solidFill>
                  <a:srgbClr val="FFC000"/>
                </a:solidFill>
                <a:latin typeface="Times New Roman" pitchFamily="18" charset="0"/>
                <a:cs typeface="Times New Roman" pitchFamily="18" charset="0"/>
              </a:rPr>
              <a:t>Poptávková funkce ve tvaru p = 20 – 2Q</a:t>
            </a:r>
            <a:r>
              <a:rPr lang="cs-CZ" sz="2400" b="1" i="1" dirty="0">
                <a:latin typeface="Times New Roman" pitchFamily="18" charset="0"/>
                <a:cs typeface="Times New Roman" pitchFamily="18" charset="0"/>
              </a:rPr>
              <a:t>, </a:t>
            </a:r>
            <a:r>
              <a:rPr lang="cs-CZ" sz="2400" b="1" i="1" dirty="0">
                <a:solidFill>
                  <a:srgbClr val="FFFF00"/>
                </a:solidFill>
                <a:latin typeface="Times New Roman" pitchFamily="18" charset="0"/>
                <a:cs typeface="Times New Roman" pitchFamily="18" charset="0"/>
              </a:rPr>
              <a:t>nákladová funkce: N = 15 + 4Q</a:t>
            </a:r>
            <a:endParaRPr lang="en-GB" sz="2100" b="1" kern="0" dirty="0">
              <a:solidFill>
                <a:sysClr val="windowText" lastClr="000000"/>
              </a:solidFill>
            </a:endParaRPr>
          </a:p>
        </p:txBody>
      </p:sp>
      <p:sp>
        <p:nvSpPr>
          <p:cNvPr id="2" name="TextovéPole 1"/>
          <p:cNvSpPr txBox="1"/>
          <p:nvPr/>
        </p:nvSpPr>
        <p:spPr>
          <a:xfrm>
            <a:off x="506498" y="877994"/>
            <a:ext cx="7536643" cy="346249"/>
          </a:xfrm>
          <a:prstGeom prst="rect">
            <a:avLst/>
          </a:prstGeom>
          <a:solidFill>
            <a:schemeClr val="bg2">
              <a:lumMod val="90000"/>
            </a:schemeClr>
          </a:solidFill>
        </p:spPr>
        <p:txBody>
          <a:bodyPr wrap="square" lIns="68580" tIns="34290" rIns="68580" bIns="34290" rtlCol="0">
            <a:spAutoFit/>
          </a:bodyPr>
          <a:lstStyle/>
          <a:p>
            <a:pPr>
              <a:spcAft>
                <a:spcPts val="600"/>
              </a:spcAft>
            </a:pPr>
            <a:endParaRPr lang="cs-CZ" i="1" dirty="0">
              <a:solidFill>
                <a:srgbClr val="FFC000"/>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506498" y="1491630"/>
            <a:ext cx="7102049" cy="1948046"/>
          </a:xfrm>
          <a:prstGeom prst="rect">
            <a:avLst/>
          </a:prstGeom>
        </p:spPr>
      </p:pic>
    </p:spTree>
    <p:extLst>
      <p:ext uri="{BB962C8B-B14F-4D97-AF65-F5344CB8AC3E}">
        <p14:creationId xmlns:p14="http://schemas.microsoft.com/office/powerpoint/2010/main" val="225272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88640" y="69472"/>
            <a:ext cx="7854501" cy="1177245"/>
          </a:xfrm>
          <a:prstGeom prst="rect">
            <a:avLst/>
          </a:prstGeom>
        </p:spPr>
        <p:txBody>
          <a:bodyPr wrap="squar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Matematická formulace výpočtu T</a:t>
            </a:r>
            <a:r>
              <a:rPr lang="cs-CZ" sz="2400" b="1" i="1" baseline="-25000" dirty="0">
                <a:effectLst>
                  <a:outerShdw blurRad="38100" dist="38100" dir="2700000" algn="tl">
                    <a:srgbClr val="000000">
                      <a:alpha val="43137"/>
                    </a:srgbClr>
                  </a:outerShdw>
                </a:effectLst>
                <a:latin typeface="Times New Roman" pitchFamily="18" charset="0"/>
                <a:cs typeface="Times New Roman" pitchFamily="18" charset="0"/>
              </a:rPr>
              <a:t>MAX</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 a VH</a:t>
            </a:r>
            <a:r>
              <a:rPr lang="cs-CZ" sz="2400" b="1" i="1" baseline="-25000" dirty="0">
                <a:effectLst>
                  <a:outerShdw blurRad="38100" dist="38100" dir="2700000" algn="tl">
                    <a:srgbClr val="000000">
                      <a:alpha val="43137"/>
                    </a:srgbClr>
                  </a:outerShdw>
                </a:effectLst>
                <a:latin typeface="Times New Roman" pitchFamily="18" charset="0"/>
                <a:cs typeface="Times New Roman" pitchFamily="18" charset="0"/>
              </a:rPr>
              <a:t>MAX</a:t>
            </a:r>
            <a:br>
              <a:rPr lang="cs-CZ" sz="2400" b="1" i="1" baseline="-25000" dirty="0">
                <a:effectLst>
                  <a:outerShdw blurRad="38100" dist="38100" dir="2700000" algn="tl">
                    <a:srgbClr val="000000">
                      <a:alpha val="43137"/>
                    </a:srgbClr>
                  </a:outerShdw>
                </a:effectLst>
                <a:latin typeface="Times New Roman" pitchFamily="18" charset="0"/>
                <a:cs typeface="Times New Roman" pitchFamily="18" charset="0"/>
              </a:rPr>
            </a:br>
            <a:r>
              <a:rPr lang="cs-CZ" sz="2400" b="1" i="1" dirty="0">
                <a:solidFill>
                  <a:srgbClr val="FFC000"/>
                </a:solidFill>
                <a:latin typeface="Times New Roman" pitchFamily="18" charset="0"/>
                <a:cs typeface="Times New Roman" pitchFamily="18" charset="0"/>
              </a:rPr>
              <a:t>Poptávková funkce ve tvaru p = 20 – 2Q</a:t>
            </a:r>
            <a:r>
              <a:rPr lang="cs-CZ" sz="2400" b="1" i="1" dirty="0">
                <a:latin typeface="Times New Roman" pitchFamily="18" charset="0"/>
                <a:cs typeface="Times New Roman" pitchFamily="18" charset="0"/>
              </a:rPr>
              <a:t>, </a:t>
            </a:r>
            <a:r>
              <a:rPr lang="cs-CZ" sz="2400" b="1" i="1" dirty="0">
                <a:solidFill>
                  <a:srgbClr val="FFFF00"/>
                </a:solidFill>
                <a:latin typeface="Times New Roman" pitchFamily="18" charset="0"/>
                <a:cs typeface="Times New Roman" pitchFamily="18" charset="0"/>
              </a:rPr>
              <a:t>nákladová funkce: N = 15 + 4Q</a:t>
            </a:r>
            <a:endParaRPr lang="en-GB" sz="2100" b="1" kern="0" dirty="0">
              <a:solidFill>
                <a:sysClr val="windowText" lastClr="000000"/>
              </a:solidFill>
            </a:endParaRPr>
          </a:p>
        </p:txBody>
      </p:sp>
      <p:sp>
        <p:nvSpPr>
          <p:cNvPr id="2" name="TextovéPole 1"/>
          <p:cNvSpPr txBox="1"/>
          <p:nvPr/>
        </p:nvSpPr>
        <p:spPr>
          <a:xfrm>
            <a:off x="506498" y="1246717"/>
            <a:ext cx="7536643" cy="3608680"/>
          </a:xfrm>
          <a:prstGeom prst="rect">
            <a:avLst/>
          </a:prstGeom>
          <a:solidFill>
            <a:schemeClr val="bg2">
              <a:lumMod val="90000"/>
            </a:schemeClr>
          </a:solidFill>
        </p:spPr>
        <p:txBody>
          <a:bodyPr wrap="square" lIns="68580" tIns="34290" rIns="68580" bIns="34290" rtlCol="0">
            <a:spAutoFit/>
          </a:bodyPr>
          <a:lstStyle/>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3677" t="20458" r="7143" b="14403"/>
          <a:stretch/>
        </p:blipFill>
        <p:spPr bwMode="auto">
          <a:xfrm>
            <a:off x="611560" y="1516380"/>
            <a:ext cx="7344816" cy="29995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807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88640" y="69472"/>
            <a:ext cx="7854501" cy="807913"/>
          </a:xfrm>
          <a:prstGeom prst="rect">
            <a:avLst/>
          </a:prstGeom>
        </p:spPr>
        <p:txBody>
          <a:bodyPr wrap="square" lIns="68580" tIns="34290" rIns="68580" bIns="34290">
            <a:spAutoFit/>
          </a:bodyPr>
          <a:lstStyle/>
          <a:p>
            <a:pPr algn="ctr" defTabSz="685800">
              <a:defRPr/>
            </a:pPr>
            <a:r>
              <a:rPr lang="cs-CZ" sz="2400" b="1" i="1" dirty="0">
                <a:solidFill>
                  <a:srgbClr val="FFC000"/>
                </a:solidFill>
                <a:latin typeface="Times New Roman" pitchFamily="18" charset="0"/>
                <a:cs typeface="Times New Roman" pitchFamily="18" charset="0"/>
              </a:rPr>
              <a:t>Poptávková funkce ve tvaru p = 20 – 2Q</a:t>
            </a:r>
            <a:r>
              <a:rPr lang="cs-CZ" sz="2400" b="1" i="1" dirty="0">
                <a:latin typeface="Times New Roman" pitchFamily="18" charset="0"/>
                <a:cs typeface="Times New Roman" pitchFamily="18" charset="0"/>
              </a:rPr>
              <a:t>, </a:t>
            </a:r>
            <a:r>
              <a:rPr lang="cs-CZ" sz="2400" b="1" i="1" dirty="0">
                <a:solidFill>
                  <a:srgbClr val="FFFF00"/>
                </a:solidFill>
                <a:latin typeface="Times New Roman" pitchFamily="18" charset="0"/>
                <a:cs typeface="Times New Roman" pitchFamily="18" charset="0"/>
              </a:rPr>
              <a:t>nákladová funkce: N = 15 + 4Q</a:t>
            </a:r>
            <a:endParaRPr lang="en-GB" sz="2100" b="1" kern="0" dirty="0">
              <a:solidFill>
                <a:sysClr val="windowText" lastClr="000000"/>
              </a:solidFill>
            </a:endParaRPr>
          </a:p>
        </p:txBody>
      </p:sp>
      <p:sp>
        <p:nvSpPr>
          <p:cNvPr id="2" name="TextovéPole 1"/>
          <p:cNvSpPr txBox="1"/>
          <p:nvPr/>
        </p:nvSpPr>
        <p:spPr>
          <a:xfrm>
            <a:off x="506498" y="1246717"/>
            <a:ext cx="7536643" cy="3608680"/>
          </a:xfrm>
          <a:prstGeom prst="rect">
            <a:avLst/>
          </a:prstGeom>
          <a:solidFill>
            <a:schemeClr val="bg2">
              <a:lumMod val="90000"/>
            </a:schemeClr>
          </a:solidFill>
        </p:spPr>
        <p:txBody>
          <a:bodyPr wrap="square" lIns="68580" tIns="34290" rIns="68580" bIns="34290" rtlCol="0">
            <a:spAutoFit/>
          </a:bodyPr>
          <a:lstStyle/>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a:p>
            <a:pPr>
              <a:spcAft>
                <a:spcPts val="1200"/>
              </a:spcAft>
            </a:pPr>
            <a:endParaRPr lang="cs-CZ" sz="1400" dirty="0" smtClean="0">
              <a:solidFill>
                <a:schemeClr val="accent6">
                  <a:lumMod val="75000"/>
                </a:schemeClr>
              </a:solidFill>
              <a:latin typeface="Times New Roman" pitchFamily="18" charset="0"/>
              <a:cs typeface="Times New Roman" pitchFamily="18" charset="0"/>
            </a:endParaRPr>
          </a:p>
          <a:p>
            <a:pPr>
              <a:spcAft>
                <a:spcPts val="1200"/>
              </a:spcAft>
            </a:pPr>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2222" t="23987" r="7143" b="13932"/>
          <a:stretch/>
        </p:blipFill>
        <p:spPr bwMode="auto">
          <a:xfrm>
            <a:off x="611560" y="1275606"/>
            <a:ext cx="6552728" cy="35283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4684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67544" y="1059582"/>
            <a:ext cx="7344816" cy="3635305"/>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899592" y="1548292"/>
            <a:ext cx="6480720" cy="2607634"/>
          </a:xfrm>
          <a:prstGeom prst="rect">
            <a:avLst/>
          </a:prstGeom>
          <a:solidFill>
            <a:schemeClr val="bg2">
              <a:lumMod val="90000"/>
            </a:schemeClr>
          </a:solidFill>
        </p:spPr>
        <p:txBody>
          <a:bodyPr vert="horz" lIns="68580" tIns="34290" rIns="68580" bIns="34290" rtlCol="0" anchor="t">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pPr algn="l"/>
            <a:endParaRPr lang="cs-CZ" sz="3000" b="1" dirty="0">
              <a:solidFill>
                <a:schemeClr val="bg1"/>
              </a:solidFill>
            </a:endParaRPr>
          </a:p>
          <a:p>
            <a:pPr marL="457200" lvl="0" indent="-457200">
              <a:lnSpc>
                <a:spcPct val="110000"/>
              </a:lnSpc>
              <a:spcAft>
                <a:spcPct val="60000"/>
              </a:spcAft>
            </a:pPr>
            <a:r>
              <a:rPr lang="cs-CZ" sz="3200" b="1" i="1" dirty="0">
                <a:latin typeface="Times New Roman" pitchFamily="18" charset="0"/>
                <a:cs typeface="Times New Roman" pitchFamily="18" charset="0"/>
              </a:rPr>
              <a:t>Využití </a:t>
            </a:r>
            <a:r>
              <a:rPr lang="cs-CZ" sz="3200" b="1" i="1" dirty="0" smtClean="0">
                <a:latin typeface="Times New Roman" pitchFamily="18" charset="0"/>
                <a:cs typeface="Times New Roman" pitchFamily="18" charset="0"/>
              </a:rPr>
              <a:t>poptávkové funkce. Provozní </a:t>
            </a:r>
            <a:r>
              <a:rPr lang="cs-CZ" sz="3200" b="1" i="1" dirty="0">
                <a:latin typeface="Times New Roman" pitchFamily="18" charset="0"/>
                <a:cs typeface="Times New Roman" pitchFamily="18" charset="0"/>
              </a:rPr>
              <a:t>páka</a:t>
            </a:r>
            <a:r>
              <a:rPr lang="cs-CZ" sz="3200" b="1" i="1" dirty="0" smtClean="0">
                <a:latin typeface="Times New Roman" pitchFamily="18" charset="0"/>
                <a:cs typeface="Times New Roman" pitchFamily="18" charset="0"/>
              </a:rPr>
              <a:t>.</a:t>
            </a:r>
          </a:p>
          <a:p>
            <a:pPr marL="457200" lvl="0" indent="-457200">
              <a:lnSpc>
                <a:spcPct val="110000"/>
              </a:lnSpc>
              <a:spcAft>
                <a:spcPct val="60000"/>
              </a:spcAft>
            </a:pPr>
            <a:endParaRPr lang="cs-CZ" sz="3200" b="1" i="1" dirty="0" smtClean="0">
              <a:solidFill>
                <a:schemeClr val="bg1"/>
              </a:solidFill>
              <a:latin typeface="Times New Roman" pitchFamily="18" charset="0"/>
              <a:cs typeface="Times New Roman" pitchFamily="18" charset="0"/>
            </a:endParaRPr>
          </a:p>
          <a:p>
            <a:pPr marL="457200" lvl="0" indent="-457200">
              <a:lnSpc>
                <a:spcPct val="110000"/>
              </a:lnSpc>
              <a:spcAft>
                <a:spcPct val="60000"/>
              </a:spcAft>
            </a:pPr>
            <a:r>
              <a:rPr lang="cs-CZ" sz="3200" b="1" i="1" dirty="0" smtClean="0">
                <a:latin typeface="Times New Roman" pitchFamily="18" charset="0"/>
                <a:cs typeface="Times New Roman" pitchFamily="18" charset="0"/>
              </a:rPr>
              <a:t>Přednáška </a:t>
            </a:r>
            <a:r>
              <a:rPr lang="cs-CZ" sz="3200" b="1" i="1" dirty="0">
                <a:latin typeface="Times New Roman" pitchFamily="18" charset="0"/>
                <a:cs typeface="Times New Roman" pitchFamily="18" charset="0"/>
              </a:rPr>
              <a:t>č. </a:t>
            </a:r>
            <a:r>
              <a:rPr lang="cs-CZ" sz="3200" b="1" i="1" dirty="0" smtClean="0">
                <a:latin typeface="Times New Roman" pitchFamily="18" charset="0"/>
                <a:cs typeface="Times New Roman" pitchFamily="18" charset="0"/>
              </a:rPr>
              <a:t>2</a:t>
            </a:r>
            <a:endParaRPr lang="cs-CZ" sz="3200" b="1" i="1" dirty="0">
              <a:solidFill>
                <a:schemeClr val="bg1"/>
              </a:solidFill>
              <a:latin typeface="Times New Roman" pitchFamily="18" charset="0"/>
              <a:cs typeface="Times New Roman" pitchFamily="18" charset="0"/>
            </a:endParaRP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6978" y="88651"/>
            <a:ext cx="8263299" cy="807913"/>
          </a:xfrm>
          <a:prstGeom prst="rect">
            <a:avLst/>
          </a:prstGeom>
        </p:spPr>
        <p:txBody>
          <a:bodyPr wrap="squar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a:t>
            </a:r>
            <a:r>
              <a:rPr lang="cs-CZ" sz="2000" i="1" dirty="0">
                <a:effectLst>
                  <a:outerShdw blurRad="38100" dist="38100" dir="2700000" algn="tl">
                    <a:srgbClr val="000000">
                      <a:alpha val="43137"/>
                    </a:srgbClr>
                  </a:outerShdw>
                </a:effectLst>
                <a:latin typeface="Times New Roman" pitchFamily="18" charset="0"/>
                <a:cs typeface="Times New Roman" pitchFamily="18" charset="0"/>
              </a:rPr>
              <a:t>pro p=f(Q)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a nákladů (lineární vývoj) na objemu produkce  (prodeje) </a:t>
            </a:r>
            <a:endParaRPr lang="en-GB" sz="2100" b="1" kern="0" dirty="0">
              <a:solidFill>
                <a:sysClr val="windowText" lastClr="000000"/>
              </a:solidFill>
            </a:endParaRPr>
          </a:p>
        </p:txBody>
      </p:sp>
      <p:sp>
        <p:nvSpPr>
          <p:cNvPr id="2" name="TextovéPole 1"/>
          <p:cNvSpPr txBox="1"/>
          <p:nvPr/>
        </p:nvSpPr>
        <p:spPr>
          <a:xfrm>
            <a:off x="506498" y="877994"/>
            <a:ext cx="7536643" cy="284693"/>
          </a:xfrm>
          <a:prstGeom prst="rect">
            <a:avLst/>
          </a:prstGeom>
          <a:solidFill>
            <a:schemeClr val="bg2">
              <a:lumMod val="90000"/>
            </a:schemeClr>
          </a:solidFill>
        </p:spPr>
        <p:txBody>
          <a:bodyPr wrap="square" lIns="68580" tIns="34290" rIns="68580" bIns="34290" rtlCol="0">
            <a:spAutoFit/>
          </a:bodyPr>
          <a:lstStyle/>
          <a:p>
            <a:pPr>
              <a:spcAft>
                <a:spcPts val="1200"/>
              </a:spcAft>
            </a:pPr>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611560" y="1275606"/>
            <a:ext cx="7101418" cy="3655298"/>
          </a:xfrm>
          <a:prstGeom prst="rect">
            <a:avLst/>
          </a:prstGeom>
        </p:spPr>
      </p:pic>
    </p:spTree>
    <p:extLst>
      <p:ext uri="{BB962C8B-B14F-4D97-AF65-F5344CB8AC3E}">
        <p14:creationId xmlns:p14="http://schemas.microsoft.com/office/powerpoint/2010/main" val="210712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599689" y="432392"/>
            <a:ext cx="845232"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Tržby</a:t>
            </a:r>
            <a:endParaRPr lang="en-GB" sz="2100" b="1" kern="0" dirty="0">
              <a:solidFill>
                <a:sysClr val="windowText" lastClr="000000"/>
              </a:solidFill>
            </a:endParaRPr>
          </a:p>
        </p:txBody>
      </p:sp>
      <p:sp>
        <p:nvSpPr>
          <p:cNvPr id="2" name="TextovéPole 1"/>
          <p:cNvSpPr txBox="1"/>
          <p:nvPr/>
        </p:nvSpPr>
        <p:spPr>
          <a:xfrm>
            <a:off x="506498" y="877994"/>
            <a:ext cx="7536643" cy="284693"/>
          </a:xfrm>
          <a:prstGeom prst="rect">
            <a:avLst/>
          </a:prstGeom>
          <a:solidFill>
            <a:schemeClr val="bg2">
              <a:lumMod val="90000"/>
            </a:schemeClr>
          </a:solidFill>
        </p:spPr>
        <p:txBody>
          <a:bodyPr wrap="square" lIns="68580" tIns="34290" rIns="68580" bIns="34290" rtlCol="0">
            <a:spAutoFit/>
          </a:bodyPr>
          <a:lstStyle/>
          <a:p>
            <a:pPr>
              <a:spcAft>
                <a:spcPts val="1200"/>
              </a:spcAft>
            </a:pPr>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899592" y="1142596"/>
            <a:ext cx="6336704" cy="3589010"/>
          </a:xfrm>
          <a:prstGeom prst="rect">
            <a:avLst/>
          </a:prstGeom>
        </p:spPr>
      </p:pic>
    </p:spTree>
    <p:extLst>
      <p:ext uri="{BB962C8B-B14F-4D97-AF65-F5344CB8AC3E}">
        <p14:creationId xmlns:p14="http://schemas.microsoft.com/office/powerpoint/2010/main" val="1521912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52182" y="432392"/>
            <a:ext cx="5340244"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Závislost ceny na očekávané výši prodejů</a:t>
            </a:r>
            <a:endParaRPr lang="en-GB" sz="2100" b="1" kern="0" dirty="0">
              <a:solidFill>
                <a:sysClr val="windowText" lastClr="000000"/>
              </a:solidFill>
            </a:endParaRPr>
          </a:p>
        </p:txBody>
      </p:sp>
      <p:sp>
        <p:nvSpPr>
          <p:cNvPr id="2" name="TextovéPole 1"/>
          <p:cNvSpPr txBox="1"/>
          <p:nvPr/>
        </p:nvSpPr>
        <p:spPr>
          <a:xfrm>
            <a:off x="506498" y="877994"/>
            <a:ext cx="7536643" cy="2531462"/>
          </a:xfrm>
          <a:prstGeom prst="rect">
            <a:avLst/>
          </a:prstGeom>
          <a:solidFill>
            <a:schemeClr val="bg2">
              <a:lumMod val="90000"/>
            </a:schemeClr>
          </a:solidFill>
        </p:spPr>
        <p:txBody>
          <a:bodyPr wrap="square" lIns="68580" tIns="34290" rIns="68580" bIns="34290" rtlCol="0">
            <a:spAutoFit/>
          </a:bodyPr>
          <a:lstStyle/>
          <a:p>
            <a:pPr>
              <a:spcAft>
                <a:spcPts val="1200"/>
              </a:spcAft>
            </a:pPr>
            <a:r>
              <a:rPr lang="cs-CZ" dirty="0">
                <a:latin typeface="Times New Roman" pitchFamily="18" charset="0"/>
                <a:cs typeface="Times New Roman" pitchFamily="18" charset="0"/>
              </a:rPr>
              <a:t>Poptávková křivka po daném výrobku odráží působení ceny na předpokládanou výši jeho prodeje. Obecný vztah může mít následující podobu:</a:t>
            </a:r>
          </a:p>
          <a:p>
            <a:pPr>
              <a:tabLst>
                <a:tab pos="4219575" algn="l"/>
              </a:tabLst>
            </a:pPr>
            <a:r>
              <a:rPr lang="cs-CZ" i="1" dirty="0">
                <a:latin typeface="Times New Roman" pitchFamily="18" charset="0"/>
                <a:cs typeface="Times New Roman" pitchFamily="18" charset="0"/>
              </a:rPr>
              <a:t>p = 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 k</a:t>
            </a:r>
            <a:r>
              <a:rPr lang="cs-CZ" i="1" baseline="30000" dirty="0">
                <a:latin typeface="Times New Roman" pitchFamily="18" charset="0"/>
                <a:cs typeface="Times New Roman" pitchFamily="18" charset="0"/>
              </a:rPr>
              <a:t>*</a:t>
            </a:r>
            <a:r>
              <a:rPr lang="cs-CZ" i="1" dirty="0">
                <a:latin typeface="Times New Roman" pitchFamily="18" charset="0"/>
                <a:cs typeface="Times New Roman" pitchFamily="18" charset="0"/>
              </a:rPr>
              <a:t>·Q	p = 12 000 – 400∙Q </a:t>
            </a:r>
          </a:p>
          <a:p>
            <a:pPr marL="990600" lvl="1" indent="-533400"/>
            <a:endParaRPr lang="cs-CZ" i="1" dirty="0" smtClean="0">
              <a:latin typeface="Times New Roman" pitchFamily="18" charset="0"/>
              <a:cs typeface="Times New Roman" pitchFamily="18" charset="0"/>
            </a:endParaRPr>
          </a:p>
          <a:p>
            <a:pPr marL="990600" lvl="1" indent="-533400"/>
            <a:r>
              <a:rPr lang="cs-CZ" i="1" dirty="0" smtClean="0">
                <a:latin typeface="Times New Roman" pitchFamily="18" charset="0"/>
                <a:cs typeface="Times New Roman" pitchFamily="18" charset="0"/>
              </a:rPr>
              <a:t>p</a:t>
            </a:r>
            <a:r>
              <a:rPr lang="cs-CZ" i="1" dirty="0">
                <a:latin typeface="Times New Roman" pitchFamily="18" charset="0"/>
                <a:cs typeface="Times New Roman" pitchFamily="18" charset="0"/>
              </a:rPr>
              <a:t>	cena při předpokládaném prodeji Q kusů</a:t>
            </a:r>
          </a:p>
          <a:p>
            <a:pPr marL="990600" lvl="1" indent="-533400"/>
            <a:r>
              <a:rPr lang="cs-CZ" i="1" dirty="0">
                <a:latin typeface="Times New Roman" pitchFamily="18" charset="0"/>
                <a:cs typeface="Times New Roman" pitchFamily="18" charset="0"/>
              </a:rPr>
              <a:t>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výchozí cena (základní cena)</a:t>
            </a:r>
          </a:p>
          <a:p>
            <a:pPr marL="990600" lvl="1" indent="-533400"/>
            <a:r>
              <a:rPr lang="cs-CZ" i="1" dirty="0" smtClean="0">
                <a:latin typeface="Times New Roman" pitchFamily="18" charset="0"/>
                <a:cs typeface="Times New Roman" pitchFamily="18" charset="0"/>
              </a:rPr>
              <a:t>k</a:t>
            </a:r>
            <a:r>
              <a:rPr lang="cs-CZ" i="1" dirty="0">
                <a:latin typeface="Times New Roman" pitchFamily="18" charset="0"/>
                <a:cs typeface="Times New Roman" pitchFamily="18" charset="0"/>
              </a:rPr>
              <a:t>	koeficient dynamiky snižování ceny	</a:t>
            </a:r>
          </a:p>
          <a:p>
            <a:pPr marL="990600" lvl="1" indent="-533400"/>
            <a:endParaRPr lang="cs-CZ" sz="1000" i="1" dirty="0">
              <a:latin typeface="Times New Roman" pitchFamily="18" charset="0"/>
              <a:cs typeface="Times New Roman" pitchFamily="18" charset="0"/>
            </a:endParaRPr>
          </a:p>
          <a:p>
            <a:pPr marL="180975" lvl="1" indent="-180975"/>
            <a:endParaRPr lang="cs-CZ" sz="1400" dirty="0">
              <a:solidFill>
                <a:schemeClr val="accent6">
                  <a:lumMod val="75000"/>
                </a:schemeClr>
              </a:solidFill>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185708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827584" y="146615"/>
            <a:ext cx="6263574"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Závislost ceny </a:t>
            </a: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a tržeb na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očekávané výši prodejů</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nvPr>
        </p:nvGraphicFramePr>
        <p:xfrm>
          <a:off x="1259632" y="627534"/>
          <a:ext cx="4464496" cy="4385907"/>
        </p:xfrm>
        <a:graphic>
          <a:graphicData uri="http://schemas.openxmlformats.org/presentationml/2006/ole">
            <mc:AlternateContent xmlns:mc="http://schemas.openxmlformats.org/markup-compatibility/2006">
              <mc:Choice xmlns:v="urn:schemas-microsoft-com:vml" Requires="v">
                <p:oleObj spid="_x0000_s120874" name="Dokument" r:id="rId4" imgW="5925567" imgH="7409426" progId="Word.Document.12">
                  <p:embed/>
                </p:oleObj>
              </mc:Choice>
              <mc:Fallback>
                <p:oleObj name="Dokument" r:id="rId4" imgW="5925567" imgH="7409426" progId="Word.Document.12">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627534"/>
                        <a:ext cx="4464496" cy="4385907"/>
                      </a:xfrm>
                      <a:prstGeom prst="rect">
                        <a:avLst/>
                      </a:prstGeom>
                      <a:solidFill>
                        <a:schemeClr val="bg2"/>
                      </a:solidFill>
                      <a:ln>
                        <a:noFill/>
                      </a:ln>
                      <a:effectLst/>
                    </p:spPr>
                  </p:pic>
                </p:oleObj>
              </mc:Fallback>
            </mc:AlternateContent>
          </a:graphicData>
        </a:graphic>
      </p:graphicFrame>
    </p:spTree>
    <p:extLst>
      <p:ext uri="{BB962C8B-B14F-4D97-AF65-F5344CB8AC3E}">
        <p14:creationId xmlns:p14="http://schemas.microsoft.com/office/powerpoint/2010/main" val="4055494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019656" y="117712"/>
            <a:ext cx="5955798"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Závislost </a:t>
            </a: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celkových tržeb na objemu produkce</a:t>
            </a:r>
            <a:endParaRPr lang="en-GB" sz="2100" b="1" kern="0" dirty="0">
              <a:solidFill>
                <a:sysClr val="windowText" lastClr="000000"/>
              </a:solidFill>
            </a:endParaRPr>
          </a:p>
        </p:txBody>
      </p:sp>
      <p:sp>
        <p:nvSpPr>
          <p:cNvPr id="2" name="TextovéPole 1"/>
          <p:cNvSpPr txBox="1"/>
          <p:nvPr/>
        </p:nvSpPr>
        <p:spPr>
          <a:xfrm>
            <a:off x="323528" y="627534"/>
            <a:ext cx="7536643" cy="4193456"/>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defRPr/>
            </a:pPr>
            <a:r>
              <a:rPr lang="cs-CZ" sz="1600" dirty="0">
                <a:latin typeface="Times New Roman" pitchFamily="18" charset="0"/>
                <a:cs typeface="Times New Roman" pitchFamily="18" charset="0"/>
              </a:rPr>
              <a:t>Výpočet celkové výše tržeb:</a:t>
            </a:r>
          </a:p>
          <a:p>
            <a:pPr>
              <a:buFont typeface="Wingdings" pitchFamily="2" charset="2"/>
              <a:buNone/>
              <a:tabLst>
                <a:tab pos="3495675" algn="l"/>
              </a:tabLst>
              <a:defRPr/>
            </a:pPr>
            <a:r>
              <a:rPr lang="cs-CZ" sz="1600" i="1" dirty="0">
                <a:latin typeface="Times New Roman" pitchFamily="18" charset="0"/>
                <a:cs typeface="Times New Roman" pitchFamily="18" charset="0"/>
              </a:rPr>
              <a:t>T = </a:t>
            </a:r>
            <a:r>
              <a:rPr lang="cs-CZ" sz="1600" i="1" dirty="0" err="1">
                <a:latin typeface="Times New Roman" pitchFamily="18" charset="0"/>
                <a:cs typeface="Times New Roman" pitchFamily="18" charset="0"/>
              </a:rPr>
              <a:t>p∙Q</a:t>
            </a:r>
            <a:r>
              <a:rPr lang="cs-CZ" sz="1600" i="1" dirty="0">
                <a:latin typeface="Times New Roman" pitchFamily="18" charset="0"/>
                <a:cs typeface="Times New Roman" pitchFamily="18" charset="0"/>
              </a:rPr>
              <a:t>	za předpokladu, že: p = 12 000 – 400Q</a:t>
            </a:r>
          </a:p>
          <a:p>
            <a:pPr>
              <a:buNone/>
              <a:tabLst>
                <a:tab pos="3495675" algn="l"/>
              </a:tabLst>
              <a:defRPr/>
            </a:pPr>
            <a:r>
              <a:rPr lang="cs-CZ" sz="1600" i="1" dirty="0">
                <a:latin typeface="Times New Roman" pitchFamily="18" charset="0"/>
                <a:cs typeface="Times New Roman" pitchFamily="18" charset="0"/>
              </a:rPr>
              <a:t>T = (12 000 – 400Q)∙Q</a:t>
            </a:r>
          </a:p>
          <a:p>
            <a:pPr>
              <a:buNone/>
              <a:tabLst>
                <a:tab pos="3495675" algn="l"/>
              </a:tabLst>
              <a:defRPr/>
            </a:pPr>
            <a:r>
              <a:rPr lang="cs-CZ" sz="1600" b="1" i="1" u="sng" dirty="0">
                <a:latin typeface="Times New Roman" pitchFamily="18" charset="0"/>
                <a:cs typeface="Times New Roman" pitchFamily="18" charset="0"/>
              </a:rPr>
              <a:t>T = 12 000∙Q – 400∙Q</a:t>
            </a:r>
            <a:r>
              <a:rPr lang="cs-CZ" sz="1600" b="1" i="1" u="sng" baseline="30000" dirty="0">
                <a:latin typeface="Times New Roman" pitchFamily="18" charset="0"/>
                <a:cs typeface="Times New Roman" pitchFamily="18" charset="0"/>
              </a:rPr>
              <a:t>2</a:t>
            </a:r>
          </a:p>
          <a:p>
            <a:pPr>
              <a:buNone/>
              <a:tabLst>
                <a:tab pos="3495675" algn="l"/>
              </a:tabLst>
              <a:defRPr/>
            </a:pPr>
            <a:endParaRPr lang="cs-CZ" i="1" baseline="30000" dirty="0">
              <a:latin typeface="Times New Roman" pitchFamily="18" charset="0"/>
              <a:cs typeface="Times New Roman" pitchFamily="18" charset="0"/>
            </a:endParaRPr>
          </a:p>
          <a:p>
            <a:pPr>
              <a:buNone/>
              <a:tabLst>
                <a:tab pos="3495675" algn="l"/>
              </a:tabLst>
              <a:defRPr/>
            </a:pPr>
            <a:endParaRPr lang="cs-CZ" i="1" baseline="30000" dirty="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smtClean="0">
              <a:latin typeface="Times New Roman" pitchFamily="18" charset="0"/>
              <a:cs typeface="Times New Roman" pitchFamily="18" charset="0"/>
            </a:endParaRPr>
          </a:p>
          <a:p>
            <a:pPr>
              <a:buNone/>
              <a:tabLst>
                <a:tab pos="3495675" algn="l"/>
              </a:tabLst>
              <a:defRPr/>
            </a:pPr>
            <a:endParaRPr lang="cs-CZ" i="1" dirty="0">
              <a:latin typeface="Times New Roman" pitchFamily="18" charset="0"/>
              <a:cs typeface="Times New Roman" pitchFamily="18" charset="0"/>
            </a:endParaRPr>
          </a:p>
          <a:p>
            <a:pPr>
              <a:buNone/>
              <a:tabLst>
                <a:tab pos="3495675" algn="l"/>
              </a:tabLst>
              <a:defRPr/>
            </a:pP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nvPr>
        </p:nvGraphicFramePr>
        <p:xfrm>
          <a:off x="2483769" y="1171005"/>
          <a:ext cx="1224136" cy="3488977"/>
        </p:xfrm>
        <a:graphic>
          <a:graphicData uri="http://schemas.openxmlformats.org/presentationml/2006/ole">
            <mc:AlternateContent xmlns:mc="http://schemas.openxmlformats.org/markup-compatibility/2006">
              <mc:Choice xmlns:v="urn:schemas-microsoft-com:vml" Requires="v">
                <p:oleObj spid="_x0000_s121897" name="List" r:id="rId4" imgW="1400175" imgH="4010025" progId="Excel.Sheet.12">
                  <p:embed/>
                </p:oleObj>
              </mc:Choice>
              <mc:Fallback>
                <p:oleObj name="List" r:id="rId4" imgW="1400175" imgH="4010025" progId="Excel.Sheet.12">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9" y="1171005"/>
                        <a:ext cx="1224136" cy="3488977"/>
                      </a:xfrm>
                      <a:prstGeom prst="rect">
                        <a:avLst/>
                      </a:prstGeom>
                      <a:solidFill>
                        <a:srgbClr val="000080"/>
                      </a:solidFill>
                      <a:ln>
                        <a:noFill/>
                      </a:ln>
                      <a:effectLst/>
                    </p:spPr>
                  </p:pic>
                </p:oleObj>
              </mc:Fallback>
            </mc:AlternateContent>
          </a:graphicData>
        </a:graphic>
      </p:graphicFrame>
      <p:graphicFrame>
        <p:nvGraphicFramePr>
          <p:cNvPr id="8" name="Graf 7"/>
          <p:cNvGraphicFramePr/>
          <p:nvPr>
            <p:extLst/>
          </p:nvPr>
        </p:nvGraphicFramePr>
        <p:xfrm>
          <a:off x="3779912" y="1491630"/>
          <a:ext cx="3816424" cy="31402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60826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037486" y="432392"/>
            <a:ext cx="3969677" cy="438582"/>
          </a:xfrm>
          <a:prstGeom prst="rect">
            <a:avLst/>
          </a:prstGeom>
        </p:spPr>
        <p:txBody>
          <a:bodyPr wrap="non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Vývoj nákladů při </a:t>
            </a:r>
            <a:r>
              <a:rPr lang="cs-CZ" sz="2400" i="1" dirty="0">
                <a:effectLst>
                  <a:outerShdw blurRad="38100" dist="38100" dir="2700000" algn="tl">
                    <a:srgbClr val="000000">
                      <a:alpha val="43137"/>
                    </a:srgbClr>
                  </a:outerShdw>
                </a:effectLst>
                <a:latin typeface="Times New Roman" pitchFamily="18" charset="0"/>
                <a:cs typeface="Times New Roman" pitchFamily="18" charset="0"/>
              </a:rPr>
              <a:t>v = v</a:t>
            </a:r>
            <a:r>
              <a:rPr lang="cs-CZ" sz="2400" i="1" baseline="-25000" dirty="0">
                <a:effectLst>
                  <a:outerShdw blurRad="38100" dist="38100" dir="2700000" algn="tl">
                    <a:srgbClr val="000000">
                      <a:alpha val="43137"/>
                    </a:srgbClr>
                  </a:outerShdw>
                </a:effectLst>
                <a:latin typeface="Times New Roman" pitchFamily="18" charset="0"/>
                <a:cs typeface="Times New Roman" pitchFamily="18" charset="0"/>
              </a:rPr>
              <a:t>0 </a:t>
            </a:r>
            <a:r>
              <a:rPr lang="cs-CZ" sz="2400" i="1" dirty="0">
                <a:effectLst>
                  <a:outerShdw blurRad="38100" dist="38100" dir="2700000" algn="tl">
                    <a:srgbClr val="000000">
                      <a:alpha val="43137"/>
                    </a:srgbClr>
                  </a:outerShdw>
                </a:effectLst>
                <a:latin typeface="Times New Roman" pitchFamily="18" charset="0"/>
                <a:cs typeface="Times New Roman" pitchFamily="18" charset="0"/>
              </a:rPr>
              <a:t> - </a:t>
            </a:r>
            <a:r>
              <a:rPr lang="cs-CZ" sz="2400" i="1" dirty="0" err="1">
                <a:effectLst>
                  <a:outerShdw blurRad="38100" dist="38100" dir="2700000" algn="tl">
                    <a:srgbClr val="000000">
                      <a:alpha val="43137"/>
                    </a:srgbClr>
                  </a:outerShdw>
                </a:effectLst>
                <a:latin typeface="Times New Roman" pitchFamily="18" charset="0"/>
                <a:cs typeface="Times New Roman" pitchFamily="18" charset="0"/>
              </a:rPr>
              <a:t>k∙Q</a:t>
            </a:r>
            <a:endParaRPr lang="en-GB" sz="2100" b="1" kern="0" dirty="0">
              <a:solidFill>
                <a:sysClr val="windowText" lastClr="000000"/>
              </a:solidFill>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Zástupný symbol pro obsah 8"/>
          <p:cNvGraphicFramePr>
            <a:graphicFrameLocks/>
          </p:cNvGraphicFramePr>
          <p:nvPr>
            <p:extLst/>
          </p:nvPr>
        </p:nvGraphicFramePr>
        <p:xfrm>
          <a:off x="611560" y="1059582"/>
          <a:ext cx="7139136" cy="371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886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807913"/>
          </a:xfrm>
          <a:prstGeom prst="rect">
            <a:avLst/>
          </a:prstGeom>
        </p:spPr>
        <p:txBody>
          <a:bodyPr wrap="squar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kdy </a:t>
            </a:r>
            <a:r>
              <a:rPr lang="cs-CZ" sz="2000" i="1" dirty="0">
                <a:effectLst>
                  <a:outerShdw blurRad="38100" dist="38100" dir="2700000" algn="tl">
                    <a:srgbClr val="000000">
                      <a:alpha val="43137"/>
                    </a:srgbClr>
                  </a:outerShdw>
                </a:effectLst>
                <a:latin typeface="Times New Roman" pitchFamily="18" charset="0"/>
                <a:cs typeface="Times New Roman" pitchFamily="18" charset="0"/>
              </a:rPr>
              <a:t>p=f(Q)</a:t>
            </a:r>
            <a:r>
              <a:rPr lang="cs-CZ" sz="2000" b="1" i="1" dirty="0">
                <a:effectLst>
                  <a:outerShdw blurRad="38100" dist="38100" dir="2700000" algn="tl">
                    <a:srgbClr val="000000">
                      <a:alpha val="43137"/>
                    </a:srgbClr>
                  </a:outerShdw>
                </a:effectLst>
                <a:latin typeface="Times New Roman" pitchFamily="18" charset="0"/>
                <a:cs typeface="Times New Roman" pitchFamily="18" charset="0"/>
              </a:rPr>
              <a:t>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a nákladů </a:t>
            </a:r>
            <a:r>
              <a:rPr lang="cs-CZ" sz="2000" i="1" dirty="0">
                <a:effectLst>
                  <a:outerShdw blurRad="38100" dist="38100" dir="2700000" algn="tl">
                    <a:srgbClr val="000000">
                      <a:alpha val="43137"/>
                    </a:srgbClr>
                  </a:outerShdw>
                </a:effectLst>
                <a:latin typeface="Times New Roman" pitchFamily="18" charset="0"/>
                <a:cs typeface="Times New Roman" pitchFamily="18" charset="0"/>
              </a:rPr>
              <a:t>(v = f(Q)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na objemu produkce </a:t>
            </a:r>
            <a:r>
              <a:rPr lang="cs-CZ" sz="2000" b="1" i="1" dirty="0">
                <a:effectLst>
                  <a:outerShdw blurRad="38100" dist="38100" dir="2700000" algn="tl">
                    <a:srgbClr val="000000">
                      <a:alpha val="43137"/>
                    </a:srgbClr>
                  </a:outerShdw>
                </a:effectLst>
                <a:latin typeface="Times New Roman" pitchFamily="18" charset="0"/>
                <a:cs typeface="Times New Roman" pitchFamily="18" charset="0"/>
              </a:rPr>
              <a:t>(prodeje) </a:t>
            </a:r>
            <a:endParaRPr lang="en-GB" sz="2100" b="1" kern="0" dirty="0">
              <a:solidFill>
                <a:sysClr val="windowText" lastClr="000000"/>
              </a:solidFill>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9" name="Zástupný symbol pro obsah 3"/>
          <p:cNvGraphicFramePr>
            <a:graphicFrameLocks/>
          </p:cNvGraphicFramePr>
          <p:nvPr>
            <p:extLst/>
          </p:nvPr>
        </p:nvGraphicFramePr>
        <p:xfrm>
          <a:off x="827584" y="987574"/>
          <a:ext cx="6624859" cy="3998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9621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807913"/>
          </a:xfrm>
          <a:prstGeom prst="rect">
            <a:avLst/>
          </a:prstGeom>
        </p:spPr>
        <p:txBody>
          <a:bodyPr wrap="square" lIns="68580" tIns="34290" rIns="68580" bIns="34290">
            <a:spAutoFit/>
          </a:bodyPr>
          <a:lstStyle/>
          <a:p>
            <a:pPr algn="ctr" defTabSz="685800">
              <a:defRPr/>
            </a:pP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p=f(Q) a nákladů (progresivní vývoj) na objemu produkce  (prodeje) </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Grp="1" noChangeAspect="1"/>
          </p:cNvGraphicFramePr>
          <p:nvPr>
            <p:extLst/>
          </p:nvPr>
        </p:nvGraphicFramePr>
        <p:xfrm>
          <a:off x="585019" y="1203598"/>
          <a:ext cx="6978997" cy="3679539"/>
        </p:xfrm>
        <a:graphic>
          <a:graphicData uri="http://schemas.openxmlformats.org/presentationml/2006/ole">
            <mc:AlternateContent xmlns:mc="http://schemas.openxmlformats.org/markup-compatibility/2006">
              <mc:Choice xmlns:v="urn:schemas-microsoft-com:vml" Requires="v">
                <p:oleObj spid="_x0000_s122921" name="Document" r:id="rId4" imgW="5905741" imgH="3656943" progId="Word.Document.8">
                  <p:embed/>
                </p:oleObj>
              </mc:Choice>
              <mc:Fallback>
                <p:oleObj name="Document" r:id="rId4" imgW="5905741" imgH="3656943" progId="Word.Document.8">
                  <p:embed/>
                  <p:pic>
                    <p:nvPicPr>
                      <p:cNvPr id="2" name="Objek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019" y="1203598"/>
                        <a:ext cx="6978997" cy="3679539"/>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914703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900246"/>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a:t>
            </a:r>
            <a:r>
              <a:rPr lang="cs-CZ" i="1" dirty="0">
                <a:effectLst>
                  <a:outerShdw blurRad="38100" dist="38100" dir="2700000" algn="tl">
                    <a:srgbClr val="000000">
                      <a:alpha val="43137"/>
                    </a:srgbClr>
                  </a:outerShdw>
                </a:effectLst>
                <a:latin typeface="Times New Roman" pitchFamily="18" charset="0"/>
                <a:cs typeface="Times New Roman" pitchFamily="18" charset="0"/>
              </a:rPr>
              <a:t>cena je převzatá z poptávkové křivky</a:t>
            </a:r>
            <a:r>
              <a:rPr lang="cs-CZ" b="1" i="1" dirty="0">
                <a:effectLst>
                  <a:outerShdw blurRad="38100" dist="38100" dir="2700000" algn="tl">
                    <a:srgbClr val="000000">
                      <a:alpha val="43137"/>
                    </a:srgbClr>
                  </a:outerShdw>
                </a:effectLst>
                <a:latin typeface="Times New Roman" pitchFamily="18" charset="0"/>
                <a:cs typeface="Times New Roman" pitchFamily="18" charset="0"/>
              </a:rPr>
              <a:t>) a nákladů (progresivní vývoj) na objemu produkce  (prodeje) včetně diagramu bodu zvratu (DBZ)</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nvPr>
        </p:nvGraphicFramePr>
        <p:xfrm>
          <a:off x="542135" y="1059582"/>
          <a:ext cx="6624414" cy="3949006"/>
        </p:xfrm>
        <a:graphic>
          <a:graphicData uri="http://schemas.openxmlformats.org/presentationml/2006/ole">
            <mc:AlternateContent xmlns:mc="http://schemas.openxmlformats.org/markup-compatibility/2006">
              <mc:Choice xmlns:v="urn:schemas-microsoft-com:vml" Requires="v">
                <p:oleObj spid="_x0000_s123945" name="Document" r:id="rId4" imgW="5737314" imgH="3655501" progId="Word.Document.8">
                  <p:embed/>
                </p:oleObj>
              </mc:Choice>
              <mc:Fallback>
                <p:oleObj name="Document" r:id="rId4" imgW="5737314" imgH="3655501" progId="Word.Document.8">
                  <p:embed/>
                  <p:pic>
                    <p:nvPicPr>
                      <p:cNvPr id="3" name="Objek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135" y="1059582"/>
                        <a:ext cx="6624414" cy="3949006"/>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980051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346249"/>
          </a:xfrm>
          <a:prstGeom prst="rect">
            <a:avLst/>
          </a:prstGeom>
        </p:spPr>
        <p:txBody>
          <a:bodyPr wrap="square" lIns="68580" tIns="34290" rIns="68580" bIns="34290">
            <a:spAutoFit/>
          </a:bodyPr>
          <a:lstStyle/>
          <a:p>
            <a:pPr algn="ctr" defTabSz="685800">
              <a:defRPr/>
            </a:pPr>
            <a:r>
              <a:rPr lang="cs-CZ" b="1" i="1" dirty="0" smtClean="0">
                <a:effectLst>
                  <a:outerShdw blurRad="38100" dist="38100" dir="2700000" algn="tl">
                    <a:srgbClr val="000000">
                      <a:alpha val="43137"/>
                    </a:srgbClr>
                  </a:outerShdw>
                </a:effectLst>
                <a:latin typeface="Times New Roman" pitchFamily="18" charset="0"/>
                <a:cs typeface="Times New Roman" pitchFamily="18" charset="0"/>
              </a:rPr>
              <a:t>Formy nelineárního průběhu tržeb</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ct 1"/>
          <p:cNvGraphicFramePr>
            <a:graphicFrameLocks noChangeAspect="1"/>
          </p:cNvGraphicFramePr>
          <p:nvPr>
            <p:extLst>
              <p:ext uri="{D42A27DB-BD31-4B8C-83A1-F6EECF244321}">
                <p14:modId xmlns:p14="http://schemas.microsoft.com/office/powerpoint/2010/main" val="2907725897"/>
              </p:ext>
            </p:extLst>
          </p:nvPr>
        </p:nvGraphicFramePr>
        <p:xfrm>
          <a:off x="611560" y="1131590"/>
          <a:ext cx="6624736" cy="3711197"/>
        </p:xfrm>
        <a:graphic>
          <a:graphicData uri="http://schemas.openxmlformats.org/presentationml/2006/ole">
            <mc:AlternateContent xmlns:mc="http://schemas.openxmlformats.org/markup-compatibility/2006">
              <mc:Choice xmlns:v="urn:schemas-microsoft-com:vml" Requires="v">
                <p:oleObj spid="_x0000_s131109" name="Document" r:id="rId4" imgW="5616221" imgH="3648970" progId="Word.Document.8">
                  <p:embed/>
                </p:oleObj>
              </mc:Choice>
              <mc:Fallback>
                <p:oleObj name="Document" r:id="rId4" imgW="5616221" imgH="3648970" progId="Word.Document.8">
                  <p:embed/>
                  <p:pic>
                    <p:nvPicPr>
                      <p:cNvPr id="73729"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131590"/>
                        <a:ext cx="6624736" cy="3711197"/>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124870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454246" y="432392"/>
            <a:ext cx="3136116"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Cíl a struktura přednášky</a:t>
            </a:r>
            <a:endParaRPr lang="en-GB" sz="2100" b="1" kern="0" dirty="0">
              <a:solidFill>
                <a:sysClr val="windowText" lastClr="000000"/>
              </a:solidFill>
            </a:endParaRPr>
          </a:p>
        </p:txBody>
      </p:sp>
      <p:sp>
        <p:nvSpPr>
          <p:cNvPr id="2" name="TextovéPole 1"/>
          <p:cNvSpPr txBox="1"/>
          <p:nvPr/>
        </p:nvSpPr>
        <p:spPr>
          <a:xfrm>
            <a:off x="107504" y="1110584"/>
            <a:ext cx="8796083" cy="2654573"/>
          </a:xfrm>
          <a:prstGeom prst="rect">
            <a:avLst/>
          </a:prstGeom>
          <a:solidFill>
            <a:schemeClr val="bg2">
              <a:lumMod val="90000"/>
            </a:schemeClr>
          </a:solidFill>
        </p:spPr>
        <p:txBody>
          <a:bodyPr wrap="square" lIns="68580" tIns="34290" rIns="68580" bIns="34290" rtlCol="0">
            <a:spAutoFit/>
          </a:bodyPr>
          <a:lstStyle/>
          <a:p>
            <a:pPr>
              <a:tabLst>
                <a:tab pos="2686050" algn="l"/>
                <a:tab pos="5200650" algn="l"/>
                <a:tab pos="6191250" algn="l"/>
                <a:tab pos="8610600" algn="r"/>
              </a:tabLst>
            </a:pPr>
            <a:r>
              <a:rPr lang="cs-CZ" sz="2400" i="1" dirty="0">
                <a:latin typeface="Times New Roman" pitchFamily="18" charset="0"/>
                <a:cs typeface="Times New Roman" pitchFamily="18" charset="0"/>
              </a:rPr>
              <a:t>Konstrukce diagramu bodu zvratu</a:t>
            </a:r>
          </a:p>
          <a:p>
            <a:pPr>
              <a:tabLst>
                <a:tab pos="2686050" algn="l"/>
                <a:tab pos="5200650" algn="l"/>
                <a:tab pos="6191250" algn="l"/>
                <a:tab pos="8610600" algn="r"/>
              </a:tabLst>
            </a:pPr>
            <a:r>
              <a:rPr lang="cs-CZ" sz="2400" i="1" dirty="0">
                <a:latin typeface="Times New Roman" pitchFamily="18" charset="0"/>
                <a:cs typeface="Times New Roman" pitchFamily="18" charset="0"/>
              </a:rPr>
              <a:t>Výsledek hospodaření jako funkce objemu produkce</a:t>
            </a:r>
          </a:p>
          <a:p>
            <a:pPr>
              <a:tabLst>
                <a:tab pos="2686050" algn="l"/>
                <a:tab pos="5200650" algn="l"/>
                <a:tab pos="6191250" algn="l"/>
                <a:tab pos="8610600" algn="r"/>
              </a:tabLst>
            </a:pPr>
            <a:r>
              <a:rPr lang="cs-CZ" sz="2400" i="1" dirty="0">
                <a:latin typeface="Times New Roman" pitchFamily="18" charset="0"/>
                <a:cs typeface="Times New Roman" pitchFamily="18" charset="0"/>
              </a:rPr>
              <a:t>Diagram bodu zvratu</a:t>
            </a:r>
          </a:p>
          <a:p>
            <a:pPr>
              <a:tabLst>
                <a:tab pos="2686050" algn="l"/>
                <a:tab pos="5200650" algn="l"/>
                <a:tab pos="6191250" algn="l"/>
                <a:tab pos="8610600" algn="r"/>
              </a:tabLst>
            </a:pPr>
            <a:r>
              <a:rPr lang="cs-CZ" sz="2400" i="1" dirty="0">
                <a:latin typeface="Times New Roman" pitchFamily="18" charset="0"/>
                <a:cs typeface="Times New Roman" pitchFamily="18" charset="0"/>
              </a:rPr>
              <a:t>Hospodářský výsledek v závislosti na tržbách</a:t>
            </a:r>
          </a:p>
          <a:p>
            <a:pPr>
              <a:tabLst>
                <a:tab pos="2686050" algn="l"/>
                <a:tab pos="5200650" algn="l"/>
                <a:tab pos="6191250" algn="l"/>
                <a:tab pos="8610600" algn="r"/>
              </a:tabLst>
            </a:pPr>
            <a:r>
              <a:rPr lang="cs-CZ" sz="2400" i="1" dirty="0" smtClean="0">
                <a:latin typeface="Times New Roman" pitchFamily="18" charset="0"/>
                <a:cs typeface="Times New Roman" pitchFamily="18" charset="0"/>
              </a:rPr>
              <a:t>Provozní páka</a:t>
            </a:r>
          </a:p>
          <a:p>
            <a:pPr>
              <a:tabLst>
                <a:tab pos="2686050" algn="l"/>
                <a:tab pos="5200650" algn="l"/>
                <a:tab pos="6191250" algn="l"/>
                <a:tab pos="8610600" algn="r"/>
              </a:tabLst>
            </a:pPr>
            <a:r>
              <a:rPr lang="cs-CZ" sz="2400" i="1" dirty="0" smtClean="0">
                <a:latin typeface="Times New Roman" pitchFamily="18" charset="0"/>
                <a:cs typeface="Times New Roman" pitchFamily="18" charset="0"/>
              </a:rPr>
              <a:t>Stupeň provozní páky</a:t>
            </a:r>
          </a:p>
          <a:p>
            <a:pPr>
              <a:tabLst>
                <a:tab pos="2686050" algn="l"/>
                <a:tab pos="5200650" algn="l"/>
                <a:tab pos="6191250" algn="l"/>
                <a:tab pos="8610600" algn="r"/>
              </a:tabLst>
            </a:pPr>
            <a:r>
              <a:rPr lang="cs-CZ" sz="2400" i="1" dirty="0" smtClean="0">
                <a:latin typeface="Times New Roman" pitchFamily="18" charset="0"/>
                <a:cs typeface="Times New Roman" pitchFamily="18" charset="0"/>
              </a:rPr>
              <a:t>Provozní páka a diagram bodu zvratu</a:t>
            </a:r>
            <a:endParaRPr lang="cs-CZ" sz="2400"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11472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623248"/>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a:t>
            </a:r>
            <a:r>
              <a:rPr lang="cs-CZ" sz="1600" i="1" dirty="0">
                <a:effectLst>
                  <a:outerShdw blurRad="38100" dist="38100" dir="2700000" algn="tl">
                    <a:srgbClr val="000000">
                      <a:alpha val="43137"/>
                    </a:srgbClr>
                  </a:outerShdw>
                </a:effectLst>
                <a:latin typeface="Times New Roman" pitchFamily="18" charset="0"/>
                <a:cs typeface="Times New Roman" pitchFamily="18" charset="0"/>
              </a:rPr>
              <a:t>p=f(Q)</a:t>
            </a:r>
            <a:r>
              <a:rPr lang="cs-CZ" b="1" i="1" dirty="0">
                <a:effectLst>
                  <a:outerShdw blurRad="38100" dist="38100" dir="2700000" algn="tl">
                    <a:srgbClr val="000000">
                      <a:alpha val="43137"/>
                    </a:srgbClr>
                  </a:outerShdw>
                </a:effectLst>
                <a:latin typeface="Times New Roman" pitchFamily="18" charset="0"/>
                <a:cs typeface="Times New Roman" pitchFamily="18" charset="0"/>
              </a:rPr>
              <a:t> a nákladů (degresivní vývoj) na objemu produkce  (prodeje) </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Grp="1" noChangeAspect="1"/>
          </p:cNvGraphicFramePr>
          <p:nvPr>
            <p:extLst/>
          </p:nvPr>
        </p:nvGraphicFramePr>
        <p:xfrm>
          <a:off x="447295" y="987574"/>
          <a:ext cx="7023124" cy="3906446"/>
        </p:xfrm>
        <a:graphic>
          <a:graphicData uri="http://schemas.openxmlformats.org/presentationml/2006/ole">
            <mc:AlternateContent xmlns:mc="http://schemas.openxmlformats.org/markup-compatibility/2006">
              <mc:Choice xmlns:v="urn:schemas-microsoft-com:vml" Requires="v">
                <p:oleObj spid="_x0000_s124969" name="Document" r:id="rId4" imgW="6105526" imgH="3447069" progId="Word.Document.8">
                  <p:embed/>
                </p:oleObj>
              </mc:Choice>
              <mc:Fallback>
                <p:oleObj name="Document" r:id="rId4" imgW="6105526" imgH="3447069" progId="Word.Document.8">
                  <p:embed/>
                  <p:pic>
                    <p:nvPicPr>
                      <p:cNvPr id="2" name="Objek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295" y="987574"/>
                        <a:ext cx="7023124" cy="3906446"/>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157832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623248"/>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Diagram závislosti celkových tržeb </a:t>
            </a:r>
            <a:r>
              <a:rPr lang="cs-CZ" sz="1600" i="1" dirty="0">
                <a:effectLst>
                  <a:outerShdw blurRad="38100" dist="38100" dir="2700000" algn="tl">
                    <a:srgbClr val="000000">
                      <a:alpha val="43137"/>
                    </a:srgbClr>
                  </a:outerShdw>
                </a:effectLst>
                <a:latin typeface="Times New Roman" pitchFamily="18" charset="0"/>
                <a:cs typeface="Times New Roman" pitchFamily="18" charset="0"/>
              </a:rPr>
              <a:t>pro p=f(Q) </a:t>
            </a:r>
            <a:r>
              <a:rPr lang="cs-CZ" b="1" i="1" dirty="0">
                <a:effectLst>
                  <a:outerShdw blurRad="38100" dist="38100" dir="2700000" algn="tl">
                    <a:srgbClr val="000000">
                      <a:alpha val="43137"/>
                    </a:srgbClr>
                  </a:outerShdw>
                </a:effectLst>
                <a:latin typeface="Times New Roman" pitchFamily="18" charset="0"/>
                <a:cs typeface="Times New Roman" pitchFamily="18" charset="0"/>
              </a:rPr>
              <a:t>a nákladů (lineární vývoj) na objemu produkce  (prodeje) </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Grp="1" noChangeAspect="1"/>
          </p:cNvGraphicFramePr>
          <p:nvPr>
            <p:extLst/>
          </p:nvPr>
        </p:nvGraphicFramePr>
        <p:xfrm>
          <a:off x="324669" y="869559"/>
          <a:ext cx="7239719" cy="4041634"/>
        </p:xfrm>
        <a:graphic>
          <a:graphicData uri="http://schemas.openxmlformats.org/presentationml/2006/ole">
            <mc:AlternateContent xmlns:mc="http://schemas.openxmlformats.org/markup-compatibility/2006">
              <mc:Choice xmlns:v="urn:schemas-microsoft-com:vml" Requires="v">
                <p:oleObj spid="_x0000_s125993" name="Document" r:id="rId4" imgW="5948836" imgH="3802255" progId="Word.Document.8">
                  <p:embed/>
                </p:oleObj>
              </mc:Choice>
              <mc:Fallback>
                <p:oleObj name="Document" r:id="rId4" imgW="5948836" imgH="3802255" progId="Word.Document.8">
                  <p:embed/>
                  <p:pic>
                    <p:nvPicPr>
                      <p:cNvPr id="2" name="Objekt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69" y="869559"/>
                        <a:ext cx="7239719" cy="4041634"/>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873367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346249"/>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Degresivní vývoj tržeb a lineární průběh nákladové funkce V DBZ</a:t>
            </a:r>
            <a:endParaRPr lang="en-GB"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Zástupný symbol pro obsah 3"/>
          <p:cNvGraphicFramePr>
            <a:graphicFrameLocks noChangeAspect="1"/>
          </p:cNvGraphicFramePr>
          <p:nvPr>
            <p:extLst>
              <p:ext uri="{D42A27DB-BD31-4B8C-83A1-F6EECF244321}">
                <p14:modId xmlns:p14="http://schemas.microsoft.com/office/powerpoint/2010/main" val="1876499959"/>
              </p:ext>
            </p:extLst>
          </p:nvPr>
        </p:nvGraphicFramePr>
        <p:xfrm>
          <a:off x="539552" y="1203598"/>
          <a:ext cx="6480720" cy="3528392"/>
        </p:xfrm>
        <a:graphic>
          <a:graphicData uri="http://schemas.openxmlformats.org/presentationml/2006/ole">
            <mc:AlternateContent xmlns:mc="http://schemas.openxmlformats.org/markup-compatibility/2006">
              <mc:Choice xmlns:v="urn:schemas-microsoft-com:vml" Requires="v">
                <p:oleObj spid="_x0000_s132131" name="Dokument" r:id="rId4" imgW="8271932" imgH="4634813" progId="Word.Document.12">
                  <p:embed/>
                </p:oleObj>
              </mc:Choice>
              <mc:Fallback>
                <p:oleObj name="Dokument" r:id="rId4" imgW="8271932" imgH="4634813" progId="Word.Document.12">
                  <p:embed/>
                  <p:pic>
                    <p:nvPicPr>
                      <p:cNvPr id="4" name="Zástupný symbol pro obsah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203598"/>
                        <a:ext cx="6480720" cy="352839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023900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4302716"/>
          </a:xfrm>
          <a:prstGeom prst="rect">
            <a:avLst/>
          </a:prstGeom>
          <a:solidFill>
            <a:schemeClr val="bg2">
              <a:lumMod val="90000"/>
            </a:schemeClr>
          </a:solidFill>
        </p:spPr>
        <p:txBody>
          <a:bodyPr wrap="square" lIns="68580" tIns="34290" rIns="68580" bIns="34290" rtlCol="0">
            <a:spAutoFit/>
          </a:bodyPr>
          <a:lstStyle/>
          <a:p>
            <a:pPr>
              <a:lnSpc>
                <a:spcPct val="110000"/>
              </a:lnSpc>
              <a:spcBef>
                <a:spcPts val="300"/>
              </a:spcBef>
              <a:spcAft>
                <a:spcPts val="3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Pracovníci marketingového oddělení supermarketu Československo, působícího v rámci ČR a SR, odvodili cenu dle poptávkové křivky pro nově zaváděnou </a:t>
            </a:r>
            <a:r>
              <a:rPr lang="cs-CZ"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paměťovou kartu </a:t>
            </a:r>
            <a:r>
              <a:rPr lang="cs-CZ" dirty="0">
                <a:solidFill>
                  <a:schemeClr val="accent6">
                    <a:lumMod val="75000"/>
                  </a:schemeClr>
                </a:solidFill>
                <a:latin typeface="Times New Roman" pitchFamily="18" charset="0"/>
                <a:cs typeface="Times New Roman" pitchFamily="18" charset="0"/>
              </a:rPr>
              <a:t>typu </a:t>
            </a:r>
            <a:r>
              <a:rPr lang="cs-CZ" dirty="0" err="1">
                <a:solidFill>
                  <a:schemeClr val="accent6">
                    <a:lumMod val="75000"/>
                  </a:schemeClr>
                </a:solidFill>
                <a:latin typeface="Times New Roman" pitchFamily="18" charset="0"/>
                <a:cs typeface="Times New Roman" pitchFamily="18" charset="0"/>
              </a:rPr>
              <a:t>micro</a:t>
            </a:r>
            <a:r>
              <a:rPr lang="cs-CZ" dirty="0">
                <a:solidFill>
                  <a:schemeClr val="accent6">
                    <a:lumMod val="75000"/>
                  </a:schemeClr>
                </a:solidFill>
                <a:latin typeface="Times New Roman" pitchFamily="18" charset="0"/>
                <a:cs typeface="Times New Roman" pitchFamily="18" charset="0"/>
              </a:rPr>
              <a:t> SDHC UHS-I s kapacitou 32 GB a rychlostní třídou </a:t>
            </a:r>
            <a:r>
              <a:rPr lang="cs-CZ" dirty="0" err="1">
                <a:solidFill>
                  <a:schemeClr val="accent6">
                    <a:lumMod val="75000"/>
                  </a:schemeClr>
                </a:solidFill>
                <a:latin typeface="Times New Roman" pitchFamily="18" charset="0"/>
                <a:cs typeface="Times New Roman" pitchFamily="18" charset="0"/>
              </a:rPr>
              <a:t>Class</a:t>
            </a:r>
            <a:r>
              <a:rPr lang="cs-CZ" dirty="0">
                <a:solidFill>
                  <a:schemeClr val="accent6">
                    <a:lumMod val="75000"/>
                  </a:schemeClr>
                </a:solidFill>
                <a:latin typeface="Times New Roman" pitchFamily="18" charset="0"/>
                <a:cs typeface="Times New Roman" pitchFamily="18" charset="0"/>
              </a:rPr>
              <a:t> 3 – přenosová rychlost minimálně 30 MB/s, maximální rychlost čtení/zápis s technologií UHS-1 až 90/80 MB/s, dodávána s adaptérem SD. </a:t>
            </a:r>
            <a:endParaRPr lang="cs-CZ" b="1" dirty="0">
              <a:solidFill>
                <a:schemeClr val="accent6">
                  <a:lumMod val="75000"/>
                </a:schemeClr>
              </a:solidFill>
              <a:latin typeface="Times New Roman" pitchFamily="18" charset="0"/>
              <a:cs typeface="Times New Roman" pitchFamily="18" charset="0"/>
            </a:endParaRPr>
          </a:p>
          <a:p>
            <a:pPr>
              <a:lnSpc>
                <a:spcPct val="110000"/>
              </a:lnSpc>
              <a:spcBef>
                <a:spcPts val="300"/>
              </a:spcBef>
              <a:spcAft>
                <a:spcPts val="3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Po doplnění údajů o vývoji nákladů </a:t>
            </a:r>
            <a:r>
              <a:rPr lang="cs-CZ" b="1" u="sng" dirty="0">
                <a:effectLst>
                  <a:outerShdw blurRad="38100" dist="38100" dir="2700000" algn="tl">
                    <a:srgbClr val="000000">
                      <a:alpha val="43137"/>
                    </a:srgbClr>
                  </a:outerShdw>
                </a:effectLst>
                <a:latin typeface="Times New Roman" pitchFamily="18" charset="0"/>
                <a:cs typeface="Times New Roman" pitchFamily="18" charset="0"/>
              </a:rPr>
              <a:t>je cílem stanovit při jaké výši prodeje paměťových karet bude dosaženo maximálního zisku (VH)?  </a:t>
            </a:r>
          </a:p>
          <a:p>
            <a:pPr>
              <a:lnSpc>
                <a:spcPct val="110000"/>
              </a:lnSpc>
              <a:spcBef>
                <a:spcPts val="300"/>
              </a:spcBef>
              <a:spcAft>
                <a:spcPts val="3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Jimi zpracovaná závislost ceny na očekávaném prodeji má tvar: </a:t>
            </a:r>
          </a:p>
          <a:p>
            <a:pPr>
              <a:lnSpc>
                <a:spcPct val="110000"/>
              </a:lnSpc>
              <a:spcBef>
                <a:spcPts val="300"/>
              </a:spcBef>
              <a:spcAft>
                <a:spcPts val="3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							</a:t>
            </a:r>
          </a:p>
          <a:p>
            <a:pPr>
              <a:lnSpc>
                <a:spcPct val="110000"/>
              </a:lnSpc>
              <a:spcBef>
                <a:spcPts val="300"/>
              </a:spcBef>
              <a:spcAft>
                <a:spcPts val="18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10000"/>
              </a:lnSpc>
              <a:spcBef>
                <a:spcPts val="300"/>
              </a:spcBef>
              <a:spcAft>
                <a:spcPts val="1800"/>
              </a:spcAft>
              <a:defRPr/>
            </a:pPr>
            <a:r>
              <a:rPr lang="cs-CZ" dirty="0" smtClean="0">
                <a:effectLst>
                  <a:outerShdw blurRad="38100" dist="38100" dir="2700000" algn="tl">
                    <a:srgbClr val="000000">
                      <a:alpha val="43137"/>
                    </a:srgbClr>
                  </a:outerShdw>
                </a:effectLst>
                <a:latin typeface="Times New Roman" pitchFamily="18" charset="0"/>
                <a:cs typeface="Times New Roman" pitchFamily="18" charset="0"/>
              </a:rPr>
              <a:t>Uvedená </a:t>
            </a:r>
            <a:r>
              <a:rPr lang="cs-CZ" dirty="0">
                <a:effectLst>
                  <a:outerShdw blurRad="38100" dist="38100" dir="2700000" algn="tl">
                    <a:srgbClr val="000000">
                      <a:alpha val="43137"/>
                    </a:srgbClr>
                  </a:outerShdw>
                </a:effectLst>
                <a:latin typeface="Times New Roman" pitchFamily="18" charset="0"/>
                <a:cs typeface="Times New Roman" pitchFamily="18" charset="0"/>
              </a:rPr>
              <a:t>závislost ceny na očekávaném prodeji je graficky znázorněna následovně:</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nvPr>
        </p:nvGraphicFramePr>
        <p:xfrm>
          <a:off x="395536" y="3219822"/>
          <a:ext cx="2447925" cy="792088"/>
        </p:xfrm>
        <a:graphic>
          <a:graphicData uri="http://schemas.openxmlformats.org/presentationml/2006/ole">
            <mc:AlternateContent xmlns:mc="http://schemas.openxmlformats.org/markup-compatibility/2006">
              <mc:Choice xmlns:v="urn:schemas-microsoft-com:vml" Requires="v">
                <p:oleObj spid="_x0000_s127016" name="Document" r:id="rId4" imgW="1163180" imgH="508171" progId="Word.Document.8">
                  <p:embed/>
                </p:oleObj>
              </mc:Choice>
              <mc:Fallback>
                <p:oleObj name="Document" r:id="rId4" imgW="1163180" imgH="508171" progId="Word.Document.8">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3219822"/>
                        <a:ext cx="2447925" cy="792088"/>
                      </a:xfrm>
                      <a:prstGeom prst="rect">
                        <a:avLst/>
                      </a:prstGeom>
                      <a:solidFill>
                        <a:srgbClr val="CCFFFF"/>
                      </a:solidFill>
                      <a:ln>
                        <a:noFill/>
                      </a:ln>
                    </p:spPr>
                  </p:pic>
                </p:oleObj>
              </mc:Fallback>
            </mc:AlternateContent>
          </a:graphicData>
        </a:graphic>
      </p:graphicFrame>
    </p:spTree>
    <p:extLst>
      <p:ext uri="{BB962C8B-B14F-4D97-AF65-F5344CB8AC3E}">
        <p14:creationId xmlns:p14="http://schemas.microsoft.com/office/powerpoint/2010/main" val="2584727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7833" y="107739"/>
            <a:ext cx="7353019" cy="346249"/>
          </a:xfrm>
          <a:prstGeom prst="rect">
            <a:avLst/>
          </a:prstGeom>
        </p:spPr>
        <p:txBody>
          <a:bodyPr wrap="square" lIns="68580" tIns="34290" rIns="68580" bIns="34290">
            <a:spAutoFit/>
          </a:bodyPr>
          <a:lstStyle/>
          <a:p>
            <a:pPr algn="ctr" defTabSz="685800">
              <a:defRPr/>
            </a:pPr>
            <a:r>
              <a:rPr lang="cs-CZ" b="1" i="1" dirty="0">
                <a:effectLst>
                  <a:outerShdw blurRad="38100" dist="38100" dir="2700000" algn="tl">
                    <a:srgbClr val="000000">
                      <a:alpha val="43137"/>
                    </a:srgbClr>
                  </a:outerShdw>
                </a:effectLst>
                <a:latin typeface="Times New Roman" pitchFamily="18" charset="0"/>
                <a:cs typeface="Times New Roman" pitchFamily="18" charset="0"/>
              </a:rPr>
              <a:t>Cena v závislosti na předpokládaném počtu prodaných paměťových karet</a:t>
            </a:r>
            <a:endParaRPr lang="en-GB" b="1" kern="0" dirty="0">
              <a:solidFill>
                <a:sysClr val="windowText" lastClr="000000"/>
              </a:solidFill>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Graf 5"/>
          <p:cNvGraphicFramePr/>
          <p:nvPr>
            <p:extLst/>
          </p:nvPr>
        </p:nvGraphicFramePr>
        <p:xfrm>
          <a:off x="323528" y="1059582"/>
          <a:ext cx="8064896"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135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468898"/>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r>
              <a:rPr lang="cs-CZ" dirty="0">
                <a:latin typeface="Times New Roman" pitchFamily="18" charset="0"/>
                <a:cs typeface="Times New Roman" pitchFamily="18" charset="0"/>
              </a:rPr>
              <a:t>Pracovníci ekonomického útvaru zmiňovaného obchodního domu Československo stanovili propočtem očekávané náklady v podobě nákladové funkce ve tvaru:</a:t>
            </a: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r>
              <a:rPr lang="cs-CZ" dirty="0">
                <a:latin typeface="Times New Roman" pitchFamily="18" charset="0"/>
                <a:cs typeface="Times New Roman" pitchFamily="18" charset="0"/>
              </a:rPr>
              <a:t>S využitím vztahu pro výpočet tržeb:</a:t>
            </a: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r>
              <a:rPr lang="cs-CZ" dirty="0">
                <a:latin typeface="Times New Roman" pitchFamily="18" charset="0"/>
                <a:cs typeface="Times New Roman" pitchFamily="18" charset="0"/>
              </a:rPr>
              <a:t>lze stanovit výši výsledku hospodaření, jako závislost na objemu produkce Q: </a:t>
            </a: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kt 5"/>
          <p:cNvGraphicFramePr>
            <a:graphicFrameLocks noChangeAspect="1"/>
          </p:cNvGraphicFramePr>
          <p:nvPr>
            <p:extLst/>
          </p:nvPr>
        </p:nvGraphicFramePr>
        <p:xfrm>
          <a:off x="323528" y="1779662"/>
          <a:ext cx="2603500" cy="330200"/>
        </p:xfrm>
        <a:graphic>
          <a:graphicData uri="http://schemas.openxmlformats.org/presentationml/2006/ole">
            <mc:AlternateContent xmlns:mc="http://schemas.openxmlformats.org/markup-compatibility/2006">
              <mc:Choice xmlns:v="urn:schemas-microsoft-com:vml" Requires="v">
                <p:oleObj spid="_x0000_s128078" name="Rovnice" r:id="rId4" imgW="2603500" imgH="330200" progId="Equation.3">
                  <p:embed/>
                </p:oleObj>
              </mc:Choice>
              <mc:Fallback>
                <p:oleObj name="Rovnice" r:id="rId4" imgW="2603500" imgH="330200" progId="Equation.3">
                  <p:embed/>
                  <p:pic>
                    <p:nvPicPr>
                      <p:cNvPr id="6" name="Objek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779662"/>
                        <a:ext cx="2603500" cy="3302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nvPr>
        </p:nvGraphicFramePr>
        <p:xfrm>
          <a:off x="208146" y="2715766"/>
          <a:ext cx="1685925" cy="927100"/>
        </p:xfrm>
        <a:graphic>
          <a:graphicData uri="http://schemas.openxmlformats.org/presentationml/2006/ole">
            <mc:AlternateContent xmlns:mc="http://schemas.openxmlformats.org/markup-compatibility/2006">
              <mc:Choice xmlns:v="urn:schemas-microsoft-com:vml" Requires="v">
                <p:oleObj spid="_x0000_s128079" name="Document" r:id="rId6" imgW="713451" imgH="547399" progId="Word.Document.8">
                  <p:embed/>
                </p:oleObj>
              </mc:Choice>
              <mc:Fallback>
                <p:oleObj name="Document" r:id="rId6" imgW="713451" imgH="547399" progId="Word.Document.8">
                  <p:embed/>
                  <p:pic>
                    <p:nvPicPr>
                      <p:cNvPr id="8" name="Objek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146" y="2715766"/>
                        <a:ext cx="1685925" cy="9271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8491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136500"/>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Objem prodeje, při kterém je dosaženo maximálního zisku je v bodě (při objemu prodeje), kdy první derivace funkce </a:t>
            </a:r>
            <a:r>
              <a:rPr lang="cs-CZ" i="1" dirty="0">
                <a:effectLst>
                  <a:outerShdw blurRad="38100" dist="38100" dir="2700000" algn="tl">
                    <a:srgbClr val="000000">
                      <a:alpha val="43137"/>
                    </a:srgbClr>
                  </a:outerShdw>
                </a:effectLst>
                <a:latin typeface="Times New Roman" pitchFamily="18" charset="0"/>
                <a:cs typeface="Times New Roman" pitchFamily="18" charset="0"/>
              </a:rPr>
              <a:t>VH = f(Q) </a:t>
            </a:r>
            <a:r>
              <a:rPr lang="cs-CZ" dirty="0">
                <a:effectLst>
                  <a:outerShdw blurRad="38100" dist="38100" dir="2700000" algn="tl">
                    <a:srgbClr val="000000">
                      <a:alpha val="43137"/>
                    </a:srgbClr>
                  </a:outerShdw>
                </a:effectLst>
                <a:latin typeface="Times New Roman" pitchFamily="18" charset="0"/>
                <a:cs typeface="Times New Roman" pitchFamily="18" charset="0"/>
              </a:rPr>
              <a:t>je rovna nule:  </a:t>
            </a:r>
            <a:endParaRPr lang="en-US" i="1"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buFont typeface="Wingdings" pitchFamily="2" charset="2"/>
              <a:buNone/>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r>
              <a:rPr lang="cs-CZ" dirty="0">
                <a:effectLst>
                  <a:outerShdw blurRad="38100" dist="38100" dir="2700000" algn="tl">
                    <a:srgbClr val="000000">
                      <a:alpha val="43137"/>
                    </a:srgbClr>
                  </a:outerShdw>
                </a:effectLst>
                <a:latin typeface="Times New Roman" pitchFamily="18" charset="0"/>
                <a:cs typeface="Times New Roman" pitchFamily="18" charset="0"/>
              </a:rPr>
              <a:t>podmínkou maxima je, že:</a:t>
            </a:r>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a:p>
          <a:p>
            <a:pPr>
              <a:lnSpc>
                <a:spcPct val="120000"/>
              </a:lnSpc>
              <a:spcBef>
                <a:spcPts val="600"/>
              </a:spcBef>
              <a:spcAft>
                <a:spcPts val="600"/>
              </a:spcAft>
              <a:defRPr/>
            </a:pPr>
            <a:endParaRPr lang="cs-CZ" dirty="0"/>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nvPr>
        </p:nvGraphicFramePr>
        <p:xfrm>
          <a:off x="467544" y="2427734"/>
          <a:ext cx="6380163" cy="1000125"/>
        </p:xfrm>
        <a:graphic>
          <a:graphicData uri="http://schemas.openxmlformats.org/presentationml/2006/ole">
            <mc:AlternateContent xmlns:mc="http://schemas.openxmlformats.org/markup-compatibility/2006">
              <mc:Choice xmlns:v="urn:schemas-microsoft-com:vml" Requires="v">
                <p:oleObj spid="_x0000_s129064" name="Document" r:id="rId4" imgW="5958173" imgH="965978" progId="Word.Document.8">
                  <p:embed/>
                </p:oleObj>
              </mc:Choice>
              <mc:Fallback>
                <p:oleObj name="Document" r:id="rId4" imgW="5958173" imgH="965978" progId="Word.Document.8">
                  <p:embed/>
                  <p:pic>
                    <p:nvPicPr>
                      <p:cNvPr id="3"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427734"/>
                        <a:ext cx="6380163" cy="10001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 name="Obrázek 8"/>
          <p:cNvPicPr/>
          <p:nvPr/>
        </p:nvPicPr>
        <p:blipFill rotWithShape="1">
          <a:blip r:embed="rId6"/>
          <a:srcRect l="50383" t="43844" r="23231" b="47931"/>
          <a:stretch/>
        </p:blipFill>
        <p:spPr bwMode="auto">
          <a:xfrm>
            <a:off x="495028" y="1347614"/>
            <a:ext cx="2232248" cy="6480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6679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805657"/>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endParaRPr lang="en-US"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14" name="Obrázek 13"/>
          <p:cNvPicPr/>
          <p:nvPr/>
        </p:nvPicPr>
        <p:blipFill rotWithShape="1">
          <a:blip r:embed="rId3"/>
          <a:srcRect l="27778" t="27513" r="29100" b="36038"/>
          <a:stretch/>
        </p:blipFill>
        <p:spPr bwMode="auto">
          <a:xfrm>
            <a:off x="395536" y="915566"/>
            <a:ext cx="6912768" cy="316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14085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805657"/>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endParaRPr lang="en-US"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8" name="Obrázek 7"/>
          <p:cNvPicPr/>
          <p:nvPr/>
        </p:nvPicPr>
        <p:blipFill rotWithShape="1">
          <a:blip r:embed="rId3"/>
          <a:srcRect l="29365" t="32452" r="31217" b="24515"/>
          <a:stretch/>
        </p:blipFill>
        <p:spPr bwMode="auto">
          <a:xfrm>
            <a:off x="611560" y="843558"/>
            <a:ext cx="6696744" cy="3384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4960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0" y="68863"/>
            <a:ext cx="7848872"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a:t>
            </a:r>
            <a:endParaRPr lang="en-GB" sz="2100" b="1" kern="0" dirty="0">
              <a:solidFill>
                <a:sysClr val="windowText" lastClr="000000"/>
              </a:solidFill>
            </a:endParaRPr>
          </a:p>
        </p:txBody>
      </p:sp>
      <p:sp>
        <p:nvSpPr>
          <p:cNvPr id="2" name="TextovéPole 1"/>
          <p:cNvSpPr txBox="1"/>
          <p:nvPr/>
        </p:nvSpPr>
        <p:spPr>
          <a:xfrm>
            <a:off x="156114" y="627534"/>
            <a:ext cx="7536643" cy="3805657"/>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endParaRPr lang="en-US"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effectLst>
                <a:outerShdw blurRad="38100" dist="38100" dir="2700000" algn="tl">
                  <a:srgbClr val="000000">
                    <a:alpha val="43137"/>
                  </a:srgbClr>
                </a:outerShdw>
              </a:effectLst>
              <a:latin typeface="Times New Roman" pitchFamily="18" charset="0"/>
              <a:cs typeface="Times New Roman" pitchFamily="18" charset="0"/>
            </a:endParaRPr>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smtClean="0"/>
          </a:p>
          <a:p>
            <a:pPr>
              <a:lnSpc>
                <a:spcPct val="120000"/>
              </a:lnSpc>
              <a:spcBef>
                <a:spcPts val="600"/>
              </a:spcBef>
              <a:spcAft>
                <a:spcPts val="600"/>
              </a:spcAft>
              <a:defRPr/>
            </a:pP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9" name="Obrázek 8"/>
          <p:cNvPicPr/>
          <p:nvPr/>
        </p:nvPicPr>
        <p:blipFill rotWithShape="1">
          <a:blip r:embed="rId3"/>
          <a:srcRect l="28307" t="37155" r="29630" b="7113"/>
          <a:stretch/>
        </p:blipFill>
        <p:spPr bwMode="auto">
          <a:xfrm>
            <a:off x="395536" y="807720"/>
            <a:ext cx="6611054" cy="35280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0444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601751" y="432392"/>
            <a:ext cx="2841163"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Diagram bodu zvratu</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ext uri="{D42A27DB-BD31-4B8C-83A1-F6EECF244321}">
                <p14:modId xmlns:p14="http://schemas.microsoft.com/office/powerpoint/2010/main" val="844261333"/>
              </p:ext>
            </p:extLst>
          </p:nvPr>
        </p:nvGraphicFramePr>
        <p:xfrm>
          <a:off x="118391" y="1059582"/>
          <a:ext cx="7956376" cy="3920640"/>
        </p:xfrm>
        <a:graphic>
          <a:graphicData uri="http://schemas.openxmlformats.org/presentationml/2006/ole">
            <mc:AlternateContent xmlns:mc="http://schemas.openxmlformats.org/markup-compatibility/2006">
              <mc:Choice xmlns:v="urn:schemas-microsoft-com:vml" Requires="v">
                <p:oleObj spid="_x0000_s97350" name="Dokument" r:id="rId4" imgW="5766035" imgH="3426066" progId="Word.Document.8">
                  <p:embed/>
                </p:oleObj>
              </mc:Choice>
              <mc:Fallback>
                <p:oleObj name="Dokument" r:id="rId4" imgW="5766035" imgH="3426066" progId="Word.Documen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391" y="1059582"/>
                        <a:ext cx="7956376" cy="392064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670282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sp>
        <p:nvSpPr>
          <p:cNvPr id="2" name="TextovéPole 1"/>
          <p:cNvSpPr txBox="1"/>
          <p:nvPr/>
        </p:nvSpPr>
        <p:spPr>
          <a:xfrm>
            <a:off x="395536" y="1059582"/>
            <a:ext cx="7992888" cy="1900520"/>
          </a:xfrm>
          <a:prstGeom prst="rect">
            <a:avLst/>
          </a:prstGeom>
          <a:solidFill>
            <a:schemeClr val="bg2">
              <a:lumMod val="90000"/>
            </a:schemeClr>
          </a:solidFill>
        </p:spPr>
        <p:txBody>
          <a:bodyPr wrap="square" lIns="68580" tIns="34290" rIns="68580" bIns="34290" rtlCol="0">
            <a:spAutoFit/>
          </a:bodyPr>
          <a:lstStyle/>
          <a:p>
            <a:pPr algn="just">
              <a:lnSpc>
                <a:spcPct val="110000"/>
              </a:lnSpc>
              <a:spcBef>
                <a:spcPts val="1200"/>
              </a:spcBef>
              <a:spcAft>
                <a:spcPts val="1200"/>
              </a:spcAft>
              <a:defRPr/>
            </a:pPr>
            <a:r>
              <a:rPr lang="cs-CZ" dirty="0" smtClean="0">
                <a:latin typeface="Times New Roman" pitchFamily="18" charset="0"/>
                <a:cs typeface="Times New Roman" pitchFamily="18" charset="0"/>
              </a:rPr>
              <a:t>Provozní </a:t>
            </a:r>
            <a:r>
              <a:rPr lang="cs-CZ" dirty="0">
                <a:latin typeface="Times New Roman" pitchFamily="18" charset="0"/>
                <a:cs typeface="Times New Roman" pitchFamily="18" charset="0"/>
              </a:rPr>
              <a:t>páka svým působením „transformuje“ hodnotu výkonů v podobě jejich prodeje (tržeb nebo produkce v hmotnostních jednotkách) na výsledek hospodaření. Základní otázka v souvislosti s provozní pákou má tuto podobu:</a:t>
            </a:r>
            <a:endParaRPr lang="en-US" i="1" dirty="0">
              <a:latin typeface="Times New Roman" pitchFamily="18" charset="0"/>
              <a:cs typeface="Times New Roman" pitchFamily="18" charset="0"/>
            </a:endParaRPr>
          </a:p>
          <a:p>
            <a:pPr marL="447675" indent="-447675" algn="just">
              <a:lnSpc>
                <a:spcPct val="110000"/>
              </a:lnSpc>
              <a:spcBef>
                <a:spcPts val="1200"/>
              </a:spcBef>
              <a:spcAft>
                <a:spcPts val="1200"/>
              </a:spcAft>
              <a:defRPr/>
            </a:pPr>
            <a:r>
              <a:rPr lang="cs-CZ" dirty="0">
                <a:latin typeface="Times New Roman" pitchFamily="18" charset="0"/>
                <a:cs typeface="Times New Roman" pitchFamily="18" charset="0"/>
              </a:rPr>
              <a:t>„O kolik se zvýší (sníží) výsledek hospodaření, pokud výkony (v podobě tržeb nebo hmotné produkce) vzrostou o příslušný přírůstek?“</a:t>
            </a: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887417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ext uri="{D42A27DB-BD31-4B8C-83A1-F6EECF244321}">
                <p14:modId xmlns:p14="http://schemas.microsoft.com/office/powerpoint/2010/main" val="2823545562"/>
              </p:ext>
            </p:extLst>
          </p:nvPr>
        </p:nvGraphicFramePr>
        <p:xfrm>
          <a:off x="200447" y="1203598"/>
          <a:ext cx="8388424" cy="3570734"/>
        </p:xfrm>
        <a:graphic>
          <a:graphicData uri="http://schemas.openxmlformats.org/presentationml/2006/ole">
            <mc:AlternateContent xmlns:mc="http://schemas.openxmlformats.org/markup-compatibility/2006">
              <mc:Choice xmlns:v="urn:schemas-microsoft-com:vml" Requires="v">
                <p:oleObj spid="_x0000_s109624" name="Document" r:id="rId4" imgW="5958173" imgH="2497697" progId="Word.Document.8">
                  <p:embed/>
                </p:oleObj>
              </mc:Choice>
              <mc:Fallback>
                <p:oleObj name="Document" r:id="rId4" imgW="5958173" imgH="2497697" progId="Word.Document.8">
                  <p:embed/>
                  <p:pic>
                    <p:nvPicPr>
                      <p:cNvPr id="0" name="Zástupný symbol pro obsah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47" y="1203598"/>
                        <a:ext cx="8388424" cy="3570734"/>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891121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sp>
        <p:nvSpPr>
          <p:cNvPr id="2" name="TextovéPole 1"/>
          <p:cNvSpPr txBox="1"/>
          <p:nvPr/>
        </p:nvSpPr>
        <p:spPr>
          <a:xfrm>
            <a:off x="395536" y="1059582"/>
            <a:ext cx="7992888" cy="2562240"/>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defRPr/>
            </a:pPr>
            <a:endParaRPr lang="cs-CZ" dirty="0"/>
          </a:p>
          <a:p>
            <a:pPr>
              <a:buFont typeface="Wingdings" pitchFamily="2" charset="2"/>
              <a:buNone/>
              <a:defRPr/>
            </a:pPr>
            <a:endParaRPr lang="cs-CZ" dirty="0" smtClean="0"/>
          </a:p>
          <a:p>
            <a:pPr>
              <a:buFont typeface="Wingdings" pitchFamily="2" charset="2"/>
              <a:buNone/>
              <a:defRPr/>
            </a:pPr>
            <a:endParaRPr lang="cs-CZ" dirty="0"/>
          </a:p>
          <a:p>
            <a:pPr>
              <a:buFont typeface="Wingdings" pitchFamily="2" charset="2"/>
              <a:buNone/>
              <a:defRPr/>
            </a:pPr>
            <a:endParaRPr lang="cs-CZ" dirty="0" smtClean="0"/>
          </a:p>
          <a:p>
            <a:pPr>
              <a:buFont typeface="Wingdings" pitchFamily="2" charset="2"/>
              <a:buNone/>
              <a:defRPr/>
            </a:pPr>
            <a:endParaRPr lang="cs-CZ" dirty="0"/>
          </a:p>
          <a:p>
            <a:pPr>
              <a:buFont typeface="Wingdings" pitchFamily="2" charset="2"/>
              <a:buNone/>
              <a:defRPr/>
            </a:pPr>
            <a:r>
              <a:rPr lang="cs-CZ" dirty="0"/>
              <a:t>Kde:</a:t>
            </a:r>
            <a:endParaRPr lang="en-US" i="1" dirty="0"/>
          </a:p>
          <a:p>
            <a:pPr>
              <a:defRPr/>
            </a:pPr>
            <a:r>
              <a:rPr lang="cs-CZ" dirty="0"/>
              <a:t>	</a:t>
            </a:r>
            <a:r>
              <a:rPr lang="cs-CZ" i="1" dirty="0">
                <a:latin typeface="Times New Roman" pitchFamily="18" charset="0"/>
                <a:cs typeface="Times New Roman" pitchFamily="18" charset="0"/>
              </a:rPr>
              <a:t>PP	provozní páka</a:t>
            </a:r>
            <a:endParaRPr lang="en-US" i="1" dirty="0">
              <a:latin typeface="Times New Roman" pitchFamily="18" charset="0"/>
              <a:cs typeface="Times New Roman" pitchFamily="18" charset="0"/>
            </a:endParaRPr>
          </a:p>
          <a:p>
            <a:pPr>
              <a:defRPr/>
            </a:pPr>
            <a:r>
              <a:rPr lang="cs-CZ" i="1" dirty="0">
                <a:latin typeface="Times New Roman" pitchFamily="18" charset="0"/>
                <a:cs typeface="Times New Roman" pitchFamily="18" charset="0"/>
              </a:rPr>
              <a:t>	∆ VH	přírůstek výsledku hospodaření (provozního)</a:t>
            </a:r>
            <a:endParaRPr lang="en-US" i="1" dirty="0">
              <a:latin typeface="Times New Roman" pitchFamily="18" charset="0"/>
              <a:cs typeface="Times New Roman" pitchFamily="18" charset="0"/>
            </a:endParaRPr>
          </a:p>
          <a:p>
            <a:pPr>
              <a:defRPr/>
            </a:pPr>
            <a:r>
              <a:rPr lang="cs-CZ" i="1" dirty="0">
                <a:latin typeface="Times New Roman" pitchFamily="18" charset="0"/>
                <a:cs typeface="Times New Roman" pitchFamily="18" charset="0"/>
              </a:rPr>
              <a:t>	∆ T	přírůstek tržeb</a:t>
            </a: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2183747544"/>
              </p:ext>
            </p:extLst>
          </p:nvPr>
        </p:nvGraphicFramePr>
        <p:xfrm>
          <a:off x="539843" y="1203598"/>
          <a:ext cx="3051175" cy="831850"/>
        </p:xfrm>
        <a:graphic>
          <a:graphicData uri="http://schemas.openxmlformats.org/presentationml/2006/ole">
            <mc:AlternateContent xmlns:mc="http://schemas.openxmlformats.org/markup-compatibility/2006">
              <mc:Choice xmlns:v="urn:schemas-microsoft-com:vml" Requires="v">
                <p:oleObj spid="_x0000_s110648" name="Rovnice" r:id="rId4" imgW="1333500" imgH="571500" progId="Equation.3">
                  <p:embed/>
                </p:oleObj>
              </mc:Choice>
              <mc:Fallback>
                <p:oleObj name="Rovnice" r:id="rId4" imgW="1333500" imgH="5715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843" y="1203598"/>
                        <a:ext cx="3051175" cy="8318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62492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sp>
        <p:nvSpPr>
          <p:cNvPr id="2" name="TextovéPole 1"/>
          <p:cNvSpPr txBox="1"/>
          <p:nvPr/>
        </p:nvSpPr>
        <p:spPr>
          <a:xfrm>
            <a:off x="395536" y="1059582"/>
            <a:ext cx="7992888" cy="3670236"/>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pPr>
            <a:r>
              <a:rPr lang="cs-CZ" dirty="0">
                <a:latin typeface="Times New Roman" pitchFamily="18" charset="0"/>
                <a:cs typeface="Times New Roman" pitchFamily="18" charset="0"/>
              </a:rPr>
              <a:t>Převedeno do analytické podoby:</a:t>
            </a:r>
          </a:p>
          <a:p>
            <a:pPr>
              <a:buFont typeface="Wingdings" pitchFamily="2" charset="2"/>
              <a:buNone/>
            </a:pPr>
            <a:endParaRPr lang="cs-CZ" dirty="0">
              <a:latin typeface="Times New Roman" pitchFamily="18" charset="0"/>
              <a:cs typeface="Times New Roman" pitchFamily="18" charset="0"/>
            </a:endParaRPr>
          </a:p>
          <a:p>
            <a:pPr>
              <a:buFont typeface="Wingdings" pitchFamily="2" charset="2"/>
              <a:buNone/>
            </a:pPr>
            <a:endParaRPr lang="cs-CZ" dirty="0">
              <a:latin typeface="Times New Roman" pitchFamily="18" charset="0"/>
              <a:cs typeface="Times New Roman" pitchFamily="18" charset="0"/>
            </a:endParaRPr>
          </a:p>
          <a:p>
            <a:pPr>
              <a:buFont typeface="Wingdings" pitchFamily="2" charset="2"/>
              <a:buNone/>
            </a:pPr>
            <a:endParaRPr lang="cs-CZ" dirty="0" smtClean="0">
              <a:latin typeface="Times New Roman" pitchFamily="18" charset="0"/>
              <a:cs typeface="Times New Roman" pitchFamily="18" charset="0"/>
            </a:endParaRPr>
          </a:p>
          <a:p>
            <a:pPr>
              <a:buFont typeface="Wingdings" pitchFamily="2" charset="2"/>
              <a:buNone/>
            </a:pPr>
            <a:r>
              <a:rPr lang="cs-CZ" dirty="0" smtClean="0">
                <a:latin typeface="Times New Roman" pitchFamily="18" charset="0"/>
                <a:cs typeface="Times New Roman" pitchFamily="18" charset="0"/>
              </a:rPr>
              <a:t>Pokud </a:t>
            </a:r>
            <a:r>
              <a:rPr lang="cs-CZ" dirty="0">
                <a:latin typeface="Times New Roman" pitchFamily="18" charset="0"/>
                <a:cs typeface="Times New Roman" pitchFamily="18" charset="0"/>
              </a:rPr>
              <a:t>platí, že:</a:t>
            </a:r>
          </a:p>
          <a:p>
            <a:pPr>
              <a:buFont typeface="Wingdings" pitchFamily="2" charset="2"/>
              <a:buNone/>
            </a:pPr>
            <a:endParaRPr lang="cs-CZ" i="1" dirty="0">
              <a:latin typeface="Times New Roman" pitchFamily="18" charset="0"/>
              <a:cs typeface="Times New Roman" pitchFamily="18" charset="0"/>
            </a:endParaRPr>
          </a:p>
          <a:p>
            <a:pPr>
              <a:buFont typeface="Wingdings" pitchFamily="2" charset="2"/>
              <a:buNone/>
            </a:pPr>
            <a:endParaRPr lang="cs-CZ" i="1" dirty="0">
              <a:latin typeface="Times New Roman" pitchFamily="18" charset="0"/>
              <a:cs typeface="Times New Roman" pitchFamily="18" charset="0"/>
            </a:endParaRPr>
          </a:p>
          <a:p>
            <a:pPr>
              <a:buFont typeface="Wingdings" pitchFamily="2" charset="2"/>
              <a:buNone/>
            </a:pPr>
            <a:r>
              <a:rPr lang="cs-CZ" dirty="0">
                <a:latin typeface="Times New Roman" pitchFamily="18" charset="0"/>
                <a:cs typeface="Times New Roman" pitchFamily="18" charset="0"/>
              </a:rPr>
              <a:t>Potom:</a:t>
            </a:r>
          </a:p>
          <a:p>
            <a:pPr>
              <a:buFont typeface="Wingdings" pitchFamily="2" charset="2"/>
              <a:buNone/>
            </a:pPr>
            <a:endParaRPr lang="cs-CZ" dirty="0">
              <a:latin typeface="Times New Roman" pitchFamily="18" charset="0"/>
              <a:cs typeface="Times New Roman" pitchFamily="18" charset="0"/>
            </a:endParaRPr>
          </a:p>
          <a:p>
            <a:pPr>
              <a:buFont typeface="Wingdings" pitchFamily="2" charset="2"/>
              <a:buNone/>
            </a:pPr>
            <a:endParaRPr lang="cs-CZ" dirty="0">
              <a:latin typeface="Times New Roman" pitchFamily="18" charset="0"/>
              <a:cs typeface="Times New Roman" pitchFamily="18" charset="0"/>
            </a:endParaRPr>
          </a:p>
          <a:p>
            <a:pPr>
              <a:buFont typeface="Wingdings" pitchFamily="2" charset="2"/>
              <a:buNone/>
            </a:pPr>
            <a:endParaRPr lang="cs-CZ" i="1" dirty="0" smtClean="0">
              <a:latin typeface="Times New Roman" pitchFamily="18" charset="0"/>
              <a:cs typeface="Times New Roman" pitchFamily="18" charset="0"/>
            </a:endParaRPr>
          </a:p>
          <a:p>
            <a:pPr>
              <a:buFont typeface="Wingdings" pitchFamily="2" charset="2"/>
              <a:buNone/>
            </a:pPr>
            <a:endParaRPr lang="cs-CZ" i="1" dirty="0">
              <a:latin typeface="Times New Roman" pitchFamily="18" charset="0"/>
              <a:cs typeface="Times New Roman" pitchFamily="18" charset="0"/>
            </a:endParaRPr>
          </a:p>
          <a:p>
            <a:pPr>
              <a:buFont typeface="Wingdings" pitchFamily="2" charset="2"/>
              <a:buNone/>
            </a:pP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6" name="Objekt 5"/>
          <p:cNvGraphicFramePr>
            <a:graphicFrameLocks noChangeAspect="1"/>
          </p:cNvGraphicFramePr>
          <p:nvPr>
            <p:extLst>
              <p:ext uri="{D42A27DB-BD31-4B8C-83A1-F6EECF244321}">
                <p14:modId xmlns:p14="http://schemas.microsoft.com/office/powerpoint/2010/main" val="3035051080"/>
              </p:ext>
            </p:extLst>
          </p:nvPr>
        </p:nvGraphicFramePr>
        <p:xfrm>
          <a:off x="611560" y="1419623"/>
          <a:ext cx="1835150" cy="576064"/>
        </p:xfrm>
        <a:graphic>
          <a:graphicData uri="http://schemas.openxmlformats.org/presentationml/2006/ole">
            <mc:AlternateContent xmlns:mc="http://schemas.openxmlformats.org/markup-compatibility/2006">
              <mc:Choice xmlns:v="urn:schemas-microsoft-com:vml" Requires="v">
                <p:oleObj spid="_x0000_s111830" name="Rovnice" r:id="rId4" imgW="927100" imgH="508000" progId="Equation.3">
                  <p:embed/>
                </p:oleObj>
              </mc:Choice>
              <mc:Fallback>
                <p:oleObj name="Rovnice" r:id="rId4" imgW="927100" imgH="508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419623"/>
                        <a:ext cx="1835150" cy="576064"/>
                      </a:xfrm>
                      <a:prstGeom prst="rect">
                        <a:avLst/>
                      </a:prstGeom>
                      <a:solidFill>
                        <a:schemeClr val="bg2"/>
                      </a:solidFill>
                      <a:ln>
                        <a:noFill/>
                      </a:ln>
                      <a:effec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88029926"/>
              </p:ext>
            </p:extLst>
          </p:nvPr>
        </p:nvGraphicFramePr>
        <p:xfrm>
          <a:off x="539552" y="2499743"/>
          <a:ext cx="2351087" cy="288031"/>
        </p:xfrm>
        <a:graphic>
          <a:graphicData uri="http://schemas.openxmlformats.org/presentationml/2006/ole">
            <mc:AlternateContent xmlns:mc="http://schemas.openxmlformats.org/markup-compatibility/2006">
              <mc:Choice xmlns:v="urn:schemas-microsoft-com:vml" Requires="v">
                <p:oleObj spid="_x0000_s111831" name="Rovnice" r:id="rId6" imgW="1485255" imgH="253890" progId="Equation.3">
                  <p:embed/>
                </p:oleObj>
              </mc:Choice>
              <mc:Fallback>
                <p:oleObj name="Rovnice" r:id="rId6" imgW="1485255" imgH="25389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2499743"/>
                        <a:ext cx="2351087" cy="288031"/>
                      </a:xfrm>
                      <a:prstGeom prst="rect">
                        <a:avLst/>
                      </a:prstGeom>
                      <a:solidFill>
                        <a:schemeClr val="bg2"/>
                      </a:solidFill>
                      <a:ln>
                        <a:noFill/>
                      </a:ln>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635245341"/>
              </p:ext>
            </p:extLst>
          </p:nvPr>
        </p:nvGraphicFramePr>
        <p:xfrm>
          <a:off x="539552" y="3363839"/>
          <a:ext cx="2141537" cy="360040"/>
        </p:xfrm>
        <a:graphic>
          <a:graphicData uri="http://schemas.openxmlformats.org/presentationml/2006/ole">
            <mc:AlternateContent xmlns:mc="http://schemas.openxmlformats.org/markup-compatibility/2006">
              <mc:Choice xmlns:v="urn:schemas-microsoft-com:vml" Requires="v">
                <p:oleObj spid="_x0000_s111832" name="Rovnice" r:id="rId8" imgW="1002865" imgH="253890" progId="Equation.3">
                  <p:embed/>
                </p:oleObj>
              </mc:Choice>
              <mc:Fallback>
                <p:oleObj name="Rovnice" r:id="rId8" imgW="1002865" imgH="25389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3363839"/>
                        <a:ext cx="2141537" cy="360040"/>
                      </a:xfrm>
                      <a:prstGeom prst="rect">
                        <a:avLst/>
                      </a:prstGeom>
                      <a:solidFill>
                        <a:schemeClr val="bg2"/>
                      </a:solidFill>
                      <a:ln>
                        <a:noFill/>
                      </a:ln>
                      <a:effectLst/>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3988968361"/>
              </p:ext>
            </p:extLst>
          </p:nvPr>
        </p:nvGraphicFramePr>
        <p:xfrm>
          <a:off x="539552" y="3867894"/>
          <a:ext cx="2016125" cy="781050"/>
        </p:xfrm>
        <a:graphic>
          <a:graphicData uri="http://schemas.openxmlformats.org/presentationml/2006/ole">
            <mc:AlternateContent xmlns:mc="http://schemas.openxmlformats.org/markup-compatibility/2006">
              <mc:Choice xmlns:v="urn:schemas-microsoft-com:vml" Requires="v">
                <p:oleObj spid="_x0000_s111833" name="Rovnice" r:id="rId10" imgW="1130300" imgH="558800" progId="Equation.3">
                  <p:embed/>
                </p:oleObj>
              </mc:Choice>
              <mc:Fallback>
                <p:oleObj name="Rovnice" r:id="rId10" imgW="1130300" imgH="5588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9552" y="3867894"/>
                        <a:ext cx="2016125" cy="7810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70766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042595" y="432392"/>
            <a:ext cx="1959511"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Provozní páka</a:t>
            </a:r>
            <a:endParaRPr lang="en-GB" sz="2100" b="1" kern="0" dirty="0">
              <a:solidFill>
                <a:sysClr val="windowText" lastClr="000000"/>
              </a:solidFill>
            </a:endParaRPr>
          </a:p>
        </p:txBody>
      </p:sp>
      <p:sp>
        <p:nvSpPr>
          <p:cNvPr id="2" name="TextovéPole 1"/>
          <p:cNvSpPr txBox="1"/>
          <p:nvPr/>
        </p:nvSpPr>
        <p:spPr>
          <a:xfrm>
            <a:off x="395536" y="1059582"/>
            <a:ext cx="7992888" cy="1702261"/>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1200"/>
              </a:spcBef>
              <a:spcAft>
                <a:spcPts val="600"/>
              </a:spcAft>
            </a:pPr>
            <a:r>
              <a:rPr lang="cs-CZ" dirty="0">
                <a:latin typeface="Times New Roman" pitchFamily="18" charset="0"/>
                <a:cs typeface="Times New Roman" pitchFamily="18" charset="0"/>
              </a:rPr>
              <a:t>Provozní páka vyjadřuje hodnotu příspěvku na úhradu </a:t>
            </a:r>
            <a:r>
              <a:rPr lang="cs-CZ" i="1" dirty="0" err="1">
                <a:latin typeface="Times New Roman" pitchFamily="18" charset="0"/>
                <a:cs typeface="Times New Roman" pitchFamily="18" charset="0"/>
              </a:rPr>
              <a:t>pú</a:t>
            </a:r>
            <a:r>
              <a:rPr lang="cs-CZ" i="1" baseline="-25000" dirty="0" err="1">
                <a:latin typeface="Times New Roman" pitchFamily="18" charset="0"/>
                <a:cs typeface="Times New Roman" pitchFamily="18" charset="0"/>
              </a:rPr>
              <a:t>T</a:t>
            </a:r>
            <a:r>
              <a:rPr lang="cs-CZ" i="1" dirty="0">
                <a:latin typeface="Times New Roman" pitchFamily="18" charset="0"/>
                <a:cs typeface="Times New Roman" pitchFamily="18" charset="0"/>
              </a:rPr>
              <a:t>.</a:t>
            </a:r>
            <a:r>
              <a:rPr lang="cs-CZ" dirty="0">
                <a:latin typeface="Times New Roman" pitchFamily="18" charset="0"/>
                <a:cs typeface="Times New Roman" pitchFamily="18" charset="0"/>
              </a:rPr>
              <a:t> V interpretaci provozní ekonomiky sděluje managementu, že navýšením tržeb o 1 Kč se zvýší hodnota výsledku hospodaření o výši příspěvku na úhradu. (Lze rovněž interpretovat v podobě vazby výsledku hospodaření na objem prodejů v naturálních jednotkách a potom: </a:t>
            </a:r>
            <a:r>
              <a:rPr lang="cs-CZ" i="1" dirty="0">
                <a:latin typeface="Times New Roman" pitchFamily="18" charset="0"/>
                <a:cs typeface="Times New Roman" pitchFamily="18" charset="0"/>
              </a:rPr>
              <a:t>PP = p – v</a:t>
            </a:r>
            <a:r>
              <a:rPr lang="cs-CZ"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54372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17109"/>
            <a:ext cx="6206497" cy="807913"/>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Srovnání </a:t>
            </a:r>
            <a:r>
              <a:rPr lang="cs-CZ" sz="2400" b="1" i="1" dirty="0">
                <a:effectLst>
                  <a:outerShdw blurRad="38100" dist="38100" dir="2700000" algn="tl">
                    <a:srgbClr val="000000">
                      <a:alpha val="43137"/>
                    </a:srgbClr>
                  </a:outerShdw>
                </a:effectLst>
                <a:latin typeface="Times New Roman" pitchFamily="18" charset="0"/>
                <a:cs typeface="Times New Roman" pitchFamily="18" charset="0"/>
              </a:rPr>
              <a:t>DBZ při různém stupni mechanizace, automatizace, komputerizace</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ChangeAspect="1"/>
          </p:cNvGraphicFramePr>
          <p:nvPr>
            <p:extLst>
              <p:ext uri="{D42A27DB-BD31-4B8C-83A1-F6EECF244321}">
                <p14:modId xmlns:p14="http://schemas.microsoft.com/office/powerpoint/2010/main" val="3207193648"/>
              </p:ext>
            </p:extLst>
          </p:nvPr>
        </p:nvGraphicFramePr>
        <p:xfrm>
          <a:off x="403151" y="1419622"/>
          <a:ext cx="8215312" cy="3427859"/>
        </p:xfrm>
        <a:graphic>
          <a:graphicData uri="http://schemas.openxmlformats.org/presentationml/2006/ole">
            <mc:AlternateContent xmlns:mc="http://schemas.openxmlformats.org/markup-compatibility/2006">
              <mc:Choice xmlns:v="urn:schemas-microsoft-com:vml" Requires="v">
                <p:oleObj spid="_x0000_s112693" name="Document" r:id="rId4" imgW="6147071" imgH="3233629" progId="Word.Document.8">
                  <p:embed/>
                </p:oleObj>
              </mc:Choice>
              <mc:Fallback>
                <p:oleObj name="Document" r:id="rId4" imgW="6147071" imgH="3233629"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51" y="1419622"/>
                        <a:ext cx="8215312" cy="3427859"/>
                      </a:xfrm>
                      <a:prstGeom prst="rect">
                        <a:avLst/>
                      </a:prstGeom>
                      <a:solidFill>
                        <a:schemeClr val="bg1"/>
                      </a:solidFill>
                      <a:ln>
                        <a:noFill/>
                      </a:ln>
                      <a:effectLst/>
                    </p:spPr>
                  </p:pic>
                </p:oleObj>
              </mc:Fallback>
            </mc:AlternateContent>
          </a:graphicData>
        </a:graphic>
      </p:graphicFrame>
    </p:spTree>
    <p:extLst>
      <p:ext uri="{BB962C8B-B14F-4D97-AF65-F5344CB8AC3E}">
        <p14:creationId xmlns:p14="http://schemas.microsoft.com/office/powerpoint/2010/main" val="28348960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84947" y="432392"/>
            <a:ext cx="287482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Stupeň provozní páky</a:t>
            </a:r>
            <a:endParaRPr lang="en-GB" sz="2100" b="1" kern="0" dirty="0">
              <a:solidFill>
                <a:sysClr val="windowText" lastClr="000000"/>
              </a:solidFill>
            </a:endParaRPr>
          </a:p>
        </p:txBody>
      </p:sp>
      <p:sp>
        <p:nvSpPr>
          <p:cNvPr id="2" name="TextovéPole 1"/>
          <p:cNvSpPr txBox="1"/>
          <p:nvPr/>
        </p:nvSpPr>
        <p:spPr>
          <a:xfrm>
            <a:off x="395536" y="1059582"/>
            <a:ext cx="7992888" cy="3701013"/>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defRPr/>
            </a:pPr>
            <a:r>
              <a:rPr lang="cs-CZ" dirty="0">
                <a:latin typeface="Times New Roman" pitchFamily="18" charset="0"/>
                <a:cs typeface="Times New Roman" pitchFamily="18" charset="0"/>
              </a:rPr>
              <a:t>Je definován :</a:t>
            </a:r>
          </a:p>
          <a:p>
            <a:pPr>
              <a:defRPr/>
            </a:pPr>
            <a:r>
              <a:rPr lang="cs-CZ" sz="2000" b="1" dirty="0">
                <a:latin typeface="Times New Roman" pitchFamily="18" charset="0"/>
                <a:cs typeface="Times New Roman" pitchFamily="18" charset="0"/>
              </a:rPr>
              <a:t>Stupeň provozní páky </a:t>
            </a:r>
            <a:r>
              <a:rPr lang="cs-CZ" u="sng" dirty="0">
                <a:latin typeface="Times New Roman" pitchFamily="18" charset="0"/>
                <a:cs typeface="Times New Roman" pitchFamily="18" charset="0"/>
              </a:rPr>
              <a:t>je definován jako procentní změna zisku vyvolaná jednoprocentní změnou vyrobeného (prodaného) množství výrobků.</a:t>
            </a:r>
          </a:p>
          <a:p>
            <a:pPr>
              <a:buFont typeface="Wingdings" pitchFamily="2" charset="2"/>
              <a:buNone/>
              <a:defRPr/>
            </a:pPr>
            <a:endParaRPr lang="cs-CZ" i="1" dirty="0">
              <a:latin typeface="Times New Roman" pitchFamily="18" charset="0"/>
              <a:cs typeface="Times New Roman" pitchFamily="18" charset="0"/>
            </a:endParaRPr>
          </a:p>
          <a:p>
            <a:pPr>
              <a:buFont typeface="Wingdings" pitchFamily="2" charset="2"/>
              <a:buNone/>
              <a:defRPr/>
            </a:pPr>
            <a:r>
              <a:rPr lang="cs-CZ" dirty="0">
                <a:latin typeface="Times New Roman" pitchFamily="18" charset="0"/>
                <a:cs typeface="Times New Roman" pitchFamily="18" charset="0"/>
              </a:rPr>
              <a:t>Je definován vztahem:</a:t>
            </a:r>
          </a:p>
          <a:p>
            <a:pPr>
              <a:buFont typeface="Wingdings" pitchFamily="2" charset="2"/>
              <a:buNone/>
              <a:defRPr/>
            </a:pPr>
            <a:endParaRPr lang="cs-CZ" i="1" dirty="0">
              <a:latin typeface="Times New Roman" pitchFamily="18" charset="0"/>
              <a:cs typeface="Times New Roman" pitchFamily="18" charset="0"/>
            </a:endParaRPr>
          </a:p>
          <a:p>
            <a:pPr>
              <a:buFont typeface="Wingdings" pitchFamily="2" charset="2"/>
              <a:buNone/>
              <a:defRPr/>
            </a:pPr>
            <a:endParaRPr lang="cs-CZ" i="1" dirty="0">
              <a:latin typeface="Times New Roman" pitchFamily="18" charset="0"/>
              <a:cs typeface="Times New Roman" pitchFamily="18" charset="0"/>
            </a:endParaRPr>
          </a:p>
          <a:p>
            <a:pPr>
              <a:buFont typeface="Wingdings" pitchFamily="2" charset="2"/>
              <a:buNone/>
              <a:defRPr/>
            </a:pPr>
            <a:endParaRPr lang="en-US" i="1" dirty="0">
              <a:latin typeface="Times New Roman" pitchFamily="18" charset="0"/>
              <a:cs typeface="Times New Roman" pitchFamily="18" charset="0"/>
            </a:endParaRPr>
          </a:p>
          <a:p>
            <a:pPr>
              <a:buFont typeface="Wingdings" pitchFamily="2" charset="2"/>
              <a:buNone/>
              <a:defRPr/>
            </a:pPr>
            <a:endParaRPr lang="cs-CZ" dirty="0" smtClean="0">
              <a:latin typeface="Times New Roman" pitchFamily="18" charset="0"/>
              <a:cs typeface="Times New Roman" pitchFamily="18" charset="0"/>
            </a:endParaRPr>
          </a:p>
          <a:p>
            <a:pPr>
              <a:buFont typeface="Wingdings" pitchFamily="2" charset="2"/>
              <a:buNone/>
              <a:defRPr/>
            </a:pPr>
            <a:endParaRPr lang="cs-CZ" dirty="0">
              <a:latin typeface="Times New Roman" pitchFamily="18" charset="0"/>
              <a:cs typeface="Times New Roman" pitchFamily="18" charset="0"/>
            </a:endParaRPr>
          </a:p>
          <a:p>
            <a:pPr>
              <a:buFont typeface="Wingdings" pitchFamily="2" charset="2"/>
              <a:buNone/>
              <a:defRPr/>
            </a:pPr>
            <a:endParaRPr lang="cs-CZ" dirty="0" smtClean="0">
              <a:latin typeface="Times New Roman" pitchFamily="18" charset="0"/>
              <a:cs typeface="Times New Roman" pitchFamily="18" charset="0"/>
            </a:endParaRPr>
          </a:p>
          <a:p>
            <a:pPr>
              <a:buFont typeface="Wingdings" pitchFamily="2" charset="2"/>
              <a:buNone/>
              <a:defRPr/>
            </a:pPr>
            <a:endParaRPr lang="cs-CZ" dirty="0">
              <a:latin typeface="Times New Roman" pitchFamily="18" charset="0"/>
              <a:cs typeface="Times New Roman" pitchFamily="18" charset="0"/>
            </a:endParaRPr>
          </a:p>
          <a:p>
            <a:pPr>
              <a:buFont typeface="Wingdings" pitchFamily="2" charset="2"/>
              <a:buNone/>
              <a:defRPr/>
            </a:pPr>
            <a:endParaRPr lang="en-US" dirty="0">
              <a:latin typeface="Times New Roman" pitchFamily="18" charset="0"/>
              <a:cs typeface="Times New Roman" pitchFamily="18"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2749463117"/>
              </p:ext>
            </p:extLst>
          </p:nvPr>
        </p:nvGraphicFramePr>
        <p:xfrm>
          <a:off x="467544" y="2643758"/>
          <a:ext cx="6680200" cy="504056"/>
        </p:xfrm>
        <a:graphic>
          <a:graphicData uri="http://schemas.openxmlformats.org/presentationml/2006/ole">
            <mc:AlternateContent xmlns:mc="http://schemas.openxmlformats.org/markup-compatibility/2006">
              <mc:Choice xmlns:v="urn:schemas-microsoft-com:vml" Requires="v">
                <p:oleObj spid="_x0000_s113768" name="Rovnice" r:id="rId4" imgW="6311900" imgH="660400" progId="Equation.3">
                  <p:embed/>
                </p:oleObj>
              </mc:Choice>
              <mc:Fallback>
                <p:oleObj name="Rovnice" r:id="rId4" imgW="6311900" imgH="6604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643758"/>
                        <a:ext cx="6680200" cy="504056"/>
                      </a:xfrm>
                      <a:prstGeom prst="rect">
                        <a:avLst/>
                      </a:prstGeom>
                      <a:solidFill>
                        <a:schemeClr val="bg2"/>
                      </a:solidFill>
                      <a:ln>
                        <a:noFill/>
                      </a:ln>
                      <a:effectLst/>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788867963"/>
              </p:ext>
            </p:extLst>
          </p:nvPr>
        </p:nvGraphicFramePr>
        <p:xfrm>
          <a:off x="467544" y="3219822"/>
          <a:ext cx="5216525" cy="1296144"/>
        </p:xfrm>
        <a:graphic>
          <a:graphicData uri="http://schemas.openxmlformats.org/presentationml/2006/ole">
            <mc:AlternateContent xmlns:mc="http://schemas.openxmlformats.org/markup-compatibility/2006">
              <mc:Choice xmlns:v="urn:schemas-microsoft-com:vml" Requires="v">
                <p:oleObj spid="_x0000_s113769" name="Rovnice" r:id="rId6" imgW="3149600" imgH="1676400" progId="Equation.3">
                  <p:embed/>
                </p:oleObj>
              </mc:Choice>
              <mc:Fallback>
                <p:oleObj name="Rovnice" r:id="rId6" imgW="3149600" imgH="16764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219822"/>
                        <a:ext cx="5216525" cy="1296144"/>
                      </a:xfrm>
                      <a:prstGeom prst="rect">
                        <a:avLst/>
                      </a:prstGeom>
                      <a:solidFill>
                        <a:schemeClr val="bg2"/>
                      </a:solidFill>
                      <a:ln>
                        <a:noFill/>
                      </a:ln>
                      <a:effectLst/>
                    </p:spPr>
                  </p:pic>
                </p:oleObj>
              </mc:Fallback>
            </mc:AlternateContent>
          </a:graphicData>
        </a:graphic>
      </p:graphicFrame>
    </p:spTree>
    <p:extLst>
      <p:ext uri="{BB962C8B-B14F-4D97-AF65-F5344CB8AC3E}">
        <p14:creationId xmlns:p14="http://schemas.microsoft.com/office/powerpoint/2010/main" val="3266998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17109"/>
            <a:ext cx="6206497" cy="438582"/>
          </a:xfrm>
          <a:prstGeom prst="rect">
            <a:avLst/>
          </a:prstGeom>
        </p:spPr>
        <p:txBody>
          <a:bodyPr wrap="squar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Stupeň provozní páky</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
        <p:nvSpPr>
          <p:cNvPr id="6" name="TextovéPole 5"/>
          <p:cNvSpPr txBox="1"/>
          <p:nvPr/>
        </p:nvSpPr>
        <p:spPr>
          <a:xfrm>
            <a:off x="395536" y="1059582"/>
            <a:ext cx="7992888" cy="3670236"/>
          </a:xfrm>
          <a:prstGeom prst="rect">
            <a:avLst/>
          </a:prstGeom>
          <a:solidFill>
            <a:schemeClr val="bg2">
              <a:lumMod val="90000"/>
            </a:schemeClr>
          </a:solidFill>
        </p:spPr>
        <p:txBody>
          <a:bodyPr wrap="square" lIns="68580" tIns="34290" rIns="68580" bIns="34290" rtlCol="0">
            <a:spAutoFit/>
          </a:bodyPr>
          <a:lstStyle/>
          <a:p>
            <a:pPr>
              <a:buFont typeface="Wingdings" pitchFamily="2" charset="2"/>
              <a:buNone/>
            </a:pPr>
            <a:r>
              <a:rPr lang="cs-CZ" dirty="0">
                <a:solidFill>
                  <a:srgbClr val="0070C0"/>
                </a:solidFill>
              </a:rPr>
              <a:t>Přesněji:</a:t>
            </a:r>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smtClean="0"/>
          </a:p>
          <a:p>
            <a:pPr>
              <a:buFont typeface="Wingdings" pitchFamily="2" charset="2"/>
              <a:buNone/>
            </a:pPr>
            <a:endParaRPr lang="cs-CZ" i="1" dirty="0"/>
          </a:p>
          <a:p>
            <a:pPr>
              <a:buFont typeface="Wingdings" pitchFamily="2" charset="2"/>
              <a:buNone/>
            </a:pPr>
            <a:endParaRPr lang="cs-CZ" i="1" dirty="0" smtClean="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endParaRPr lang="cs-CZ" i="1" dirty="0"/>
          </a:p>
          <a:p>
            <a:pPr>
              <a:buFont typeface="Wingdings" pitchFamily="2" charset="2"/>
              <a:buNone/>
            </a:pPr>
            <a:r>
              <a:rPr lang="cs-CZ" i="1" dirty="0"/>
              <a:t>                       </a:t>
            </a:r>
            <a:endParaRPr lang="en-US" i="1" dirty="0"/>
          </a:p>
        </p:txBody>
      </p:sp>
      <p:graphicFrame>
        <p:nvGraphicFramePr>
          <p:cNvPr id="3" name="Objekt 2"/>
          <p:cNvGraphicFramePr>
            <a:graphicFrameLocks noChangeAspect="1"/>
          </p:cNvGraphicFramePr>
          <p:nvPr>
            <p:extLst>
              <p:ext uri="{D42A27DB-BD31-4B8C-83A1-F6EECF244321}">
                <p14:modId xmlns:p14="http://schemas.microsoft.com/office/powerpoint/2010/main" val="3504869235"/>
              </p:ext>
            </p:extLst>
          </p:nvPr>
        </p:nvGraphicFramePr>
        <p:xfrm>
          <a:off x="755576" y="1563638"/>
          <a:ext cx="1763712" cy="1117600"/>
        </p:xfrm>
        <a:graphic>
          <a:graphicData uri="http://schemas.openxmlformats.org/presentationml/2006/ole">
            <mc:AlternateContent xmlns:mc="http://schemas.openxmlformats.org/markup-compatibility/2006">
              <mc:Choice xmlns:v="urn:schemas-microsoft-com:vml" Requires="v">
                <p:oleObj spid="_x0000_s114940" name="Rovnice" r:id="rId4" imgW="1219200" imgH="1117600" progId="Equation.3">
                  <p:embed/>
                </p:oleObj>
              </mc:Choice>
              <mc:Fallback>
                <p:oleObj name="Rovnice" r:id="rId4" imgW="1219200" imgH="1117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563638"/>
                        <a:ext cx="1763712" cy="1117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2832342358"/>
              </p:ext>
            </p:extLst>
          </p:nvPr>
        </p:nvGraphicFramePr>
        <p:xfrm>
          <a:off x="2915816" y="1851670"/>
          <a:ext cx="2236787" cy="609600"/>
        </p:xfrm>
        <a:graphic>
          <a:graphicData uri="http://schemas.openxmlformats.org/presentationml/2006/ole">
            <mc:AlternateContent xmlns:mc="http://schemas.openxmlformats.org/markup-compatibility/2006">
              <mc:Choice xmlns:v="urn:schemas-microsoft-com:vml" Requires="v">
                <p:oleObj spid="_x0000_s114941" name="Rovnice" r:id="rId6" imgW="1511300" imgH="584200" progId="Equation.3">
                  <p:embed/>
                </p:oleObj>
              </mc:Choice>
              <mc:Fallback>
                <p:oleObj name="Rovnice" r:id="rId6" imgW="1511300" imgH="5842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5816" y="1851670"/>
                        <a:ext cx="2236787" cy="609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4144132010"/>
              </p:ext>
            </p:extLst>
          </p:nvPr>
        </p:nvGraphicFramePr>
        <p:xfrm>
          <a:off x="5220072" y="1779662"/>
          <a:ext cx="3087687" cy="679450"/>
        </p:xfrm>
        <a:graphic>
          <a:graphicData uri="http://schemas.openxmlformats.org/presentationml/2006/ole">
            <mc:AlternateContent xmlns:mc="http://schemas.openxmlformats.org/markup-compatibility/2006">
              <mc:Choice xmlns:v="urn:schemas-microsoft-com:vml" Requires="v">
                <p:oleObj spid="_x0000_s114942" name="Rovnice" r:id="rId8" imgW="1916868" imgH="583947" progId="Equation.3">
                  <p:embed/>
                </p:oleObj>
              </mc:Choice>
              <mc:Fallback>
                <p:oleObj name="Rovnice" r:id="rId8" imgW="1916868" imgH="583947"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0072" y="1779662"/>
                        <a:ext cx="3087687" cy="6794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2273567910"/>
              </p:ext>
            </p:extLst>
          </p:nvPr>
        </p:nvGraphicFramePr>
        <p:xfrm>
          <a:off x="755576" y="2787774"/>
          <a:ext cx="2154237" cy="596900"/>
        </p:xfrm>
        <a:graphic>
          <a:graphicData uri="http://schemas.openxmlformats.org/presentationml/2006/ole">
            <mc:AlternateContent xmlns:mc="http://schemas.openxmlformats.org/markup-compatibility/2006">
              <mc:Choice xmlns:v="urn:schemas-microsoft-com:vml" Requires="v">
                <p:oleObj spid="_x0000_s114943" name="Rovnice" r:id="rId10" imgW="2082800" imgH="596900" progId="Equation.3">
                  <p:embed/>
                </p:oleObj>
              </mc:Choice>
              <mc:Fallback>
                <p:oleObj name="Rovnice" r:id="rId10" imgW="2082800" imgH="5969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576" y="2787774"/>
                        <a:ext cx="2154237" cy="5969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327411789"/>
              </p:ext>
            </p:extLst>
          </p:nvPr>
        </p:nvGraphicFramePr>
        <p:xfrm>
          <a:off x="755576" y="3579862"/>
          <a:ext cx="1282700" cy="622300"/>
        </p:xfrm>
        <a:graphic>
          <a:graphicData uri="http://schemas.openxmlformats.org/presentationml/2006/ole">
            <mc:AlternateContent xmlns:mc="http://schemas.openxmlformats.org/markup-compatibility/2006">
              <mc:Choice xmlns:v="urn:schemas-microsoft-com:vml" Requires="v">
                <p:oleObj spid="_x0000_s114944" name="Rovnice" r:id="rId12" imgW="1282700" imgH="622300" progId="Equation.3">
                  <p:embed/>
                </p:oleObj>
              </mc:Choice>
              <mc:Fallback>
                <p:oleObj name="Rovnice" r:id="rId12" imgW="1282700" imgH="6223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576" y="3579862"/>
                        <a:ext cx="1282700" cy="6223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346860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84946" y="432392"/>
            <a:ext cx="287482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Stupeň provozní páky</a:t>
            </a:r>
            <a:endParaRPr lang="en-GB" sz="2100" b="1" kern="0" dirty="0">
              <a:solidFill>
                <a:sysClr val="windowText" lastClr="000000"/>
              </a:solidFill>
            </a:endParaRPr>
          </a:p>
        </p:txBody>
      </p:sp>
      <p:sp>
        <p:nvSpPr>
          <p:cNvPr id="2" name="TextovéPole 1"/>
          <p:cNvSpPr txBox="1"/>
          <p:nvPr/>
        </p:nvSpPr>
        <p:spPr>
          <a:xfrm>
            <a:off x="395536" y="1059582"/>
            <a:ext cx="7992888" cy="1854354"/>
          </a:xfrm>
          <a:prstGeom prst="rect">
            <a:avLst/>
          </a:prstGeom>
          <a:solidFill>
            <a:schemeClr val="bg2">
              <a:lumMod val="90000"/>
            </a:schemeClr>
          </a:solidFill>
        </p:spPr>
        <p:txBody>
          <a:bodyPr wrap="square" lIns="68580" tIns="34290" rIns="68580" bIns="34290" rtlCol="0">
            <a:spAutoFit/>
          </a:bodyPr>
          <a:lstStyle/>
          <a:p>
            <a:pPr>
              <a:defRPr/>
            </a:pPr>
            <a:r>
              <a:rPr lang="cs-CZ" dirty="0">
                <a:latin typeface="Times New Roman" pitchFamily="18" charset="0"/>
                <a:cs typeface="Times New Roman" pitchFamily="18" charset="0"/>
              </a:rPr>
              <a:t>Definice II stupně provozní páky:</a:t>
            </a:r>
          </a:p>
          <a:p>
            <a:pPr>
              <a:defRPr/>
            </a:pPr>
            <a:r>
              <a:rPr lang="cs-CZ" sz="2000" b="1" u="sng" dirty="0">
                <a:latin typeface="Times New Roman" pitchFamily="18" charset="0"/>
                <a:cs typeface="Times New Roman" pitchFamily="18" charset="0"/>
              </a:rPr>
              <a:t>Stupeň provozní páky</a:t>
            </a:r>
            <a:r>
              <a:rPr lang="cs-CZ" dirty="0">
                <a:latin typeface="Times New Roman" pitchFamily="18" charset="0"/>
                <a:cs typeface="Times New Roman" pitchFamily="18" charset="0"/>
              </a:rPr>
              <a:t> je </a:t>
            </a:r>
            <a:r>
              <a:rPr lang="cs-CZ" sz="2000" b="1" dirty="0">
                <a:solidFill>
                  <a:schemeClr val="accent6">
                    <a:lumMod val="75000"/>
                  </a:schemeClr>
                </a:solidFill>
                <a:latin typeface="Times New Roman" pitchFamily="18" charset="0"/>
                <a:cs typeface="Times New Roman" pitchFamily="18" charset="0"/>
              </a:rPr>
              <a:t>podílem objemu (masy) příspěvku na úhradu a zisku </a:t>
            </a:r>
            <a:r>
              <a:rPr lang="cs-CZ" sz="2000" b="1" dirty="0">
                <a:latin typeface="Times New Roman" pitchFamily="18" charset="0"/>
                <a:cs typeface="Times New Roman" pitchFamily="18" charset="0"/>
              </a:rPr>
              <a:t>při daném množství produkce Q</a:t>
            </a:r>
            <a:r>
              <a:rPr lang="cs-CZ" dirty="0">
                <a:latin typeface="Times New Roman" pitchFamily="18" charset="0"/>
                <a:cs typeface="Times New Roman" pitchFamily="18" charset="0"/>
              </a:rPr>
              <a:t>. Výrobní zařízení s vyšším podílem mechanizace a automatizace bude vykazovat vyšší hodnotu stupně provozní páky oproti méně mechanizovanému výrobnímu agregátů (</a:t>
            </a:r>
            <a:r>
              <a:rPr lang="cs-CZ" sz="2000" b="1" i="1" u="sng" dirty="0">
                <a:latin typeface="Times New Roman" pitchFamily="18" charset="0"/>
                <a:cs typeface="Times New Roman" pitchFamily="18" charset="0"/>
              </a:rPr>
              <a:t>při shodném objemu produkce).</a:t>
            </a:r>
            <a:endParaRPr lang="en-US" b="1" i="1" u="sng"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168429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89111" y="432392"/>
            <a:ext cx="526650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 Stupeň provozní páky</a:t>
            </a:r>
            <a:endParaRPr lang="en-GB" sz="2100" b="1" kern="0" dirty="0">
              <a:solidFill>
                <a:sysClr val="windowText" lastClr="000000"/>
              </a:solidFill>
            </a:endParaRPr>
          </a:p>
        </p:txBody>
      </p:sp>
      <p:sp>
        <p:nvSpPr>
          <p:cNvPr id="2" name="TextovéPole 1"/>
          <p:cNvSpPr txBox="1"/>
          <p:nvPr/>
        </p:nvSpPr>
        <p:spPr>
          <a:xfrm>
            <a:off x="395536" y="1059582"/>
            <a:ext cx="7992888" cy="2008242"/>
          </a:xfrm>
          <a:prstGeom prst="rect">
            <a:avLst/>
          </a:prstGeom>
          <a:solidFill>
            <a:schemeClr val="bg2">
              <a:lumMod val="90000"/>
            </a:schemeClr>
          </a:solidFill>
        </p:spPr>
        <p:txBody>
          <a:bodyPr wrap="square" lIns="68580" tIns="34290" rIns="68580" bIns="34290" rtlCol="0">
            <a:spAutoFit/>
          </a:bodyPr>
          <a:lstStyle/>
          <a:p>
            <a:r>
              <a:rPr lang="cs-CZ" dirty="0">
                <a:latin typeface="Times New Roman" pitchFamily="18" charset="0"/>
                <a:cs typeface="Times New Roman" pitchFamily="18" charset="0"/>
              </a:rPr>
              <a:t>Výrobu rukavic lze realizovat s využitím dvou technologických postupů:</a:t>
            </a:r>
            <a:endParaRPr lang="en-US" i="1" dirty="0">
              <a:latin typeface="Times New Roman" pitchFamily="18" charset="0"/>
              <a:cs typeface="Times New Roman" pitchFamily="18" charset="0"/>
            </a:endParaRPr>
          </a:p>
          <a:p>
            <a:pPr marL="447675" indent="-447675">
              <a:buFont typeface="Arial" panose="020B0604020202020204" pitchFamily="34" charset="0"/>
              <a:buChar char="•"/>
            </a:pPr>
            <a:r>
              <a:rPr lang="cs-CZ" dirty="0">
                <a:latin typeface="Times New Roman" pitchFamily="18" charset="0"/>
                <a:cs typeface="Times New Roman" pitchFamily="18" charset="0"/>
              </a:rPr>
              <a:t>na výrobní lince, kde jednotlivé operace provádějí pracovníci na jednoúčelových strojích, které vyžadují nasazení 4 pracovníků,</a:t>
            </a:r>
            <a:endParaRPr lang="en-US" i="1" dirty="0">
              <a:latin typeface="Times New Roman" pitchFamily="18" charset="0"/>
              <a:cs typeface="Times New Roman" pitchFamily="18" charset="0"/>
            </a:endParaRPr>
          </a:p>
          <a:p>
            <a:pPr marL="447675" indent="-447675">
              <a:buFont typeface="Arial" panose="020B0604020202020204" pitchFamily="34" charset="0"/>
              <a:buChar char="•"/>
            </a:pPr>
            <a:r>
              <a:rPr lang="cs-CZ" dirty="0">
                <a:latin typeface="Times New Roman" pitchFamily="18" charset="0"/>
                <a:cs typeface="Times New Roman" pitchFamily="18" charset="0"/>
              </a:rPr>
              <a:t>na poloautomatickém stroji SGM F7, který obsluhuje 1 pracovník.</a:t>
            </a:r>
            <a:endParaRPr lang="en-US" i="1" dirty="0">
              <a:latin typeface="Times New Roman" pitchFamily="18" charset="0"/>
              <a:cs typeface="Times New Roman" pitchFamily="18" charset="0"/>
            </a:endParaRPr>
          </a:p>
          <a:p>
            <a:r>
              <a:rPr lang="cs-CZ" dirty="0">
                <a:latin typeface="Times New Roman" pitchFamily="18" charset="0"/>
                <a:cs typeface="Times New Roman" pitchFamily="18" charset="0"/>
              </a:rPr>
              <a:t>Využití materiálových vstupů (kůže) je na obou strojích zhruba stejné; rovněž výkony obou technologii jsou na srovnatelné úrovni. Jednotlivé </a:t>
            </a:r>
            <a:r>
              <a:rPr lang="cs-CZ" dirty="0" err="1">
                <a:latin typeface="Times New Roman" pitchFamily="18" charset="0"/>
                <a:cs typeface="Times New Roman" pitchFamily="18" charset="0"/>
              </a:rPr>
              <a:t>technicko-ekonomické</a:t>
            </a:r>
            <a:r>
              <a:rPr lang="cs-CZ" dirty="0">
                <a:latin typeface="Times New Roman" pitchFamily="18" charset="0"/>
                <a:cs typeface="Times New Roman" pitchFamily="18" charset="0"/>
              </a:rPr>
              <a:t> parametry obou postupů výroby rukavic jsou uvedeny v následující tabulce:</a:t>
            </a:r>
            <a:endParaRPr lang="en-US"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17110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3038" y="146615"/>
            <a:ext cx="7470283" cy="869469"/>
          </a:xfrm>
          <a:prstGeom prst="rect">
            <a:avLst/>
          </a:prstGeom>
        </p:spPr>
        <p:txBody>
          <a:bodyPr wrap="square" lIns="68580" tIns="34290" rIns="68580" bIns="34290">
            <a:spAutoFit/>
          </a:bodyPr>
          <a:lstStyle/>
          <a:p>
            <a:pPr algn="ctr" defTabSz="685800">
              <a:defRPr/>
            </a:pPr>
            <a:r>
              <a:rPr lang="cs-CZ" sz="2000" b="1" i="1" dirty="0">
                <a:latin typeface="Times New Roman" pitchFamily="18" charset="0"/>
                <a:cs typeface="Times New Roman" pitchFamily="18" charset="0"/>
              </a:rPr>
              <a:t>Diagram bodu zvratu při relaci kdy p&lt;v </a:t>
            </a:r>
            <a:r>
              <a:rPr lang="cs-CZ" sz="1600" i="1" dirty="0">
                <a:latin typeface="Times New Roman" pitchFamily="18" charset="0"/>
                <a:cs typeface="Times New Roman" pitchFamily="18" charset="0"/>
              </a:rPr>
              <a:t>(cena je nižší než variabilní náklady na jednotku produkce)</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endParaRPr lang="en-GB" sz="16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ChangeAspect="1"/>
          </p:cNvGraphicFramePr>
          <p:nvPr>
            <p:extLst>
              <p:ext uri="{D42A27DB-BD31-4B8C-83A1-F6EECF244321}">
                <p14:modId xmlns:p14="http://schemas.microsoft.com/office/powerpoint/2010/main" val="999023367"/>
              </p:ext>
            </p:extLst>
          </p:nvPr>
        </p:nvGraphicFramePr>
        <p:xfrm>
          <a:off x="467544" y="876777"/>
          <a:ext cx="7092280" cy="3889306"/>
        </p:xfrm>
        <a:graphic>
          <a:graphicData uri="http://schemas.openxmlformats.org/presentationml/2006/ole">
            <mc:AlternateContent xmlns:mc="http://schemas.openxmlformats.org/markup-compatibility/2006">
              <mc:Choice xmlns:v="urn:schemas-microsoft-com:vml" Requires="v">
                <p:oleObj spid="_x0000_s98373" name="Dokument" r:id="rId4" imgW="5942185" imgH="3673802" progId="Word.Document.8">
                  <p:embed/>
                </p:oleObj>
              </mc:Choice>
              <mc:Fallback>
                <p:oleObj name="Dokument" r:id="rId4" imgW="5942185" imgH="3673802"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876777"/>
                        <a:ext cx="7092280" cy="3889306"/>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4177659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89111" y="432392"/>
            <a:ext cx="526650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 Stupeň provozní páky</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ext uri="{D42A27DB-BD31-4B8C-83A1-F6EECF244321}">
                <p14:modId xmlns:p14="http://schemas.microsoft.com/office/powerpoint/2010/main" val="2951556599"/>
              </p:ext>
            </p:extLst>
          </p:nvPr>
        </p:nvGraphicFramePr>
        <p:xfrm>
          <a:off x="487336" y="987574"/>
          <a:ext cx="7070055" cy="4017398"/>
        </p:xfrm>
        <a:graphic>
          <a:graphicData uri="http://schemas.openxmlformats.org/presentationml/2006/ole">
            <mc:AlternateContent xmlns:mc="http://schemas.openxmlformats.org/markup-compatibility/2006">
              <mc:Choice xmlns:v="urn:schemas-microsoft-com:vml" Requires="v">
                <p:oleObj spid="_x0000_s115763" name="Document" r:id="rId4" imgW="6870340" imgH="3813072" progId="Word.Document.8">
                  <p:embed/>
                </p:oleObj>
              </mc:Choice>
              <mc:Fallback>
                <p:oleObj name="Document" r:id="rId4" imgW="6870340" imgH="3813072" progId="Word.Document.8">
                  <p:embed/>
                  <p:pic>
                    <p:nvPicPr>
                      <p:cNvPr id="0" name="Zástupný symbol pro obsah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336" y="987574"/>
                        <a:ext cx="7070055" cy="4017398"/>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1172397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89111" y="432392"/>
            <a:ext cx="526650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 Stupeň provozní páky</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2" name="Objekt 1"/>
          <p:cNvGraphicFramePr>
            <a:graphicFrameLocks noGrp="1" noChangeAspect="1"/>
          </p:cNvGraphicFramePr>
          <p:nvPr>
            <p:extLst>
              <p:ext uri="{D42A27DB-BD31-4B8C-83A1-F6EECF244321}">
                <p14:modId xmlns:p14="http://schemas.microsoft.com/office/powerpoint/2010/main" val="2099783369"/>
              </p:ext>
            </p:extLst>
          </p:nvPr>
        </p:nvGraphicFramePr>
        <p:xfrm>
          <a:off x="395288" y="1012825"/>
          <a:ext cx="7864475" cy="4130675"/>
        </p:xfrm>
        <a:graphic>
          <a:graphicData uri="http://schemas.openxmlformats.org/presentationml/2006/ole">
            <mc:AlternateContent xmlns:mc="http://schemas.openxmlformats.org/markup-compatibility/2006">
              <mc:Choice xmlns:v="urn:schemas-microsoft-com:vml" Requires="v">
                <p:oleObj spid="_x0000_s117811" name="Document" r:id="rId4" imgW="6226795" imgH="4564869" progId="Word.Document.8">
                  <p:embed/>
                </p:oleObj>
              </mc:Choice>
              <mc:Fallback>
                <p:oleObj name="Document" r:id="rId4" imgW="6226795" imgH="4564869" progId="Word.Document.8">
                  <p:embed/>
                  <p:pic>
                    <p:nvPicPr>
                      <p:cNvPr id="0" name="Zástupný symbol pro obsah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012825"/>
                        <a:ext cx="7864475" cy="4130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28365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389111" y="432392"/>
            <a:ext cx="5266506"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Modelová situace: Stupeň provozní páky</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Grp="1" noChangeAspect="1"/>
          </p:cNvGraphicFramePr>
          <p:nvPr>
            <p:extLst>
              <p:ext uri="{D42A27DB-BD31-4B8C-83A1-F6EECF244321}">
                <p14:modId xmlns:p14="http://schemas.microsoft.com/office/powerpoint/2010/main" val="278562998"/>
              </p:ext>
            </p:extLst>
          </p:nvPr>
        </p:nvGraphicFramePr>
        <p:xfrm>
          <a:off x="272069" y="987574"/>
          <a:ext cx="7612300" cy="4032448"/>
        </p:xfrm>
        <a:graphic>
          <a:graphicData uri="http://schemas.openxmlformats.org/presentationml/2006/ole">
            <mc:AlternateContent xmlns:mc="http://schemas.openxmlformats.org/markup-compatibility/2006">
              <mc:Choice xmlns:v="urn:schemas-microsoft-com:vml" Requires="v">
                <p:oleObj spid="_x0000_s118835" name="Document" r:id="rId4" imgW="8412930" imgH="5869246" progId="Word.Document.8">
                  <p:embed/>
                </p:oleObj>
              </mc:Choice>
              <mc:Fallback>
                <p:oleObj name="Document" r:id="rId4" imgW="8412930" imgH="5869246" progId="Word.Document.8">
                  <p:embed/>
                  <p:pic>
                    <p:nvPicPr>
                      <p:cNvPr id="0" name="Zástupný symbol pro obsah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69" y="987574"/>
                        <a:ext cx="7612300" cy="4032448"/>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7132452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512228" y="432392"/>
            <a:ext cx="1020152" cy="392415"/>
          </a:xfrm>
          <a:prstGeom prst="rect">
            <a:avLst/>
          </a:prstGeom>
        </p:spPr>
        <p:txBody>
          <a:bodyPr wrap="none" lIns="68580" tIns="34290" rIns="68580" bIns="34290">
            <a:spAutoFit/>
          </a:bodyPr>
          <a:lstStyle/>
          <a:p>
            <a:pPr algn="ctr" defTabSz="685800">
              <a:defRPr/>
            </a:pPr>
            <a:r>
              <a:rPr lang="cs-CZ" sz="2100" b="1" kern="0" dirty="0" smtClean="0">
                <a:solidFill>
                  <a:srgbClr val="307871"/>
                </a:solidFill>
                <a:latin typeface="Times New Roman"/>
                <a:ea typeface="+mj-ea"/>
                <a:cs typeface="+mj-cs"/>
              </a:rPr>
              <a:t>Shrnutí</a:t>
            </a:r>
            <a:endParaRPr lang="en-GB" sz="2100" b="1" kern="0" dirty="0">
              <a:solidFill>
                <a:sysClr val="windowText" lastClr="000000"/>
              </a:solidFill>
            </a:endParaRPr>
          </a:p>
        </p:txBody>
      </p:sp>
      <p:sp>
        <p:nvSpPr>
          <p:cNvPr id="2" name="TextovéPole 1"/>
          <p:cNvSpPr txBox="1"/>
          <p:nvPr/>
        </p:nvSpPr>
        <p:spPr>
          <a:xfrm>
            <a:off x="518305" y="1191842"/>
            <a:ext cx="7992888" cy="1608133"/>
          </a:xfrm>
          <a:prstGeom prst="rect">
            <a:avLst/>
          </a:prstGeom>
          <a:solidFill>
            <a:schemeClr val="bg2">
              <a:lumMod val="90000"/>
            </a:schemeClr>
          </a:solidFill>
        </p:spPr>
        <p:txBody>
          <a:bodyPr wrap="square" lIns="68580" tIns="34290" rIns="68580" bIns="34290" rtlCol="0">
            <a:spAutoFit/>
          </a:bodyPr>
          <a:lstStyle/>
          <a:p>
            <a:pPr>
              <a:spcBef>
                <a:spcPct val="30000"/>
              </a:spcBef>
              <a:spcAft>
                <a:spcPct val="30000"/>
              </a:spcAft>
              <a:buClr>
                <a:schemeClr val="tx1"/>
              </a:buClr>
              <a:defRPr/>
            </a:pPr>
            <a:r>
              <a:rPr lang="cs-CZ" sz="2000" dirty="0" smtClean="0">
                <a:latin typeface="Times New Roman" pitchFamily="18" charset="0"/>
                <a:cs typeface="Times New Roman" pitchFamily="18" charset="0"/>
              </a:rPr>
              <a:t>Cílem přednášky bylo vysvětlit konstrukci diagramu bodu zvratu, znázornit výsledek hospodaření jako funkce objemu produkce a hospodářský výsledek v závislosti na tržbách. Dále přednáška charakterizovala, co je to provozní páka, stupeň provozní páky a definovala provozní páku v diagramu bodu </a:t>
            </a:r>
            <a:r>
              <a:rPr lang="cs-CZ" sz="2000" smtClean="0">
                <a:latin typeface="Times New Roman" pitchFamily="18" charset="0"/>
                <a:cs typeface="Times New Roman" pitchFamily="18" charset="0"/>
              </a:rPr>
              <a:t>zvratu.</a:t>
            </a:r>
            <a:endParaRPr lang="cs-CZ" sz="2000" dirty="0" smtClean="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60750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136620" y="432392"/>
            <a:ext cx="5771453" cy="438582"/>
          </a:xfrm>
          <a:prstGeom prst="rect">
            <a:avLst/>
          </a:prstGeom>
        </p:spPr>
        <p:txBody>
          <a:bodyPr wrap="none" lIns="68580" tIns="34290" rIns="68580" bIns="34290">
            <a:spAutoFit/>
          </a:bodyPr>
          <a:lstStyle/>
          <a:p>
            <a:pPr algn="ctr" defTabSz="685800">
              <a:defRPr/>
            </a:pPr>
            <a:r>
              <a:rPr lang="cs-CZ" sz="2400" b="1" i="1" dirty="0" smtClean="0">
                <a:effectLst>
                  <a:outerShdw blurRad="38100" dist="38100" dir="2700000" algn="tl">
                    <a:srgbClr val="000000">
                      <a:alpha val="43137"/>
                    </a:srgbClr>
                  </a:outerShdw>
                </a:effectLst>
                <a:latin typeface="Times New Roman" pitchFamily="18" charset="0"/>
                <a:cs typeface="Times New Roman" pitchFamily="18" charset="0"/>
              </a:rPr>
              <a:t>Výsledek hospodaření v závislosti na tržbách</a:t>
            </a:r>
            <a:endParaRPr lang="en-GB" sz="2100" b="1" kern="0" dirty="0">
              <a:solidFill>
                <a:sysClr val="windowText" lastClr="000000"/>
              </a:solidFill>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graphicFrame>
        <p:nvGraphicFramePr>
          <p:cNvPr id="3" name="Objekt 2"/>
          <p:cNvGraphicFramePr>
            <a:graphicFrameLocks noChangeAspect="1"/>
          </p:cNvGraphicFramePr>
          <p:nvPr>
            <p:extLst>
              <p:ext uri="{D42A27DB-BD31-4B8C-83A1-F6EECF244321}">
                <p14:modId xmlns:p14="http://schemas.microsoft.com/office/powerpoint/2010/main" val="4006853519"/>
              </p:ext>
            </p:extLst>
          </p:nvPr>
        </p:nvGraphicFramePr>
        <p:xfrm>
          <a:off x="168846" y="1131590"/>
          <a:ext cx="8244408" cy="3461990"/>
        </p:xfrm>
        <a:graphic>
          <a:graphicData uri="http://schemas.openxmlformats.org/presentationml/2006/ole">
            <mc:AlternateContent xmlns:mc="http://schemas.openxmlformats.org/markup-compatibility/2006">
              <mc:Choice xmlns:v="urn:schemas-microsoft-com:vml" Requires="v">
                <p:oleObj spid="_x0000_s104511" name="Document" r:id="rId4" imgW="5746651" imgH="3206225" progId="Word.Document.8">
                  <p:embed/>
                </p:oleObj>
              </mc:Choice>
              <mc:Fallback>
                <p:oleObj name="Document" r:id="rId4" imgW="5746651" imgH="3206225"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46" y="1131590"/>
                        <a:ext cx="8244408" cy="3461990"/>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1350140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44395" y="432392"/>
            <a:ext cx="255582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Poptávková funkce</a:t>
            </a:r>
            <a:endParaRPr lang="en-GB" sz="2100" b="1" kern="0" dirty="0">
              <a:solidFill>
                <a:sysClr val="windowText" lastClr="000000"/>
              </a:solidFill>
            </a:endParaRPr>
          </a:p>
        </p:txBody>
      </p:sp>
      <p:sp>
        <p:nvSpPr>
          <p:cNvPr id="2" name="TextovéPole 1"/>
          <p:cNvSpPr txBox="1"/>
          <p:nvPr/>
        </p:nvSpPr>
        <p:spPr>
          <a:xfrm>
            <a:off x="428538" y="1090092"/>
            <a:ext cx="7992888" cy="3143938"/>
          </a:xfrm>
          <a:prstGeom prst="rect">
            <a:avLst/>
          </a:prstGeom>
          <a:solidFill>
            <a:schemeClr val="bg2">
              <a:lumMod val="90000"/>
            </a:schemeClr>
          </a:solidFill>
        </p:spPr>
        <p:txBody>
          <a:bodyPr wrap="square" lIns="68580" tIns="34290" rIns="68580" bIns="34290" rtlCol="0">
            <a:spAutoFit/>
          </a:bodyPr>
          <a:lstStyle/>
          <a:p>
            <a:pPr>
              <a:lnSpc>
                <a:spcPct val="120000"/>
              </a:lnSpc>
              <a:spcBef>
                <a:spcPts val="600"/>
              </a:spcBef>
              <a:spcAft>
                <a:spcPts val="600"/>
              </a:spcAft>
              <a:defRPr/>
            </a:pPr>
            <a:r>
              <a:rPr lang="cs-CZ" dirty="0">
                <a:latin typeface="Times New Roman" pitchFamily="18" charset="0"/>
                <a:cs typeface="Times New Roman" pitchFamily="18" charset="0"/>
              </a:rPr>
              <a:t>V ekonomické praxi podnikatelských subjektů </a:t>
            </a:r>
            <a:r>
              <a:rPr lang="cs-CZ" sz="1400" i="1" dirty="0">
                <a:latin typeface="Times New Roman" pitchFamily="18" charset="0"/>
                <a:cs typeface="Times New Roman" pitchFamily="18" charset="0"/>
              </a:rPr>
              <a:t>(jak z oblasti výrobní sféry, tak u obchodních organizací)</a:t>
            </a:r>
            <a:r>
              <a:rPr lang="cs-CZ" dirty="0">
                <a:latin typeface="Times New Roman" pitchFamily="18" charset="0"/>
                <a:cs typeface="Times New Roman" pitchFamily="18" charset="0"/>
              </a:rPr>
              <a:t> v souvislosti s cenovou politikou vyvstává otázka: </a:t>
            </a:r>
          </a:p>
          <a:p>
            <a:pPr>
              <a:lnSpc>
                <a:spcPct val="110000"/>
              </a:lnSpc>
              <a:spcBef>
                <a:spcPts val="600"/>
              </a:spcBef>
              <a:spcAft>
                <a:spcPts val="600"/>
              </a:spcAft>
              <a:defRPr/>
            </a:pPr>
            <a:r>
              <a:rPr lang="cs-CZ" dirty="0">
                <a:solidFill>
                  <a:schemeClr val="accent6">
                    <a:lumMod val="75000"/>
                  </a:schemeClr>
                </a:solidFill>
                <a:latin typeface="Times New Roman" pitchFamily="18" charset="0"/>
                <a:cs typeface="Times New Roman" pitchFamily="18" charset="0"/>
              </a:rPr>
              <a:t>„jak s využitím „poptávkové funkce“</a:t>
            </a:r>
            <a:r>
              <a:rPr lang="en-US" i="1" baseline="30000" dirty="0">
                <a:latin typeface="Times New Roman" pitchFamily="18" charset="0"/>
                <a:cs typeface="Times New Roman" pitchFamily="18" charset="0"/>
              </a:rPr>
              <a:t>[1]</a:t>
            </a:r>
            <a:r>
              <a:rPr lang="cs-CZ" dirty="0">
                <a:solidFill>
                  <a:srgbClr val="FFC000"/>
                </a:solidFill>
                <a:latin typeface="Times New Roman" pitchFamily="18" charset="0"/>
                <a:cs typeface="Times New Roman" pitchFamily="18" charset="0"/>
              </a:rPr>
              <a:t> </a:t>
            </a:r>
            <a:r>
              <a:rPr lang="cs-CZ" dirty="0">
                <a:solidFill>
                  <a:schemeClr val="accent6">
                    <a:lumMod val="75000"/>
                  </a:schemeClr>
                </a:solidFill>
                <a:latin typeface="Times New Roman" pitchFamily="18" charset="0"/>
                <a:cs typeface="Times New Roman" pitchFamily="18" charset="0"/>
              </a:rPr>
              <a:t>stanovit cenu příslušného výrobku (nebo služby) tak, aby byl zajištěn maximální zisk?“</a:t>
            </a:r>
            <a:r>
              <a:rPr lang="cs-CZ" dirty="0">
                <a:latin typeface="Times New Roman" pitchFamily="18" charset="0"/>
                <a:cs typeface="Times New Roman" pitchFamily="18" charset="0"/>
              </a:rPr>
              <a:t> </a:t>
            </a:r>
          </a:p>
          <a:p>
            <a:pPr>
              <a:lnSpc>
                <a:spcPct val="110000"/>
              </a:lnSpc>
              <a:spcBef>
                <a:spcPts val="600"/>
              </a:spcBef>
              <a:spcAft>
                <a:spcPts val="600"/>
              </a:spcAft>
              <a:defRPr/>
            </a:pPr>
            <a:r>
              <a:rPr lang="en-US" dirty="0">
                <a:latin typeface="Times New Roman" pitchFamily="18" charset="0"/>
                <a:cs typeface="Times New Roman" pitchFamily="18" charset="0"/>
              </a:rPr>
              <a:t>r</a:t>
            </a:r>
            <a:r>
              <a:rPr lang="cs-CZ" dirty="0" err="1">
                <a:latin typeface="Times New Roman" pitchFamily="18" charset="0"/>
                <a:cs typeface="Times New Roman" pitchFamily="18" charset="0"/>
              </a:rPr>
              <a:t>espektive</a:t>
            </a:r>
            <a:r>
              <a:rPr lang="cs-CZ" dirty="0">
                <a:latin typeface="Times New Roman" pitchFamily="18" charset="0"/>
                <a:cs typeface="Times New Roman" pitchFamily="18" charset="0"/>
              </a:rPr>
              <a:t> </a:t>
            </a:r>
          </a:p>
          <a:p>
            <a:pPr>
              <a:lnSpc>
                <a:spcPct val="110000"/>
              </a:lnSpc>
              <a:spcBef>
                <a:spcPts val="600"/>
              </a:spcBef>
              <a:spcAft>
                <a:spcPts val="600"/>
              </a:spcAft>
              <a:defRPr/>
            </a:pPr>
            <a:r>
              <a:rPr lang="cs-CZ" dirty="0">
                <a:solidFill>
                  <a:schemeClr val="accent6">
                    <a:lumMod val="75000"/>
                  </a:schemeClr>
                </a:solidFill>
                <a:latin typeface="Times New Roman" pitchFamily="18" charset="0"/>
                <a:cs typeface="Times New Roman" pitchFamily="18" charset="0"/>
              </a:rPr>
              <a:t>„v jakém množstevním intervalu prodávaných výrobků nasadit cenu dle poptávkové funkce tak, aby byl zajištěn maximální zisk?“</a:t>
            </a:r>
            <a:r>
              <a:rPr lang="en-US" sz="1100" dirty="0">
                <a:solidFill>
                  <a:schemeClr val="accent6">
                    <a:lumMod val="75000"/>
                  </a:schemeClr>
                </a:solidFill>
                <a:latin typeface="Times New Roman" pitchFamily="18" charset="0"/>
                <a:cs typeface="Times New Roman" pitchFamily="18" charset="0"/>
              </a:rPr>
              <a:t> </a:t>
            </a:r>
            <a:endParaRPr lang="cs-CZ" sz="1100" dirty="0">
              <a:solidFill>
                <a:schemeClr val="accent6">
                  <a:lumMod val="75000"/>
                </a:schemeClr>
              </a:solidFill>
              <a:latin typeface="Times New Roman" pitchFamily="18" charset="0"/>
              <a:cs typeface="Times New Roman" pitchFamily="18" charset="0"/>
            </a:endParaRPr>
          </a:p>
          <a:p>
            <a:pPr>
              <a:lnSpc>
                <a:spcPct val="110000"/>
              </a:lnSpc>
              <a:spcBef>
                <a:spcPts val="600"/>
              </a:spcBef>
              <a:spcAft>
                <a:spcPts val="600"/>
              </a:spcAft>
              <a:defRPr/>
            </a:pPr>
            <a:r>
              <a:rPr lang="cs-CZ" sz="1100" i="1" dirty="0">
                <a:latin typeface="Times New Roman" pitchFamily="18" charset="0"/>
                <a:cs typeface="Times New Roman" pitchFamily="18" charset="0"/>
              </a:rPr>
              <a:t>[1] poptávková funkce je zde ve tvaru p = p</a:t>
            </a:r>
            <a:r>
              <a:rPr lang="cs-CZ" sz="1100" i="1" baseline="-25000" dirty="0">
                <a:latin typeface="Times New Roman" pitchFamily="18" charset="0"/>
                <a:cs typeface="Times New Roman" pitchFamily="18" charset="0"/>
              </a:rPr>
              <a:t>0</a:t>
            </a:r>
            <a:r>
              <a:rPr lang="cs-CZ" sz="1100" i="1" dirty="0">
                <a:latin typeface="Times New Roman" pitchFamily="18" charset="0"/>
                <a:cs typeface="Times New Roman" pitchFamily="18" charset="0"/>
              </a:rPr>
              <a:t> – k · Q</a:t>
            </a:r>
            <a:endParaRPr lang="cs-CZ" i="1" dirty="0">
              <a:latin typeface="Times New Roman" pitchFamily="18" charset="0"/>
              <a:cs typeface="Times New Roman" pitchFamily="18"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444291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744395" y="432392"/>
            <a:ext cx="2555829"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Poptávková funkce</a:t>
            </a:r>
            <a:endParaRPr lang="en-GB" sz="2100" b="1" kern="0" dirty="0">
              <a:solidFill>
                <a:sysClr val="windowText" lastClr="000000"/>
              </a:solidFill>
            </a:endParaRPr>
          </a:p>
        </p:txBody>
      </p:sp>
      <p:sp>
        <p:nvSpPr>
          <p:cNvPr id="2" name="TextovéPole 1"/>
          <p:cNvSpPr txBox="1"/>
          <p:nvPr/>
        </p:nvSpPr>
        <p:spPr>
          <a:xfrm>
            <a:off x="428538" y="1090092"/>
            <a:ext cx="7992888" cy="351891"/>
          </a:xfrm>
          <a:prstGeom prst="rect">
            <a:avLst/>
          </a:prstGeom>
          <a:solidFill>
            <a:schemeClr val="bg2">
              <a:lumMod val="90000"/>
            </a:schemeClr>
          </a:solidFill>
        </p:spPr>
        <p:txBody>
          <a:bodyPr wrap="square" lIns="68580" tIns="34290" rIns="68580" bIns="34290" rtlCol="0">
            <a:spAutoFit/>
          </a:bodyPr>
          <a:lstStyle/>
          <a:p>
            <a:pPr>
              <a:lnSpc>
                <a:spcPct val="110000"/>
              </a:lnSpc>
              <a:spcBef>
                <a:spcPts val="600"/>
              </a:spcBef>
              <a:spcAft>
                <a:spcPts val="600"/>
              </a:spcAft>
              <a:defRPr/>
            </a:pPr>
            <a:r>
              <a:rPr lang="cs-CZ" sz="1100"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[1] </a:t>
            </a:r>
            <a:r>
              <a:rPr lang="cs-CZ"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poptávková funkce je zde ve tvaru p = p</a:t>
            </a:r>
            <a:r>
              <a:rPr lang="cs-CZ" i="1" baseline="-2500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0</a:t>
            </a:r>
            <a:r>
              <a:rPr lang="cs-CZ" i="1"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 k · Q</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pic>
        <p:nvPicPr>
          <p:cNvPr id="3" name="Obrázek 2"/>
          <p:cNvPicPr>
            <a:picLocks noChangeAspect="1"/>
          </p:cNvPicPr>
          <p:nvPr/>
        </p:nvPicPr>
        <p:blipFill>
          <a:blip r:embed="rId3"/>
          <a:stretch>
            <a:fillRect/>
          </a:stretch>
        </p:blipFill>
        <p:spPr>
          <a:xfrm>
            <a:off x="1043608" y="1655299"/>
            <a:ext cx="6264696" cy="2932675"/>
          </a:xfrm>
          <a:prstGeom prst="rect">
            <a:avLst/>
          </a:prstGeom>
        </p:spPr>
      </p:pic>
    </p:spTree>
    <p:extLst>
      <p:ext uri="{BB962C8B-B14F-4D97-AF65-F5344CB8AC3E}">
        <p14:creationId xmlns:p14="http://schemas.microsoft.com/office/powerpoint/2010/main" val="180050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1742525" y="432392"/>
            <a:ext cx="4559583" cy="438582"/>
          </a:xfrm>
          <a:prstGeom prst="rect">
            <a:avLst/>
          </a:prstGeom>
        </p:spPr>
        <p:txBody>
          <a:bodyPr wrap="none" lIns="68580" tIns="34290" rIns="68580" bIns="34290">
            <a:spAutoFit/>
          </a:bodyPr>
          <a:lstStyle/>
          <a:p>
            <a:pPr algn="ctr" defTabSz="685800">
              <a:defRPr/>
            </a:pPr>
            <a:r>
              <a:rPr lang="cs-CZ" sz="2400" b="1" i="1" dirty="0" smtClean="0">
                <a:latin typeface="Times New Roman" pitchFamily="18" charset="0"/>
                <a:cs typeface="Times New Roman" pitchFamily="18" charset="0"/>
              </a:rPr>
              <a:t>Formy nelineárního průběhu tržeb</a:t>
            </a:r>
            <a:endParaRPr lang="en-GB" sz="2100" b="1" kern="0" dirty="0">
              <a:solidFill>
                <a:sysClr val="windowText" lastClr="000000"/>
              </a:solidFill>
            </a:endParaRPr>
          </a:p>
        </p:txBody>
      </p:sp>
      <p:sp>
        <p:nvSpPr>
          <p:cNvPr id="2" name="TextovéPole 1"/>
          <p:cNvSpPr txBox="1"/>
          <p:nvPr/>
        </p:nvSpPr>
        <p:spPr>
          <a:xfrm>
            <a:off x="428538" y="1090092"/>
            <a:ext cx="7992888" cy="3182923"/>
          </a:xfrm>
          <a:prstGeom prst="rect">
            <a:avLst/>
          </a:prstGeom>
          <a:solidFill>
            <a:schemeClr val="bg2">
              <a:lumMod val="90000"/>
            </a:schemeClr>
          </a:solidFill>
        </p:spPr>
        <p:txBody>
          <a:bodyPr wrap="square" lIns="68580" tIns="34290" rIns="68580" bIns="34290" rtlCol="0">
            <a:spAutoFit/>
          </a:bodyPr>
          <a:lstStyle/>
          <a:p>
            <a:pPr algn="just"/>
            <a:r>
              <a:rPr lang="cs-CZ" dirty="0">
                <a:latin typeface="Times New Roman" pitchFamily="18" charset="0"/>
                <a:cs typeface="Times New Roman" pitchFamily="18" charset="0"/>
              </a:rPr>
              <a:t>Prodejní politika podnikatelských subjektů je v práci s cenou výrobku mnohem pružnější a neuspokojuje se s předpokladem ceny jako konstantní veličiny. Do cenové politiky podniků zasahuje faktor nabídky a poptávky, výsledkem jehož působení je výše ceny svázaná s objemem realizované produkce. Obdobně jako při stanovení průběhu nákladových funkcí, můžeme průběh tržeb prezentovat v podobě:</a:t>
            </a:r>
          </a:p>
          <a:p>
            <a:pPr>
              <a:spcBef>
                <a:spcPts val="1350"/>
              </a:spcBef>
              <a:spcAft>
                <a:spcPts val="1350"/>
              </a:spcAft>
            </a:pPr>
            <a:r>
              <a:rPr lang="cs-CZ" dirty="0">
                <a:latin typeface="Times New Roman" pitchFamily="18" charset="0"/>
                <a:cs typeface="Times New Roman" pitchFamily="18" charset="0"/>
              </a:rPr>
              <a:t>Lineární průběh tržeb: 	</a:t>
            </a:r>
            <a:r>
              <a:rPr lang="cs-CZ" i="1" dirty="0">
                <a:latin typeface="Times New Roman" pitchFamily="18" charset="0"/>
                <a:cs typeface="Times New Roman" pitchFamily="18" charset="0"/>
              </a:rPr>
              <a:t>p = </a:t>
            </a:r>
            <a:r>
              <a:rPr lang="cs-CZ" i="1" dirty="0" err="1">
                <a:latin typeface="Times New Roman" pitchFamily="18" charset="0"/>
                <a:cs typeface="Times New Roman" pitchFamily="18" charset="0"/>
              </a:rPr>
              <a:t>konst</a:t>
            </a:r>
            <a:r>
              <a:rPr lang="cs-CZ" i="1" dirty="0">
                <a:latin typeface="Times New Roman" pitchFamily="18" charset="0"/>
                <a:cs typeface="Times New Roman" pitchFamily="18" charset="0"/>
              </a:rPr>
              <a:t> 	</a:t>
            </a:r>
            <a:r>
              <a:rPr lang="cs-CZ" i="1" dirty="0">
                <a:solidFill>
                  <a:srgbClr val="FFC000"/>
                </a:solidFill>
                <a:latin typeface="Times New Roman" pitchFamily="18" charset="0"/>
                <a:cs typeface="Times New Roman" pitchFamily="18" charset="0"/>
              </a:rPr>
              <a:t>T = </a:t>
            </a:r>
            <a:r>
              <a:rPr lang="cs-CZ" i="1" dirty="0" err="1">
                <a:solidFill>
                  <a:srgbClr val="FFC000"/>
                </a:solidFill>
                <a:latin typeface="Times New Roman" pitchFamily="18" charset="0"/>
                <a:cs typeface="Times New Roman" pitchFamily="18" charset="0"/>
              </a:rPr>
              <a:t>p∙Q</a:t>
            </a:r>
            <a:r>
              <a:rPr lang="cs-CZ" i="1" dirty="0">
                <a:solidFill>
                  <a:srgbClr val="FFC000"/>
                </a:solidFill>
                <a:latin typeface="Times New Roman" pitchFamily="18" charset="0"/>
                <a:cs typeface="Times New Roman" pitchFamily="18" charset="0"/>
              </a:rPr>
              <a:t>,</a:t>
            </a:r>
            <a:endParaRPr lang="cs-CZ" dirty="0">
              <a:solidFill>
                <a:srgbClr val="FFC000"/>
              </a:solidFill>
              <a:latin typeface="Times New Roman" pitchFamily="18" charset="0"/>
              <a:cs typeface="Times New Roman" pitchFamily="18" charset="0"/>
            </a:endParaRPr>
          </a:p>
          <a:p>
            <a:pPr>
              <a:spcBef>
                <a:spcPts val="1350"/>
              </a:spcBef>
              <a:spcAft>
                <a:spcPts val="1350"/>
              </a:spcAft>
            </a:pPr>
            <a:r>
              <a:rPr lang="cs-CZ" dirty="0">
                <a:latin typeface="Times New Roman" pitchFamily="18" charset="0"/>
                <a:cs typeface="Times New Roman" pitchFamily="18" charset="0"/>
              </a:rPr>
              <a:t>Progresivní průběh tržeb:	</a:t>
            </a:r>
            <a:r>
              <a:rPr lang="cs-CZ" i="1" dirty="0">
                <a:latin typeface="Times New Roman" pitchFamily="18" charset="0"/>
                <a:cs typeface="Times New Roman" pitchFamily="18" charset="0"/>
              </a:rPr>
              <a:t>p = 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 k*∙Q	</a:t>
            </a:r>
            <a:r>
              <a:rPr lang="cs-CZ" i="1" dirty="0">
                <a:solidFill>
                  <a:srgbClr val="FFC000"/>
                </a:solidFill>
                <a:latin typeface="Times New Roman" pitchFamily="18" charset="0"/>
                <a:cs typeface="Times New Roman" pitchFamily="18" charset="0"/>
              </a:rPr>
              <a:t>T </a:t>
            </a:r>
            <a:r>
              <a:rPr lang="cs-CZ" dirty="0">
                <a:solidFill>
                  <a:srgbClr val="FFC000"/>
                </a:solidFill>
                <a:latin typeface="Times New Roman" pitchFamily="18" charset="0"/>
                <a:cs typeface="Times New Roman" pitchFamily="18" charset="0"/>
              </a:rPr>
              <a:t>= ∫</a:t>
            </a:r>
            <a:r>
              <a:rPr lang="cs-CZ" i="1" dirty="0">
                <a:solidFill>
                  <a:srgbClr val="FFC000"/>
                </a:solidFill>
                <a:latin typeface="Times New Roman" pitchFamily="18" charset="0"/>
                <a:cs typeface="Times New Roman" pitchFamily="18" charset="0"/>
              </a:rPr>
              <a:t>(p</a:t>
            </a:r>
            <a:r>
              <a:rPr lang="cs-CZ" i="1" baseline="-25000" dirty="0">
                <a:solidFill>
                  <a:srgbClr val="FFC000"/>
                </a:solidFill>
                <a:latin typeface="Times New Roman" pitchFamily="18" charset="0"/>
                <a:cs typeface="Times New Roman" pitchFamily="18" charset="0"/>
              </a:rPr>
              <a:t>0</a:t>
            </a:r>
            <a:r>
              <a:rPr lang="cs-CZ" i="1" dirty="0">
                <a:solidFill>
                  <a:srgbClr val="FFC000"/>
                </a:solidFill>
                <a:latin typeface="Times New Roman" pitchFamily="18" charset="0"/>
                <a:cs typeface="Times New Roman" pitchFamily="18" charset="0"/>
              </a:rPr>
              <a:t> + </a:t>
            </a:r>
            <a:r>
              <a:rPr lang="cs-CZ" i="1" dirty="0" err="1">
                <a:solidFill>
                  <a:srgbClr val="FFC000"/>
                </a:solidFill>
                <a:latin typeface="Times New Roman" pitchFamily="18" charset="0"/>
                <a:cs typeface="Times New Roman" pitchFamily="18" charset="0"/>
              </a:rPr>
              <a:t>k∙Q</a:t>
            </a:r>
            <a:r>
              <a:rPr lang="cs-CZ" i="1" dirty="0">
                <a:solidFill>
                  <a:srgbClr val="FFC000"/>
                </a:solidFill>
                <a:latin typeface="Times New Roman" pitchFamily="18" charset="0"/>
                <a:cs typeface="Times New Roman" pitchFamily="18" charset="0"/>
              </a:rPr>
              <a:t>)∙</a:t>
            </a:r>
            <a:r>
              <a:rPr lang="cs-CZ" i="1" dirty="0" err="1">
                <a:solidFill>
                  <a:srgbClr val="FFC000"/>
                </a:solidFill>
                <a:latin typeface="Times New Roman" pitchFamily="18" charset="0"/>
                <a:cs typeface="Times New Roman" pitchFamily="18" charset="0"/>
              </a:rPr>
              <a:t>dQ</a:t>
            </a:r>
            <a:r>
              <a:rPr lang="cs-CZ" dirty="0">
                <a:solidFill>
                  <a:srgbClr val="FFC000"/>
                </a:solidFill>
                <a:latin typeface="Times New Roman" pitchFamily="18" charset="0"/>
                <a:cs typeface="Times New Roman" pitchFamily="18" charset="0"/>
              </a:rPr>
              <a:t>    </a:t>
            </a:r>
          </a:p>
          <a:p>
            <a:pPr>
              <a:spcBef>
                <a:spcPts val="1350"/>
              </a:spcBef>
              <a:spcAft>
                <a:spcPts val="1350"/>
              </a:spcAft>
            </a:pPr>
            <a:r>
              <a:rPr lang="cs-CZ" dirty="0">
                <a:latin typeface="Times New Roman" pitchFamily="18" charset="0"/>
                <a:cs typeface="Times New Roman" pitchFamily="18" charset="0"/>
              </a:rPr>
              <a:t>Degresivní průběh tržeb	</a:t>
            </a:r>
            <a:r>
              <a:rPr lang="cs-CZ" i="1" dirty="0">
                <a:latin typeface="Times New Roman" pitchFamily="18" charset="0"/>
                <a:cs typeface="Times New Roman" pitchFamily="18" charset="0"/>
              </a:rPr>
              <a:t>p = p</a:t>
            </a:r>
            <a:r>
              <a:rPr lang="cs-CZ" i="1" baseline="-25000" dirty="0">
                <a:latin typeface="Times New Roman" pitchFamily="18" charset="0"/>
                <a:cs typeface="Times New Roman" pitchFamily="18" charset="0"/>
              </a:rPr>
              <a:t>0</a:t>
            </a:r>
            <a:r>
              <a:rPr lang="cs-CZ" i="1" dirty="0">
                <a:latin typeface="Times New Roman" pitchFamily="18" charset="0"/>
                <a:cs typeface="Times New Roman" pitchFamily="18" charset="0"/>
              </a:rPr>
              <a:t> – k*∙Q</a:t>
            </a:r>
            <a:r>
              <a:rPr lang="cs-CZ" dirty="0">
                <a:latin typeface="Times New Roman" pitchFamily="18" charset="0"/>
                <a:cs typeface="Times New Roman" pitchFamily="18" charset="0"/>
              </a:rPr>
              <a:t> 	</a:t>
            </a:r>
            <a:r>
              <a:rPr lang="cs-CZ" i="1" dirty="0">
                <a:solidFill>
                  <a:srgbClr val="FFC000"/>
                </a:solidFill>
                <a:latin typeface="Times New Roman" pitchFamily="18" charset="0"/>
                <a:cs typeface="Times New Roman" pitchFamily="18" charset="0"/>
              </a:rPr>
              <a:t>T </a:t>
            </a:r>
            <a:r>
              <a:rPr lang="cs-CZ" dirty="0">
                <a:solidFill>
                  <a:srgbClr val="FFC000"/>
                </a:solidFill>
                <a:latin typeface="Times New Roman" pitchFamily="18" charset="0"/>
                <a:cs typeface="Times New Roman" pitchFamily="18" charset="0"/>
              </a:rPr>
              <a:t>= ∫</a:t>
            </a:r>
            <a:r>
              <a:rPr lang="cs-CZ" i="1" dirty="0">
                <a:solidFill>
                  <a:srgbClr val="FFC000"/>
                </a:solidFill>
                <a:latin typeface="Times New Roman" pitchFamily="18" charset="0"/>
                <a:cs typeface="Times New Roman" pitchFamily="18" charset="0"/>
              </a:rPr>
              <a:t>(p</a:t>
            </a:r>
            <a:r>
              <a:rPr lang="cs-CZ" i="1" baseline="-25000" dirty="0">
                <a:solidFill>
                  <a:srgbClr val="FFC000"/>
                </a:solidFill>
                <a:latin typeface="Times New Roman" pitchFamily="18" charset="0"/>
                <a:cs typeface="Times New Roman" pitchFamily="18" charset="0"/>
              </a:rPr>
              <a:t>0</a:t>
            </a:r>
            <a:r>
              <a:rPr lang="cs-CZ" i="1" dirty="0">
                <a:solidFill>
                  <a:srgbClr val="FFC000"/>
                </a:solidFill>
                <a:latin typeface="Times New Roman" pitchFamily="18" charset="0"/>
                <a:cs typeface="Times New Roman" pitchFamily="18" charset="0"/>
              </a:rPr>
              <a:t> – </a:t>
            </a:r>
            <a:r>
              <a:rPr lang="cs-CZ" i="1" dirty="0" err="1">
                <a:solidFill>
                  <a:srgbClr val="FFC000"/>
                </a:solidFill>
                <a:latin typeface="Times New Roman" pitchFamily="18" charset="0"/>
                <a:cs typeface="Times New Roman" pitchFamily="18" charset="0"/>
              </a:rPr>
              <a:t>k∙Q</a:t>
            </a:r>
            <a:r>
              <a:rPr lang="cs-CZ" i="1" dirty="0">
                <a:solidFill>
                  <a:srgbClr val="FFC000"/>
                </a:solidFill>
                <a:latin typeface="Times New Roman" pitchFamily="18" charset="0"/>
                <a:cs typeface="Times New Roman" pitchFamily="18" charset="0"/>
              </a:rPr>
              <a:t>)∙</a:t>
            </a:r>
            <a:r>
              <a:rPr lang="cs-CZ" i="1" dirty="0" err="1">
                <a:solidFill>
                  <a:srgbClr val="FFC000"/>
                </a:solidFill>
                <a:latin typeface="Times New Roman" pitchFamily="18" charset="0"/>
                <a:cs typeface="Times New Roman" pitchFamily="18" charset="0"/>
              </a:rPr>
              <a:t>dQ</a:t>
            </a:r>
            <a:r>
              <a:rPr lang="cs-CZ" dirty="0">
                <a:solidFill>
                  <a:srgbClr val="FFC000"/>
                </a:solidFill>
                <a:latin typeface="Times New Roman" pitchFamily="18" charset="0"/>
                <a:cs typeface="Times New Roman" pitchFamily="18" charset="0"/>
              </a:rPr>
              <a:t>    </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386756049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2945</TotalTime>
  <Words>974</Words>
  <Application>Microsoft Office PowerPoint</Application>
  <PresentationFormat>Předvádění na obrazovce (16:9)</PresentationFormat>
  <Paragraphs>238</Paragraphs>
  <Slides>53</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4</vt:i4>
      </vt:variant>
      <vt:variant>
        <vt:lpstr>Nadpisy snímků</vt:lpstr>
      </vt:variant>
      <vt:variant>
        <vt:i4>53</vt:i4>
      </vt:variant>
    </vt:vector>
  </HeadingPairs>
  <TitlesOfParts>
    <vt:vector size="62" baseType="lpstr">
      <vt:lpstr>Arial</vt:lpstr>
      <vt:lpstr>Calibri</vt:lpstr>
      <vt:lpstr>Times New Roman</vt:lpstr>
      <vt:lpstr>Wingdings</vt:lpstr>
      <vt:lpstr>SLU</vt:lpstr>
      <vt:lpstr>Dokument</vt:lpstr>
      <vt:lpstr>Document</vt:lpstr>
      <vt:lpstr>List</vt:lpstr>
      <vt:lpstr>Rovnice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Rylkova</cp:lastModifiedBy>
  <cp:revision>270</cp:revision>
  <cp:lastPrinted>2018-03-27T09:30:31Z</cp:lastPrinted>
  <dcterms:created xsi:type="dcterms:W3CDTF">2016-07-06T15:42:34Z</dcterms:created>
  <dcterms:modified xsi:type="dcterms:W3CDTF">2020-10-08T09:57:21Z</dcterms:modified>
</cp:coreProperties>
</file>