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9" r:id="rId3"/>
    <p:sldId id="323" r:id="rId4"/>
    <p:sldId id="415" r:id="rId5"/>
    <p:sldId id="421" r:id="rId6"/>
    <p:sldId id="423" r:id="rId7"/>
    <p:sldId id="424" r:id="rId8"/>
    <p:sldId id="374" r:id="rId9"/>
    <p:sldId id="375" r:id="rId10"/>
    <p:sldId id="378" r:id="rId11"/>
    <p:sldId id="418" r:id="rId12"/>
    <p:sldId id="379" r:id="rId13"/>
    <p:sldId id="380" r:id="rId14"/>
    <p:sldId id="381" r:id="rId15"/>
    <p:sldId id="388" r:id="rId16"/>
    <p:sldId id="394" r:id="rId17"/>
    <p:sldId id="395" r:id="rId18"/>
    <p:sldId id="396" r:id="rId19"/>
    <p:sldId id="397" r:id="rId20"/>
    <p:sldId id="398" r:id="rId21"/>
    <p:sldId id="399" r:id="rId22"/>
    <p:sldId id="400" r:id="rId23"/>
    <p:sldId id="401" r:id="rId24"/>
    <p:sldId id="402" r:id="rId25"/>
    <p:sldId id="403" r:id="rId26"/>
    <p:sldId id="404" r:id="rId27"/>
    <p:sldId id="426" r:id="rId28"/>
    <p:sldId id="409" r:id="rId29"/>
    <p:sldId id="410" r:id="rId30"/>
    <p:sldId id="411" r:id="rId31"/>
    <p:sldId id="412" r:id="rId32"/>
    <p:sldId id="413" r:id="rId33"/>
    <p:sldId id="414" r:id="rId34"/>
    <p:sldId id="295" r:id="rId3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138" y="3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wmf"/><Relationship Id="rId1" Type="http://schemas.openxmlformats.org/officeDocument/2006/relationships/image" Target="../media/image9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29.10.2020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29.10.2020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package" Target="../embeddings/Dokument_aplikace_Microsoft_Word1.docx"/><Relationship Id="rId4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package" Target="../embeddings/Dokument_aplikace_Microsoft_Word2.docx"/><Relationship Id="rId4" Type="http://schemas.openxmlformats.org/officeDocument/2006/relationships/oleObject" Target="../embeddings/oleObject5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2.e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3.e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emf"/><Relationship Id="rId11" Type="http://schemas.openxmlformats.org/officeDocument/2006/relationships/image" Target="../media/image11.emf"/><Relationship Id="rId5" Type="http://schemas.openxmlformats.org/officeDocument/2006/relationships/package" Target="../embeddings/Dokument_aplikace_Microsoft_Word3.docx"/><Relationship Id="rId15" Type="http://schemas.openxmlformats.org/officeDocument/2006/relationships/package" Target="../embeddings/Dokument_aplikace_Microsoft_Word5.docx"/><Relationship Id="rId10" Type="http://schemas.openxmlformats.org/officeDocument/2006/relationships/package" Target="../embeddings/Dokument_aplikace_Microsoft_Word4.docx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8.bin"/><Relationship Id="rId14" Type="http://schemas.openxmlformats.org/officeDocument/2006/relationships/oleObject" Target="../embeddings/oleObject1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emf"/><Relationship Id="rId5" Type="http://schemas.openxmlformats.org/officeDocument/2006/relationships/package" Target="../embeddings/Dokument_aplikace_Microsoft_Word6.docx"/><Relationship Id="rId4" Type="http://schemas.openxmlformats.org/officeDocument/2006/relationships/oleObject" Target="../embeddings/oleObject1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2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emf"/><Relationship Id="rId5" Type="http://schemas.openxmlformats.org/officeDocument/2006/relationships/package" Target="../embeddings/Dokument_aplikace_Microsoft_Word7.docx"/><Relationship Id="rId4" Type="http://schemas.openxmlformats.org/officeDocument/2006/relationships/oleObject" Target="../embeddings/oleObject14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1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16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7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EKONOMIKA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16360" y="432392"/>
            <a:ext cx="601190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Charakteristika moderního výrobního procesu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2701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spcBef>
                <a:spcPts val="600"/>
              </a:spcBef>
              <a:spcAft>
                <a:spcPts val="1200"/>
              </a:spcAft>
              <a:defRPr/>
            </a:pPr>
            <a:r>
              <a:rPr lang="cs-CZ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Výroba: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realizuje požadavky trhu,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kapacitně vyhovující,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 vybavena vhodnou technologií,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výrobky splňují jakostní požadavky,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lze zajistit snižování nákladů,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organizována pro přizpůsobivost,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 zajištěna po stránce dostatečného množství výrobních faktorů,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jsou k dispozici kvalifikování pracovníci,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produktivita práce je na požadované úrovni,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uplatňují se prvky inovace.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64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82593" y="432392"/>
            <a:ext cx="447943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Vnitropodnikové předávky výkonů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/>
          </p:nvPr>
        </p:nvGraphicFramePr>
        <p:xfrm>
          <a:off x="306993" y="876777"/>
          <a:ext cx="7577375" cy="3927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7" name="Dokument" r:id="rId4" imgW="5736955" imgH="2697816" progId="Word.Document.8">
                  <p:embed/>
                </p:oleObj>
              </mc:Choice>
              <mc:Fallback>
                <p:oleObj name="Dokument" r:id="rId4" imgW="5736955" imgH="2697816" progId="Word.Document.8">
                  <p:embed/>
                  <p:pic>
                    <p:nvPicPr>
                      <p:cNvPr id="2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993" y="876777"/>
                        <a:ext cx="7577375" cy="3927221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6083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46994" y="432392"/>
            <a:ext cx="235064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1005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Předmětem plánování ve výrobní činnosti je:</a:t>
            </a:r>
          </a:p>
          <a:p>
            <a:pPr marL="447675" indent="-447675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výrobní program,</a:t>
            </a:r>
          </a:p>
          <a:p>
            <a:pPr marL="447675" indent="-447675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výrobní proces,</a:t>
            </a:r>
          </a:p>
          <a:p>
            <a:pPr marL="447675" indent="-447675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zajištění výrobních faktorů pro výrobu.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058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2521" y="432392"/>
            <a:ext cx="413959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85490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 program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prezentuje souhrn sortimentních položek, které budou v  rámci výrobního procesu v určitém období vyráběny.</a:t>
            </a:r>
          </a:p>
          <a:p>
            <a:pPr>
              <a:spcAft>
                <a:spcPts val="1200"/>
              </a:spcAft>
              <a:defRPr/>
            </a:pPr>
            <a:r>
              <a:rPr lang="cs-CZ" i="1" u="sng" dirty="0">
                <a:latin typeface="Times New Roman" pitchFamily="18" charset="0"/>
                <a:cs typeface="Times New Roman" pitchFamily="18" charset="0"/>
              </a:rPr>
              <a:t>Příklad:</a:t>
            </a:r>
          </a:p>
          <a:p>
            <a:pPr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Firma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Hratek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která vyrábí dřevěné hračky, plánuje na měsíc listopad roku 2014 následující sortimentní položky: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Dřevěný koník , 	katalogové číslo 200 45 A36,   	210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Vláček, 	katalogové číslo 210 87 C98	450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Slon na kol.	katalogové číslo 332 12 U02	169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Stavebnice malá	katalogové číslo 441 07 XY3	79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Stavebnice střední	katalogové číslo 441 08 ZY8	133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Kostky s obrázky	katalogové číslo 085 64 O45	230 ks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3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2521" y="432392"/>
            <a:ext cx="413959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3424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</a:pP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Výrobním programem podniku se rozumí druhová (sortimentní) skladba a objem výroby, které se mají v určitém období vyrábět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Základní informace o tom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co, kolik a pro koho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vyrábět by měl poskytnout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plán odbytu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Podnik by měl neustále konfrontovat požadavky trhu se svojí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 kapacitou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která představuje maximálně možné celkové množství výrobků, které lze v podniku za určitou dobu (zpravidla za rok) vyrobit.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065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2521" y="432392"/>
            <a:ext cx="413959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82391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Vyrábí-li podnik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více druhů výrobků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určení optimálního množství jejich výroby složitější, neboť musí také určit, v jakém množství se budou tyto jednotlivé druhy výrobků vyrábět. K tomu se používá různých matematických optimalizačních metod např.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lineární programování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Omezujícími podmínkami jsou požadavky trhu a kapacitní možnosti výrobce. V případě, že limitujícím faktorem není kapacita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úzkého místa ve výrobě“, 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pak výběrovým kritériem je ukazatel příspěvek na úhradu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(respektive hrubé rozpětí),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nikoliv zisk na jednotku produkce</a:t>
            </a:r>
            <a:endParaRPr lang="cs-CZ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2521" y="432392"/>
            <a:ext cx="413959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1831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Důležitou součástí plánování výrobního programu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plánování jakosti (kvality) výrobků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Tou se rozumí jakost designu výrobku, stupeň shody s požadavky zákazníka a jakost jeho provozu.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Stanovení požadované úrovně kvality u plánovaných výrobků je důležité z toho důvodu, neboť platí, že čím je tato požadovaná úroveň vyšší, tím vyšší jsou náklady na jeho výrobu a tím je obvykle vyšší i užitná hodnota výrobku a tedy i jeho cena.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040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89578" y="432392"/>
            <a:ext cx="386548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procesu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6813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Rozhodnout:</a:t>
            </a:r>
          </a:p>
          <a:p>
            <a:pPr marL="285750" indent="-28575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	jakým způsobem, </a:t>
            </a:r>
          </a:p>
          <a:p>
            <a:pPr marL="285750" indent="-28575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jakou technologií </a:t>
            </a:r>
          </a:p>
          <a:p>
            <a:pPr marL="285750" indent="-28575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z jakých surovin a matriálů výrobky v požadovaném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množství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vyrobit.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Řeší se otázky výběru technologie, rozvoje výrobku s cílem snížit náklady, záměny různých surovin a materiálů, lidské práce prací strojů, práce strojů automaty, automatů roboty apod. Hledá se taková optimální kombinace výrobních faktorů, aby náklady byly co nejnižší (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takovou výrobu označujeme jako </a:t>
            </a:r>
            <a:r>
              <a:rPr lang="cs-CZ" sz="1600" b="1" i="1" dirty="0" err="1">
                <a:latin typeface="Times New Roman" pitchFamily="18" charset="0"/>
                <a:cs typeface="Times New Roman" pitchFamily="18" charset="0"/>
              </a:rPr>
              <a:t>Lean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err="1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 (hubenou, štíhlou produkci))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844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89578" y="432392"/>
            <a:ext cx="386548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procesu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2570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 tomu se mohou použít matematické metody jako je např. lineární a nelineární programování, metody síťové analýzy, počítačové systémy CAD/CAM 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Computer-Aided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Designe and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Manufacture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v přípravě výroby,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reengineering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(zásadní a radikální rekonstrukce podnikových procesů s cílem zvýšit výkonnost podniku) apod. Zesilují rovněž tlaky na zvyšování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ekologičnosti výroby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zejména v souvislosti se sbližováním legislativy ČR s legislativou EU.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346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4578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Stanovení výše optimální dávky je součástí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plánování výrobního procesu; </a:t>
            </a:r>
            <a:endParaRPr lang="cs-CZ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Patří sem ještě:</a:t>
            </a:r>
          </a:p>
          <a:p>
            <a:pPr marL="354013" indent="-354013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stanovení velikosti výrobní dávky,</a:t>
            </a:r>
          </a:p>
          <a:p>
            <a:pPr marL="354013" indent="-354013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sestavení lhůtového plánu,</a:t>
            </a:r>
          </a:p>
          <a:p>
            <a:pPr marL="354013" indent="-354013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sestavení plánu výrobních kapacit.</a:t>
            </a:r>
          </a:p>
          <a:p>
            <a:pPr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411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Nákladová střediska. Plánování </a:t>
            </a: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výroby, výrobní program, kapacita výrobních linek. </a:t>
            </a:r>
          </a:p>
          <a:p>
            <a:endParaRPr lang="cs-CZ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cs-CZ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Přednáška č. 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cs-CZ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4578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Optimální výrobní dávkou označujeme takové množství výroby, při kterém jsou celkové jednotkové náklady minimální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(respektive náklady na výrobu množství Q výrobků jsou minimální)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Princip stanovení optimální výrobní dávky je následující: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237089"/>
              </p:ext>
            </p:extLst>
          </p:nvPr>
        </p:nvGraphicFramePr>
        <p:xfrm>
          <a:off x="539552" y="2769814"/>
          <a:ext cx="7384305" cy="1530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4" name="Dokument" r:id="rId5" imgW="5757256" imgH="1728213" progId="Word.Document.12">
                  <p:embed/>
                </p:oleObj>
              </mc:Choice>
              <mc:Fallback>
                <p:oleObj name="Dokument" r:id="rId5" imgW="5757256" imgH="1728213" progId="Word.Document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769814"/>
                        <a:ext cx="7384305" cy="153012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78645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75120"/>
              </p:ext>
            </p:extLst>
          </p:nvPr>
        </p:nvGraphicFramePr>
        <p:xfrm>
          <a:off x="504825" y="987574"/>
          <a:ext cx="7538316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7" name="Dokument" r:id="rId5" imgW="5757256" imgH="3503932" progId="Word.Document.12">
                  <p:embed/>
                </p:oleObj>
              </mc:Choice>
              <mc:Fallback>
                <p:oleObj name="Dokument" r:id="rId5" imgW="5757256" imgH="3503932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987574"/>
                        <a:ext cx="7538316" cy="388843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3119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059583"/>
            <a:ext cx="7859216" cy="3816424"/>
          </a:xfrm>
          <a:prstGeom prst="rect">
            <a:avLst/>
          </a:prstGeom>
          <a:solidFill>
            <a:schemeClr val="bg2"/>
          </a:solidFill>
        </p:spPr>
        <p:txBody>
          <a:bodyPr lIns="68580" tIns="34290" rIns="68580" bIns="34290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359760"/>
              </p:ext>
            </p:extLst>
          </p:nvPr>
        </p:nvGraphicFramePr>
        <p:xfrm>
          <a:off x="611560" y="1203598"/>
          <a:ext cx="6664796" cy="34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82" name="Dokument" r:id="rId5" imgW="5757256" imgH="350537" progId="Word.Document.12">
                  <p:embed/>
                </p:oleObj>
              </mc:Choice>
              <mc:Fallback>
                <p:oleObj name="Dokument" r:id="rId5" imgW="5757256" imgH="350537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203598"/>
                        <a:ext cx="6664796" cy="34920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026092"/>
              </p:ext>
            </p:extLst>
          </p:nvPr>
        </p:nvGraphicFramePr>
        <p:xfrm>
          <a:off x="611560" y="1563638"/>
          <a:ext cx="12160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83" name="Rovnice" r:id="rId7" imgW="927100" imgH="609600" progId="Equation.3">
                  <p:embed/>
                </p:oleObj>
              </mc:Choice>
              <mc:Fallback>
                <p:oleObj name="Rovnice" r:id="rId7" imgW="927100" imgH="609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563638"/>
                        <a:ext cx="1216025" cy="85725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299831"/>
              </p:ext>
            </p:extLst>
          </p:nvPr>
        </p:nvGraphicFramePr>
        <p:xfrm>
          <a:off x="507529" y="2530613"/>
          <a:ext cx="7553943" cy="437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84" name="Dokument" r:id="rId10" imgW="5757256" imgH="350537" progId="Word.Document.12">
                  <p:embed/>
                </p:oleObj>
              </mc:Choice>
              <mc:Fallback>
                <p:oleObj name="Dokument" r:id="rId10" imgW="5757256" imgH="350537" progId="Word.Document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529" y="2530613"/>
                        <a:ext cx="7553943" cy="43718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943202"/>
              </p:ext>
            </p:extLst>
          </p:nvPr>
        </p:nvGraphicFramePr>
        <p:xfrm>
          <a:off x="539552" y="2967795"/>
          <a:ext cx="1071563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85" name="Rovnice" r:id="rId12" imgW="809873" imgH="609301" progId="Equation.3">
                  <p:embed/>
                </p:oleObj>
              </mc:Choice>
              <mc:Fallback>
                <p:oleObj name="Rovnice" r:id="rId12" imgW="809873" imgH="60930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67795"/>
                        <a:ext cx="1071563" cy="92868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8559812"/>
              </p:ext>
            </p:extLst>
          </p:nvPr>
        </p:nvGraphicFramePr>
        <p:xfrm>
          <a:off x="539552" y="3939902"/>
          <a:ext cx="7262107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86" name="Dokument" r:id="rId15" imgW="5757256" imgH="667964" progId="Word.Document.12">
                  <p:embed/>
                </p:oleObj>
              </mc:Choice>
              <mc:Fallback>
                <p:oleObj name="Dokument" r:id="rId15" imgW="5757256" imgH="667964" progId="Word.Document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939902"/>
                        <a:ext cx="7262107" cy="64807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3733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986673"/>
              </p:ext>
            </p:extLst>
          </p:nvPr>
        </p:nvGraphicFramePr>
        <p:xfrm>
          <a:off x="395537" y="987574"/>
          <a:ext cx="7128792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3" name="Dokument" r:id="rId5" imgW="5757256" imgH="4141305" progId="Word.Document.12">
                  <p:embed/>
                </p:oleObj>
              </mc:Choice>
              <mc:Fallback>
                <p:oleObj name="Dokument" r:id="rId5" imgW="5757256" imgH="4141305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7" y="987574"/>
                        <a:ext cx="7128792" cy="396044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668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015922805"/>
              </p:ext>
            </p:extLst>
          </p:nvPr>
        </p:nvGraphicFramePr>
        <p:xfrm>
          <a:off x="971600" y="904583"/>
          <a:ext cx="6480720" cy="3998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6" name="Document" r:id="rId4" imgW="6665467" imgH="4273876" progId="Word.Document.8">
                  <p:embed/>
                </p:oleObj>
              </mc:Choice>
              <mc:Fallback>
                <p:oleObj name="Document" r:id="rId4" imgW="6665467" imgH="4273876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904583"/>
                        <a:ext cx="6480720" cy="3998218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6121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7173" y="432392"/>
            <a:ext cx="215026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Výrobní kapacita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897044"/>
            <a:ext cx="7992888" cy="40087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 kapacita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představuje maximální objem produkce, který může výrobní jednotka vyrobit za určitou dobu (obvykle rok, den nebo hodinu). Výrobní kapacitu určují především </a:t>
            </a: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fixní výrobní faktory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(budovy, výrobní zařízení).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Při plánování výrobních kapacit se řeší především tyto otázky: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jaký druh a jaká velikost výrobních kapacit je potřeba,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jak budou výrobní kapacity rozmístěny,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kdy budou výrobní kapacity potřeba.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6030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7173" y="432392"/>
            <a:ext cx="215026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Výrobní kapacita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897044"/>
            <a:ext cx="7992888" cy="364567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Obecně můžeme kapacitu výrobní jednotky vyjádřit jako výsledek součinu jejího výkonu a doby, po kterou je v činnosti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 Dobu činnosti vyjadřujeme pomocí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časových fondů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výrobní kapacita v naturálních jednotkách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T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produktivní (využitelný) časový fond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V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výkon v naturálních jednotkách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934161"/>
              </p:ext>
            </p:extLst>
          </p:nvPr>
        </p:nvGraphicFramePr>
        <p:xfrm>
          <a:off x="755576" y="2222351"/>
          <a:ext cx="1465263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8" name="Rovnice" r:id="rId4" imgW="698500" imgH="228600" progId="Equation.3">
                  <p:embed/>
                </p:oleObj>
              </mc:Choice>
              <mc:Fallback>
                <p:oleObj name="Rovnice" r:id="rId4" imgW="6985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222351"/>
                        <a:ext cx="1465263" cy="46513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11929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7173" y="432392"/>
            <a:ext cx="215026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Výrobní kapacita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897044"/>
            <a:ext cx="7992888" cy="38241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 – celková plocha potřebná k výrobě</a:t>
            </a: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– plocha potřebná k výrobě jednoho výrobku</a:t>
            </a: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– pracnost</a:t>
            </a: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 rotWithShape="1">
          <a:blip r:embed="rId3"/>
          <a:srcRect l="25982" t="71473" r="63914" b="13978"/>
          <a:stretch/>
        </p:blipFill>
        <p:spPr bwMode="auto">
          <a:xfrm>
            <a:off x="948971" y="995326"/>
            <a:ext cx="2100238" cy="1251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Obrázek 7"/>
          <p:cNvPicPr/>
          <p:nvPr/>
        </p:nvPicPr>
        <p:blipFill rotWithShape="1">
          <a:blip r:embed="rId4"/>
          <a:srcRect l="26862" t="43972" r="64984" b="46927"/>
          <a:stretch/>
        </p:blipFill>
        <p:spPr bwMode="auto">
          <a:xfrm>
            <a:off x="5580112" y="1008646"/>
            <a:ext cx="2236690" cy="12601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343526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84904" y="432392"/>
            <a:ext cx="287482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Schéma časového fondu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066970"/>
              </p:ext>
            </p:extLst>
          </p:nvPr>
        </p:nvGraphicFramePr>
        <p:xfrm>
          <a:off x="480477" y="1275606"/>
          <a:ext cx="8001000" cy="335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0" name="Dokument" r:id="rId5" imgW="6100026" imgH="2418371" progId="Word.Document.12">
                  <p:embed/>
                </p:oleObj>
              </mc:Choice>
              <mc:Fallback>
                <p:oleObj name="Dokument" r:id="rId5" imgW="6100026" imgH="2418371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477" y="1275606"/>
                        <a:ext cx="8001000" cy="3351213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21649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77119" y="432392"/>
            <a:ext cx="349037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Kapacita výrobních jednotek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62379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Při stanovení výrobní kapacity dílen, provozů, závodů a jiných vyšších výrobních celků je nutno vzít v úvahu to, jak jsou dílčí výrobní kapacity (stroje, dílny) organizovány (řazeny), tj. zda jsou řazeny: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816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paralelně</a:t>
            </a:r>
          </a:p>
          <a:p>
            <a:pPr>
              <a:tabLst>
                <a:tab pos="538163" algn="l"/>
              </a:tabLst>
              <a:defRPr/>
            </a:pPr>
            <a:endParaRPr lang="cs-CZ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8163" algn="l"/>
              </a:tabLst>
              <a:defRPr/>
            </a:pP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sériově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28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6148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Nákladová střediska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Charakteristika moderního výrobního procesu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Předmět plánování výroby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Výrobní kapacita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Časové fondy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Řazení výrobních agregátů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2706" y="432392"/>
            <a:ext cx="76392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Kapacita výrobních jednotek: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paralelní řazení výrobních agregátů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25063638"/>
              </p:ext>
            </p:extLst>
          </p:nvPr>
        </p:nvGraphicFramePr>
        <p:xfrm>
          <a:off x="899592" y="870974"/>
          <a:ext cx="6773862" cy="4001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2" name="Document" r:id="rId4" imgW="5958173" imgH="4170761" progId="Word.Document.8">
                  <p:embed/>
                </p:oleObj>
              </mc:Choice>
              <mc:Fallback>
                <p:oleObj name="Document" r:id="rId4" imgW="5958173" imgH="4170761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870974"/>
                        <a:ext cx="6773862" cy="400176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58452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77785" y="432392"/>
            <a:ext cx="448905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Sériové 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řazení výrobních agregátů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20487005"/>
              </p:ext>
            </p:extLst>
          </p:nvPr>
        </p:nvGraphicFramePr>
        <p:xfrm>
          <a:off x="456311" y="1059582"/>
          <a:ext cx="7988300" cy="367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5" name="Document" r:id="rId4" imgW="5958173" imgH="2739643" progId="Word.Document.8">
                  <p:embed/>
                </p:oleObj>
              </mc:Choice>
              <mc:Fallback>
                <p:oleObj name="Document" r:id="rId4" imgW="5958173" imgH="2739643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311" y="1059582"/>
                        <a:ext cx="7988300" cy="367347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31485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42008" y="432392"/>
            <a:ext cx="596060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Kombinované uspořádání výrobních agregátů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897629"/>
              </p:ext>
            </p:extLst>
          </p:nvPr>
        </p:nvGraphicFramePr>
        <p:xfrm>
          <a:off x="251520" y="1059582"/>
          <a:ext cx="81248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8" name="Document" r:id="rId4" imgW="5970608" imgH="2637666" progId="Word.Document.8">
                  <p:embed/>
                </p:oleObj>
              </mc:Choice>
              <mc:Fallback>
                <p:oleObj name="Document" r:id="rId4" imgW="5970608" imgH="263766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059582"/>
                        <a:ext cx="8124825" cy="358140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81227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8413" y="432392"/>
            <a:ext cx="254781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3670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Výroba školních brašen je náplní činnosti dílny, kde se zhotovují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brašny na dvou výrobních linkách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 různých výrobně-technologických parametrech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. Na základě výše uvedeného a popsaného schématu řazení výrobních agregátu pro jednotlivé linky stanovte kapacitu dílny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za předpokladu, že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dílna pracuje na jednu směnu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nominální časový fond za sledované období činí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180 hodin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Předpokládané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prostoje byly stanoveny ve výši 20 % z produktivního časového fondu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 lince „A“ a 20 % z nominálního časového fondu na lince „B“.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2243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1792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Cílem přednášky bylo zopakovat metody používané v nákladovém controllingu pro výpočet sazeb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předávek výkonů, vysvětlit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výrobní proces, plánování výroby, výrobního programu, určit, co je optimální výrobní dávka, výrobní kapacita, časové fondy a řazení výrobních agregátů.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87633" y="432392"/>
            <a:ext cx="506933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Schéma nákladového zatížení středisek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/>
          </p:nvPr>
        </p:nvGraphicFramePr>
        <p:xfrm>
          <a:off x="323528" y="904980"/>
          <a:ext cx="7854501" cy="4115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3" name="Dokument" r:id="rId4" imgW="5746292" imgH="3481704" progId="Word.Document.8">
                  <p:embed/>
                </p:oleObj>
              </mc:Choice>
              <mc:Fallback>
                <p:oleObj name="Dokument" r:id="rId4" imgW="5746292" imgH="3481704" progId="Word.Document.8">
                  <p:embed/>
                  <p:pic>
                    <p:nvPicPr>
                      <p:cNvPr id="3" name="Objek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904980"/>
                        <a:ext cx="7854501" cy="4115042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8176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43472" y="432392"/>
            <a:ext cx="6957674" cy="37702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Struktura vztahů mezi nákladovými středisky a metody zúčtování</a:t>
            </a:r>
            <a:endParaRPr lang="en-GB" sz="2000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/>
          </p:nvPr>
        </p:nvGraphicFramePr>
        <p:xfrm>
          <a:off x="554903" y="809418"/>
          <a:ext cx="7185449" cy="406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1" name="Dokument" r:id="rId4" imgW="5746292" imgH="5225080" progId="Word.Document.8">
                  <p:embed/>
                </p:oleObj>
              </mc:Choice>
              <mc:Fallback>
                <p:oleObj name="Dokument" r:id="rId4" imgW="5746292" imgH="5225080" progId="Word.Document.8">
                  <p:embed/>
                  <p:pic>
                    <p:nvPicPr>
                      <p:cNvPr id="3" name="Objek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03" y="809418"/>
                        <a:ext cx="7185449" cy="40665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3066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09815" y="432392"/>
            <a:ext cx="702500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Metody zúčtování vnitropodnikových předávek výkonů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14542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nástavbová metoda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charakterizována jednoduchým postupem výpočtu předávek výkonů a z toho vyplývajícího nákladového zatížení odebírajících středisek.. Vychází z předpokladu, že předávky výkonů mezi vedlejšími nákladovými středisky není třeba brát v úvahu a je použitelná v těch případech, kdy skutečně vedlejší střediska dodávají svoje výkony pouze hlavním nákladovým střediskům.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673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09815" y="432392"/>
            <a:ext cx="702500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Metody zúčtování vnitropodnikových předávek výkonů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0636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stupňová metoda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„málo vhodná“ pro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struktury s vysokým stupněm složitosti předávek, ale je plně upotřebitelná pro struktury předávek s nízkým a středním stupněm jejich složitosti. </a:t>
            </a:r>
          </a:p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i="1" u="sng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rovnicová</a:t>
            </a:r>
            <a:r>
              <a:rPr lang="cs-CZ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metoda(postup),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použitelná pro všechny „struktury vztahů mezi nákladovými středisky“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42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39956" y="432392"/>
            <a:ext cx="216469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Výrobní činnost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882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Současné podnikatelské aktivity v oblasti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 činnosti 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v nejlepším případě soustřeďují na výroby montážního charakteru, zcela závislé na dodavatelích a odběratelích, </a:t>
            </a:r>
            <a:r>
              <a:rPr lang="cs-CZ" sz="2000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bez jakéhokoli propojení na výzkum a vývoj produktů.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Představa o úspěšném podnikání se zužuje do podoby, že je třeba realizovat navržené marketingové strategie či přesné finanční záměry. Dovést však do realizační fáze technicky a zákaznicky dokonalé produkty, které tvoří jádro a podstatu zmíněných marketingových  strategií a finančních záměrů, je záležitostí někoho jiného, anonymního a neviditelného manažera ve výrobě.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35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39956" y="432392"/>
            <a:ext cx="216469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Výrobní činnost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6232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Výroba rozhodující měrou ovlivňuje efektivnost podniku a konkurenční schopnost jeho výrobků.</a:t>
            </a:r>
            <a:endParaRPr lang="cs-CZ" b="1" u="sng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3599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2668</TotalTime>
  <Words>717</Words>
  <Application>Microsoft Office PowerPoint</Application>
  <PresentationFormat>Předvádění na obrazovce (16:9)</PresentationFormat>
  <Paragraphs>137</Paragraphs>
  <Slides>34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34</vt:i4>
      </vt:variant>
    </vt:vector>
  </HeadingPairs>
  <TitlesOfParts>
    <vt:vector size="42" baseType="lpstr">
      <vt:lpstr>Arial</vt:lpstr>
      <vt:lpstr>Calibri</vt:lpstr>
      <vt:lpstr>Times New Roman</vt:lpstr>
      <vt:lpstr>Wingdings</vt:lpstr>
      <vt:lpstr>SLU</vt:lpstr>
      <vt:lpstr>Dokument</vt:lpstr>
      <vt:lpstr>Rovnice</vt:lpstr>
      <vt:lpstr>Document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Rylkova</cp:lastModifiedBy>
  <cp:revision>216</cp:revision>
  <cp:lastPrinted>2018-03-27T09:30:31Z</cp:lastPrinted>
  <dcterms:created xsi:type="dcterms:W3CDTF">2016-07-06T15:42:34Z</dcterms:created>
  <dcterms:modified xsi:type="dcterms:W3CDTF">2020-10-29T11:41:57Z</dcterms:modified>
</cp:coreProperties>
</file>