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handoutMasterIdLst>
    <p:handoutMasterId r:id="rId12"/>
  </p:handoutMasterIdLst>
  <p:sldIdLst>
    <p:sldId id="256" r:id="rId2"/>
    <p:sldId id="261" r:id="rId3"/>
    <p:sldId id="268" r:id="rId4"/>
    <p:sldId id="258" r:id="rId5"/>
    <p:sldId id="269" r:id="rId6"/>
    <p:sldId id="265" r:id="rId7"/>
    <p:sldId id="266" r:id="rId8"/>
    <p:sldId id="260" r:id="rId9"/>
    <p:sldId id="263" r:id="rId10"/>
    <p:sldId id="267" r:id="rId11"/>
  </p:sldIdLst>
  <p:sldSz cx="9144000" cy="6858000" type="screen4x3"/>
  <p:notesSz cx="6669088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4C5945-C610-4F34-8E33-946A7F290737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577692-4110-44CF-9E33-AE347B1753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559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961EA4-FAA4-478A-AF83-DCCF9040F0B7}" type="datetimeFigureOut">
              <a:rPr lang="en-US" smtClean="0"/>
              <a:pPr>
                <a:defRPr/>
              </a:pPr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E8C98726-29D5-4C1D-A35F-CC33E4E98B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577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29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4932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3/18/2021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053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3/18/2021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6731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3/18/2021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7239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AE00F8-B68C-4C91-B7F7-A31FCBF132DB}" type="datetimeFigureOut">
              <a:rPr lang="en-US" smtClean="0"/>
              <a:pPr>
                <a:defRPr/>
              </a:pPr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DD50F4-7EB0-47D6-B5DE-7A60E148F6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144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50066-DA53-48E1-97D8-AFDB241F2B3F}" type="datetimeFigureOut">
              <a:rPr lang="en-US" smtClean="0"/>
              <a:pPr>
                <a:defRPr/>
              </a:pPr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217B97-C3AE-46A7-9954-4EBB6D54B4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462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962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B2E1B9-A42A-4C56-BC7C-BD31D467911B}" type="datetimeFigureOut">
              <a:rPr lang="en-US" smtClean="0"/>
              <a:pPr>
                <a:defRPr/>
              </a:pPr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91FA182-2BC9-4C5E-8E0E-12A20A1B7E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744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C58837-C131-4058-979B-09B524F96DFD}" type="datetimeFigureOut">
              <a:rPr lang="en-US" smtClean="0"/>
              <a:pPr>
                <a:defRPr/>
              </a:pPr>
              <a:t>3/18/2021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B1FF2385-1D47-4C54-9D60-945E21CA4D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136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5DC8FD-2AA6-4BD3-B783-5642C630E74A}" type="datetimeFigureOut">
              <a:rPr lang="en-US" smtClean="0"/>
              <a:pPr>
                <a:defRPr/>
              </a:pPr>
              <a:t>3/18/2021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AE4BB968-A36B-49AB-AC1B-6A5486EADEF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180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3/18/2021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619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6DE8F8-929D-49F3-B4A7-4DF94B5086E1}" type="datetimeFigureOut">
              <a:rPr lang="en-US" smtClean="0"/>
              <a:pPr>
                <a:defRPr/>
              </a:pPr>
              <a:t>3/18/2021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890928-BE95-4990-AE0B-E943C345DC9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04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72E982-95F3-4315-82E4-07E902226CEA}" type="datetimeFigureOut">
              <a:rPr lang="en-US" smtClean="0"/>
              <a:pPr>
                <a:defRPr/>
              </a:pPr>
              <a:t>3/18/2021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B28E3-C687-4C76-A325-CEC3885BE64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55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D7DA7F-996F-41FA-94FC-45BAA16775AA}" type="datetimeFigureOut">
              <a:rPr lang="en-US" smtClean="0"/>
              <a:pPr>
                <a:defRPr/>
              </a:pPr>
              <a:t>3/18/2021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4E59CDBB-AE80-4BFA-9D21-06A8126DBE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75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12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1512167"/>
          </a:xfrm>
        </p:spPr>
        <p:txBody>
          <a:bodyPr/>
          <a:lstStyle/>
          <a:p>
            <a:pPr eaLnBrk="1" hangingPunct="1">
              <a:defRPr/>
            </a:pPr>
            <a:r>
              <a:rPr lang="cs-CZ" sz="6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Manažerská ekonomika</a:t>
            </a:r>
            <a:endParaRPr lang="en-US" sz="6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213779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MBA: Akademický </a:t>
            </a:r>
            <a:r>
              <a:rPr lang="cs-CZ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rok </a:t>
            </a:r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2020/2021</a:t>
            </a:r>
            <a:endParaRPr lang="cs-CZ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Ing. Žaneta </a:t>
            </a:r>
            <a:r>
              <a:rPr lang="cs-CZ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Rylková</a:t>
            </a:r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Ph.D.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Další informace k předmětu budou poskytovány průběžně v </a:t>
            </a:r>
            <a:r>
              <a:rPr lang="cs-CZ" sz="2000" b="1" dirty="0" err="1" smtClean="0"/>
              <a:t>elearningu</a:t>
            </a:r>
            <a:r>
              <a:rPr lang="cs-CZ" sz="2000" b="1" dirty="0" smtClean="0"/>
              <a:t> OPF.</a:t>
            </a:r>
          </a:p>
          <a:p>
            <a:r>
              <a:rPr lang="cs-CZ" sz="2000" b="1" dirty="0"/>
              <a:t>https://elearning.opf.slu.cz/</a:t>
            </a:r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602171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Základní informace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/>
          <a:lstStyle/>
          <a:p>
            <a:pPr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vyučující:</a:t>
            </a:r>
            <a:r>
              <a:rPr lang="cs-CZ" b="1" dirty="0">
                <a:solidFill>
                  <a:schemeClr val="tx1"/>
                </a:solidFill>
              </a:rPr>
              <a:t>		</a:t>
            </a:r>
            <a:r>
              <a:rPr lang="cs-CZ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Ing. </a:t>
            </a:r>
            <a:r>
              <a:rPr lang="cs-CZ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Žaneta </a:t>
            </a:r>
            <a:r>
              <a:rPr lang="cs-CZ" sz="20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Rylková</a:t>
            </a:r>
            <a:r>
              <a:rPr lang="cs-CZ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Ph.D.</a:t>
            </a:r>
          </a:p>
          <a:p>
            <a:pPr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kancelář: </a:t>
            </a:r>
            <a:r>
              <a:rPr lang="cs-C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cs-CZ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303</a:t>
            </a:r>
            <a:endParaRPr lang="cs-CZ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cs-C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cs-C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rylkova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@</a:t>
            </a:r>
            <a:r>
              <a:rPr lang="cs-CZ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opf</a:t>
            </a: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slu</a:t>
            </a: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cz</a:t>
            </a:r>
            <a:endParaRPr lang="cs-CZ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Základní informace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/>
          <a:lstStyle/>
          <a:p>
            <a:pPr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Tutoriály jsou konané online formou přes MS </a:t>
            </a:r>
            <a:r>
              <a:rPr lang="cs-CZ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Teams</a:t>
            </a:r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endParaRPr lang="cs-CZ" sz="2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Arial" charset="0"/>
              <a:buAutoNum type="arabicPeriod"/>
              <a:tabLst>
                <a:tab pos="2333625" algn="l"/>
                <a:tab pos="3495675" algn="l"/>
              </a:tabLst>
              <a:defRPr/>
            </a:pPr>
            <a:r>
              <a:rPr lang="cs-CZ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tutoriál: 19. 3. 2021</a:t>
            </a:r>
          </a:p>
          <a:p>
            <a:pPr marL="457200" indent="-457200">
              <a:buFont typeface="Arial" charset="0"/>
              <a:buAutoNum type="arabicPeriod"/>
              <a:tabLst>
                <a:tab pos="2333625" algn="l"/>
                <a:tab pos="3495675" algn="l"/>
              </a:tabLst>
              <a:defRPr/>
            </a:pPr>
            <a:r>
              <a:rPr lang="cs-CZ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utoriál: 16. 4. 2021 (přednáška odborníka z praxe)</a:t>
            </a:r>
          </a:p>
          <a:p>
            <a:pPr marL="457200" indent="-457200">
              <a:buFont typeface="Arial" charset="0"/>
              <a:buAutoNum type="arabicPeriod"/>
              <a:tabLst>
                <a:tab pos="2333625" algn="l"/>
                <a:tab pos="3495675" algn="l"/>
              </a:tabLst>
              <a:defRPr/>
            </a:pPr>
            <a:r>
              <a:rPr lang="cs-CZ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utoriál: 14. 5. 2021</a:t>
            </a:r>
            <a:endParaRPr lang="cs-CZ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tabLst>
                <a:tab pos="2333625" algn="l"/>
                <a:tab pos="3494088" algn="l"/>
              </a:tabLst>
              <a:defRPr/>
            </a:pPr>
            <a:r>
              <a:rPr lang="cs-CZ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9465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1475656" y="115887"/>
            <a:ext cx="7211144" cy="1080865"/>
          </a:xfrm>
        </p:spPr>
        <p:txBody>
          <a:bodyPr/>
          <a:lstStyle/>
          <a:p>
            <a:pPr eaLnBrk="1" hangingPunct="1">
              <a:tabLst>
                <a:tab pos="542925" algn="l"/>
              </a:tabLst>
              <a:defRPr/>
            </a:pP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Studijní materiály předmětu </a:t>
            </a: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Manažerská ekonomika v akademickém roce </a:t>
            </a: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2020/2021.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611560" y="1556792"/>
            <a:ext cx="8352928" cy="5185321"/>
          </a:xfrm>
        </p:spPr>
        <p:txBody>
          <a:bodyPr>
            <a:normAutofit/>
          </a:bodyPr>
          <a:lstStyle/>
          <a:p>
            <a:pPr>
              <a:spcAft>
                <a:spcPts val="1000"/>
              </a:spcAft>
              <a:buClrTx/>
            </a:pPr>
            <a:r>
              <a:rPr lang="cs-CZ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Přehled </a:t>
            </a:r>
            <a:r>
              <a:rPr lang="cs-CZ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základních pojmů a ekonomických vztahů </a:t>
            </a:r>
            <a:r>
              <a:rPr lang="cs-CZ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využívaných v manažerské ekonomice.</a:t>
            </a:r>
          </a:p>
          <a:p>
            <a:pPr>
              <a:spcAft>
                <a:spcPts val="1000"/>
              </a:spcAft>
              <a:buClrTx/>
            </a:pPr>
            <a:r>
              <a:rPr lang="cs-CZ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Využití poptávkové funkce</a:t>
            </a:r>
            <a:r>
              <a:rPr lang="cs-CZ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000"/>
              </a:spcAft>
              <a:buClrTx/>
            </a:pPr>
            <a:r>
              <a:rPr lang="cs-CZ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Ekonomická podstata příspěvku na úhradu, kalkulace neúplných a úplných nákladů</a:t>
            </a:r>
            <a:endParaRPr lang="cs-CZ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000"/>
              </a:spcAft>
              <a:buClrTx/>
            </a:pPr>
            <a:r>
              <a:rPr lang="cs-CZ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Nákladový controlling.</a:t>
            </a:r>
            <a:endParaRPr lang="cs-CZ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000"/>
              </a:spcAft>
              <a:buClrTx/>
            </a:pPr>
            <a:r>
              <a:rPr lang="cs-CZ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Nákladová střediska. Plánování výroby, výrobní program, kapacita výrobních linek.</a:t>
            </a:r>
          </a:p>
          <a:p>
            <a:pPr marL="0" indent="0">
              <a:spcBef>
                <a:spcPts val="1800"/>
              </a:spcBef>
              <a:buClrTx/>
              <a:buNone/>
            </a:pPr>
            <a:endParaRPr lang="en-US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endParaRPr lang="en-US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+mj-lt"/>
              <a:buAutoNum type="arabicPeriod"/>
            </a:pPr>
            <a:endParaRPr lang="en-US" sz="2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1475656" y="115887"/>
            <a:ext cx="7211144" cy="1080865"/>
          </a:xfrm>
        </p:spPr>
        <p:txBody>
          <a:bodyPr/>
          <a:lstStyle/>
          <a:p>
            <a:pPr eaLnBrk="1" hangingPunct="1">
              <a:tabLst>
                <a:tab pos="542925" algn="l"/>
              </a:tabLst>
              <a:defRPr/>
            </a:pP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Studijní materiály předmětu </a:t>
            </a: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Manažerská ekonomika v akademickém roce </a:t>
            </a: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2020/2021.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683568" y="1556792"/>
            <a:ext cx="8280920" cy="5185321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buClrTx/>
            </a:pPr>
            <a:r>
              <a:rPr lang="cs-CZ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Hospodářský výsledek v závislosti na tržbách. Analýza ceny</a:t>
            </a:r>
            <a:r>
              <a:rPr lang="cs-CZ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1800"/>
              </a:spcBef>
              <a:buClrTx/>
            </a:pPr>
            <a:r>
              <a:rPr lang="cs-CZ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Produktivita. Produktivita práce. Ekonomie rozsahu.</a:t>
            </a:r>
          </a:p>
          <a:p>
            <a:pPr>
              <a:spcBef>
                <a:spcPts val="1800"/>
              </a:spcBef>
              <a:buClrTx/>
            </a:pPr>
            <a:r>
              <a:rPr lang="cs-CZ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Manažerské pojetí rozborů hospodaření. Zásobovací činnost.</a:t>
            </a:r>
          </a:p>
          <a:p>
            <a:pPr>
              <a:spcBef>
                <a:spcPts val="1800"/>
              </a:spcBef>
              <a:buClrTx/>
            </a:pPr>
            <a:r>
              <a:rPr lang="cs-CZ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Kapitál podniku. Finanční páka. Efekt finanční páky.</a:t>
            </a:r>
          </a:p>
          <a:p>
            <a:pPr>
              <a:spcBef>
                <a:spcPts val="1800"/>
              </a:spcBef>
              <a:buClrTx/>
            </a:pPr>
            <a:r>
              <a:rPr lang="cs-CZ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Scorecard</a:t>
            </a:r>
            <a:r>
              <a:rPr lang="cs-CZ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endParaRPr lang="en-US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endParaRPr lang="en-US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+mj-lt"/>
              <a:buAutoNum type="arabicPeriod"/>
            </a:pPr>
            <a:endParaRPr lang="en-US" sz="2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62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664" y="692695"/>
            <a:ext cx="7005786" cy="129614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Podmínky ukončení předmětu</a:t>
            </a:r>
            <a:b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„Manažerská ekonomika“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90464"/>
            <a:ext cx="8229600" cy="5141168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accent2"/>
              </a:buClr>
              <a:buSzPct val="150000"/>
              <a:buNone/>
              <a:tabLst>
                <a:tab pos="358775" algn="l"/>
              </a:tabLst>
            </a:pPr>
            <a:endParaRPr lang="cs-CZ" sz="2400" dirty="0" smtClean="0"/>
          </a:p>
          <a:p>
            <a:pPr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452438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Ekonomické problémy</a:t>
            </a:r>
            <a:endParaRPr lang="cs-CZ" sz="2400" i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58775" algn="l"/>
                <a:tab pos="3949700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Teoretické principy 	max. 20 bodů	</a:t>
            </a:r>
            <a:endParaRPr lang="cs-CZ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58775" algn="l"/>
                <a:tab pos="3949700" algn="l"/>
              </a:tabLst>
            </a:pPr>
            <a:endParaRPr lang="cs-CZ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452438" algn="l"/>
                <a:tab pos="3944938" algn="l"/>
                <a:tab pos="4572000" algn="l"/>
              </a:tabLst>
            </a:pPr>
            <a:endParaRPr lang="cs-CZ" sz="24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Pro úspěšné ukončení:	min. 12 bodů</a:t>
            </a:r>
            <a:endParaRPr lang="cs-CZ" sz="36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Pravá složená závorka 1"/>
          <p:cNvSpPr/>
          <p:nvPr/>
        </p:nvSpPr>
        <p:spPr>
          <a:xfrm>
            <a:off x="3995936" y="1988840"/>
            <a:ext cx="288032" cy="1368151"/>
          </a:xfrm>
          <a:prstGeom prst="rightBrace">
            <a:avLst>
              <a:gd name="adj1" fmla="val 47607"/>
              <a:gd name="adj2" fmla="val 50595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78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548679"/>
            <a:ext cx="6120680" cy="1224137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Podmínky ukončení předmětu</a:t>
            </a:r>
            <a:b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„Manažerská ekonomika“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90464"/>
            <a:ext cx="8229600" cy="5141168"/>
          </a:xfrm>
        </p:spPr>
        <p:txBody>
          <a:bodyPr/>
          <a:lstStyle/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accent2"/>
              </a:buClr>
              <a:buSzPct val="150000"/>
              <a:buNone/>
              <a:tabLst>
                <a:tab pos="358775" algn="l"/>
              </a:tabLst>
            </a:pPr>
            <a:endParaRPr lang="cs-CZ" sz="2400" dirty="0" smtClean="0"/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452438" algn="l"/>
              </a:tabLst>
            </a:pPr>
            <a:r>
              <a:rPr lang="cs-CZ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Závěrečný test (struktura):</a:t>
            </a: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452438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Ekonomické problémy (výběr z možností </a:t>
            </a:r>
            <a:r>
              <a:rPr lang="cs-CZ" sz="24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a,b,c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nebo doplnění výsledku), Teoretické principy (teorie typu </a:t>
            </a:r>
            <a:r>
              <a:rPr lang="cs-CZ" sz="24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a,b,c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nebo krátké doplnění textu)</a:t>
            </a: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452438" algn="l"/>
              </a:tabLst>
            </a:pPr>
            <a:endParaRPr lang="cs-CZ" sz="24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358775" algn="l"/>
                <a:tab pos="3949700" algn="l"/>
              </a:tabLst>
            </a:pPr>
            <a:r>
              <a:rPr lang="cs-CZ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Online test se bude konat v INFORMAČNÍM SYSTÉMU OPF.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</a:tabLst>
            </a:pPr>
            <a:endParaRPr lang="cs-CZ" sz="36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55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1763688" y="116632"/>
            <a:ext cx="6923112" cy="936104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Literatura</a:t>
            </a:r>
            <a:endParaRPr lang="en-US" sz="4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544616"/>
          </a:xfrm>
        </p:spPr>
        <p:txBody>
          <a:bodyPr>
            <a:normAutofit lnSpcReduction="10000"/>
          </a:bodyPr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STELMACH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, K., PAWLICZEK, A. (2013). </a:t>
            </a:r>
            <a:r>
              <a:rPr lang="cs-CZ" sz="24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Manažerská ekonomika. 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Karviná: SU OPF., (ISBN 978-80-7248-986). 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STELMACH, K., RYLKOVÁ, Ž. (2017). </a:t>
            </a:r>
            <a:r>
              <a:rPr lang="cs-CZ" sz="24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Manažerská ekonomika v příkladech. 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Karviná: SU OPF., (ISBN 978-80-7510-273-7</a:t>
            </a:r>
            <a:r>
              <a:rPr lang="cs-CZ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SYNEK, M.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(2011)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Manažerská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ekonomika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vyd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Praha: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Grada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Publishing, ISBN 978-80-247-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3494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SYNEK, M.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KISLINGEROVÁ E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2015.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Podniková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ekonomika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přepracované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doplněné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vydání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Praha: C. H. Beck.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ISBN 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978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80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7400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274-8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(i starší vydání 2005…)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SYNEK, M. a KOL. (2009).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Manažerské výpočty a ekonomická analýza.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Praha, C. H.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Beck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ISBN 978-80-7400-154-3 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1619672" y="116632"/>
            <a:ext cx="7067128" cy="936104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Literatura</a:t>
            </a:r>
            <a:endParaRPr lang="en-US" sz="4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251520" y="1313384"/>
            <a:ext cx="8640960" cy="5544616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KAPLAN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S. (2009)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scorecard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5. vydání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Praha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Management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Press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ISBN 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978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80-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72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61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177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cs-CZ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POPESKO B. (2009)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Moderní metody řízení nákladů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Praha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Grada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Publishing, ISBN 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978-80-247-2974-9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cs-CZ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ESCHENBACH, R. a KOL (2004).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Controlling.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Praha, ASPI, </a:t>
            </a:r>
            <a:b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816 s. ISBN 80-7357-035-1. </a:t>
            </a:r>
          </a:p>
          <a:p>
            <a:pPr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Horváth, P. (2004)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Nová koncepce controllingu,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české vydání.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Praha: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Profess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Consulting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ISBN 80-7259-002-2</a:t>
            </a:r>
          </a:p>
          <a:p>
            <a:pPr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KRÁL, B. (2010)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Manažerské účetnictví,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dopl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a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altual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vyd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Praha: Management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Press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ISBN 978-80-7261-217-8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SzPct val="200000"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2696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890</TotalTime>
  <Words>550</Words>
  <Application>Microsoft Office PowerPoint</Application>
  <PresentationFormat>Předvádění na obrazovce (4:3)</PresentationFormat>
  <Paragraphs>56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Times New Roman</vt:lpstr>
      <vt:lpstr>Wingdings</vt:lpstr>
      <vt:lpstr>Wingdings 3</vt:lpstr>
      <vt:lpstr>Stébla</vt:lpstr>
      <vt:lpstr>Manažerská ekonomika</vt:lpstr>
      <vt:lpstr>Základní informace</vt:lpstr>
      <vt:lpstr>Základní informace</vt:lpstr>
      <vt:lpstr>Studijní materiály předmětu Manažerská ekonomika v akademickém roce 2020/2021.</vt:lpstr>
      <vt:lpstr>Studijní materiály předmětu Manažerská ekonomika v akademickém roce 2020/2021.</vt:lpstr>
      <vt:lpstr>Podmínky ukončení předmětu  „Manažerská ekonomika“</vt:lpstr>
      <vt:lpstr>Podmínky ukončení předmětu  „Manažerská ekonomika“</vt:lpstr>
      <vt:lpstr>Literatura</vt:lpstr>
      <vt:lpstr>Literatura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Ekonomika podniku B</dc:title>
  <dc:creator>Admin</dc:creator>
  <cp:lastModifiedBy>ryl0001</cp:lastModifiedBy>
  <cp:revision>116</cp:revision>
  <cp:lastPrinted>2020-09-25T06:16:44Z</cp:lastPrinted>
  <dcterms:created xsi:type="dcterms:W3CDTF">2009-09-21T10:03:30Z</dcterms:created>
  <dcterms:modified xsi:type="dcterms:W3CDTF">2021-03-18T14:02:40Z</dcterms:modified>
</cp:coreProperties>
</file>