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61" r:id="rId3"/>
    <p:sldId id="422" r:id="rId4"/>
    <p:sldId id="572" r:id="rId5"/>
    <p:sldId id="573" r:id="rId6"/>
    <p:sldId id="574" r:id="rId7"/>
    <p:sldId id="575" r:id="rId8"/>
    <p:sldId id="576" r:id="rId9"/>
    <p:sldId id="577" r:id="rId10"/>
    <p:sldId id="578" r:id="rId11"/>
    <p:sldId id="579" r:id="rId12"/>
    <p:sldId id="580" r:id="rId13"/>
    <p:sldId id="581" r:id="rId14"/>
    <p:sldId id="582" r:id="rId15"/>
    <p:sldId id="583" r:id="rId16"/>
    <p:sldId id="584" r:id="rId17"/>
    <p:sldId id="585" r:id="rId18"/>
    <p:sldId id="586" r:id="rId19"/>
    <p:sldId id="587" r:id="rId20"/>
    <p:sldId id="588" r:id="rId21"/>
    <p:sldId id="589" r:id="rId22"/>
    <p:sldId id="591" r:id="rId23"/>
    <p:sldId id="571" r:id="rId24"/>
    <p:sldId id="274" r:id="rId25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81E3A"/>
    <a:srgbClr val="307871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1A912-BC21-4286-9BD7-B92B2DB49A22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2D866-D22D-4042-B8E0-E9D703272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86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24.02.2021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211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387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772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9215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11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1079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4976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409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057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830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583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093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0609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68689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34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3362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554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432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414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0392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929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45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84808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Groups and teams in the organization</a:t>
            </a:r>
            <a:b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Structure</a:t>
            </a:r>
            <a:endParaRPr lang="en-US" sz="24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940152" y="3723878"/>
            <a:ext cx="3032119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cs-CZ" sz="16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Pavel Adámek, Ph.D.</a:t>
            </a:r>
          </a:p>
          <a:p>
            <a:pPr algn="r"/>
            <a:r>
              <a:rPr lang="en-GB" altLang="cs-CZ" sz="16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922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members of a group differ in terms of how much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they each possess,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hence in their ability to direct the behaviour of other members.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this reason, it becomes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necessary for the group to have established control relations between members.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capacity of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individuals to overcome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resistance on the part of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others, to exert their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will, and to produce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consistent with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interests and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objectives.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is an aspect not only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relationships between individuals within a group, but also in leadership relations and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political issues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Power structure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96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922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distinguished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types of power:</a:t>
            </a: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 power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ability to exert influence based on the other’s belief that the influencer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access to valued rewards which will be dispensed in return for compliance;</a:t>
            </a: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coercive power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ability to exert influence based on the other’s belief that the influencer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administer unwelcome penalties or sanctions;</a:t>
            </a: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referent power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ability to exert influence based on the other’s belief that the influencer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desirable abilities and personality traits that can and should be copied;</a:t>
            </a: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legitimate power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ability to exert influence based on the other’s belief that the influencer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authority to issue orders which they in turn have an obligation to accept;</a:t>
            </a: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expert power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ability to exert influence based on the other’s belief that the influencer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superior knowledge relevant to the situation and the task.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Power structure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922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 is a prestige ranking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a group that is independent of formal status or position.</a:t>
            </a: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closely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to leadership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because if an individual’s higher status is accepted by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 within the group, they can influence, control, or command those around them.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the organization,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value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ascribed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formal organization to a position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as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chief executive officer, vice-president, or supervisor, and this can be labelled formal status.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Formal status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collection of rights and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obligations associate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 position, as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 from the person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may occupy that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Social status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 ranking that a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 holds and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 of that person as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measured by a group.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Status structure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96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922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any group, individual members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like, dislike,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be indifferent to other members,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varying degrees.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combined feelings towards each other represent their group’s liking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structure. This can be studied using the technique of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sociometry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Sociometry maps the emotional relationships between individual members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group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basis of their personal choices of selection and rejection of other group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 using a few standard symbols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Sociogram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chart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shows the liking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(social attraction)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 between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members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group.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Liking structure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01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Liking structure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B565760-A8F6-4674-A662-24BC424E27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75" t="23400" r="27163" b="31800"/>
          <a:stretch/>
        </p:blipFill>
        <p:spPr>
          <a:xfrm>
            <a:off x="179512" y="1347614"/>
            <a:ext cx="4176464" cy="3108066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85AC62F6-21EF-43D1-B10F-40B91E761BD1}"/>
              </a:ext>
            </a:extLst>
          </p:cNvPr>
          <p:cNvSpPr/>
          <p:nvPr/>
        </p:nvSpPr>
        <p:spPr>
          <a:xfrm>
            <a:off x="1187624" y="978282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Sociogram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5C2B309-3A64-41F7-B62E-1E95DD7355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38" t="55600" r="27163" b="24801"/>
          <a:stretch/>
        </p:blipFill>
        <p:spPr>
          <a:xfrm>
            <a:off x="3635896" y="2139702"/>
            <a:ext cx="5431461" cy="1584176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8C173B51-4137-40CD-BDD7-B88A5BA992CB}"/>
              </a:ext>
            </a:extLst>
          </p:cNvPr>
          <p:cNvSpPr/>
          <p:nvPr/>
        </p:nvSpPr>
        <p:spPr>
          <a:xfrm>
            <a:off x="4601262" y="1486984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Sociometric positions within a group</a:t>
            </a:r>
          </a:p>
        </p:txBody>
      </p:sp>
    </p:spTree>
    <p:extLst>
      <p:ext uri="{BB962C8B-B14F-4D97-AF65-F5344CB8AC3E}">
        <p14:creationId xmlns:p14="http://schemas.microsoft.com/office/powerpoint/2010/main" val="3765698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922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understand the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structure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group, it is necessary to know 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pattern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positions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that is,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role and status of every member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duration and direction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from position to position.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group member depends on information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provided by others. Solving a problem, making a decision, or reaching agreement all require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exchange between individuals.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members of a group may work closely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together, interacting frequently, and attending regular meetings.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outcome is a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communigram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chart that indicates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source, direction,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quantity of oral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between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members during a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meeting.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Communication structure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14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ED08692-06F5-4AC1-A07F-0CB63A3939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650" t="13672" r="23226" b="5200"/>
          <a:stretch/>
        </p:blipFill>
        <p:spPr>
          <a:xfrm>
            <a:off x="3142231" y="51470"/>
            <a:ext cx="6001769" cy="4968552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0DDE4FAB-8C6F-4B81-9520-339855012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CE2B327-F7BD-49AF-8BA7-48DDDE7E1CD5}"/>
              </a:ext>
            </a:extLst>
          </p:cNvPr>
          <p:cNvSpPr/>
          <p:nvPr/>
        </p:nvSpPr>
        <p:spPr>
          <a:xfrm>
            <a:off x="395536" y="22125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Communigram showing </a:t>
            </a:r>
            <a:br>
              <a:rPr lang="cs-CZ" dirty="0"/>
            </a:br>
            <a:r>
              <a:rPr lang="en-GB" dirty="0"/>
              <a:t>participation at a meeting</a:t>
            </a:r>
          </a:p>
        </p:txBody>
      </p:sp>
    </p:spTree>
    <p:extLst>
      <p:ext uri="{BB962C8B-B14F-4D97-AF65-F5344CB8AC3E}">
        <p14:creationId xmlns:p14="http://schemas.microsoft.com/office/powerpoint/2010/main" val="2958923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DDE4FAB-8C6F-4B81-9520-339855012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CE2B327-F7BD-49AF-8BA7-48DDDE7E1CD5}"/>
              </a:ext>
            </a:extLst>
          </p:cNvPr>
          <p:cNvSpPr/>
          <p:nvPr/>
        </p:nvSpPr>
        <p:spPr>
          <a:xfrm>
            <a:off x="323528" y="1851670"/>
            <a:ext cx="1619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Task type and communication network performance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153C88C-8C11-481E-9B54-7010DF6EFA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37" t="13671" r="22439" b="13601"/>
          <a:stretch/>
        </p:blipFill>
        <p:spPr>
          <a:xfrm>
            <a:off x="2245194" y="1"/>
            <a:ext cx="6898806" cy="511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52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3114584" cy="3922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Social role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concept which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relates the individual to the prescriptive dictates of the group.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People’s behaviour within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is structured and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patterned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various ways. An understanding of role helps us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see and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 how this happens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a group activity, such as a staff meeting or a tutorial discussion, some people will show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consistent preference for certain oral behaviours and not for others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Role structure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53E0996-C2A2-4753-8CC7-0FBE888BBA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00" t="23401" r="10625" b="9400"/>
          <a:stretch/>
        </p:blipFill>
        <p:spPr>
          <a:xfrm>
            <a:off x="3239344" y="970502"/>
            <a:ext cx="590465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2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5624" y="2255648"/>
            <a:ext cx="7776864" cy="507703"/>
          </a:xfrm>
        </p:spPr>
        <p:txBody>
          <a:bodyPr/>
          <a:lstStyle/>
          <a:p>
            <a:r>
              <a:rPr lang="en-GB" dirty="0"/>
              <a:t>Belbin’s team roles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6BED1B6-09C1-47BC-BA29-9EAB34B4D2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2" t="16471" r="24013" b="6602"/>
          <a:stretch/>
        </p:blipFill>
        <p:spPr>
          <a:xfrm>
            <a:off x="2699792" y="9038"/>
            <a:ext cx="6156176" cy="512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86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AE0B55C-816C-4F19-B7A6-FBC5976C821C}"/>
              </a:ext>
            </a:extLst>
          </p:cNvPr>
          <p:cNvSpPr txBox="1"/>
          <p:nvPr/>
        </p:nvSpPr>
        <p:spPr>
          <a:xfrm>
            <a:off x="7884368" y="123478"/>
            <a:ext cx="1080120" cy="9361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915566"/>
            <a:ext cx="7560840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structure and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teamworking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structure and proces</a:t>
            </a: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status,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liking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structure</a:t>
            </a: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structure</a:t>
            </a: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structure</a:t>
            </a:r>
          </a:p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4680520" cy="507703"/>
          </a:xfrm>
        </p:spPr>
        <p:txBody>
          <a:bodyPr/>
          <a:lstStyle/>
          <a:p>
            <a:r>
              <a:rPr lang="cs-CZ" dirty="0"/>
              <a:t>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922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many jobs to be done in a group if it is to be both productive and satisfying for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members.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emergence of a leader within any group is a function of its structure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Usually, a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makes a leader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person who has some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capacity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coping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group’s particular problems.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may possess physical strength, shrewdness, or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other relevant attribute.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Leadership structure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00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922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Leadership structure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698A91E-3E41-4929-916E-62F167DE53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37" t="19201" r="20863" b="9400"/>
          <a:stretch/>
        </p:blipFill>
        <p:spPr>
          <a:xfrm>
            <a:off x="1835696" y="862490"/>
            <a:ext cx="518457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54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922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Teamworking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provides a mechanism to bring together different employee expertise and skills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are required to complete increasingly complex work tasks in ever shorter time frames.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has therefore been a worldwide trend among firms to introduce newer forms of teamworking.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include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teams, possessing national, cultural, and linguistic heterogeneity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operating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multinational organizations, often virtually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virtual teams, which operate outside the formal organization structure, whose members reach across company boundaries to forge networks of connection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hot groups, self-forming teams seeking to achieve 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groundbreaking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significan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Why study teamworking?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690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17064" y="667779"/>
            <a:ext cx="7774544" cy="4856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six main dimensions along which the members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group differ are power, status, liking, communication,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role, and leadership. A person may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placed high on one dimension and simultaneously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on another.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five bases or types of power – reward,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coercive, referent, legitimate, and expert.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status structure of a group is determined by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much status an individual member possesses.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formal status and social status.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liking (emotional) structure of a group is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revealed through the use of sociometry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communication network analysis maps the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 and quantity of oral communication in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group. It is depicted on a communigram.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role structure of a group can differentiate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members who perform task-focused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roles, relations-oriented roles, and self-oriented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roles.</a:t>
            </a:r>
            <a:endParaRPr lang="cs-CZ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Meredith Belbin’s team role theory distinguishes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roles played by the members of a team. They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plant, resource investigator, coordinator,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shaper, monitor-evaluator, </a:t>
            </a:r>
            <a:r>
              <a:rPr lang="en-GB" alt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teamworker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implementer,</a:t>
            </a:r>
            <a:r>
              <a:rPr lang="cs-CZ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completer-finisher, and specialist.</a:t>
            </a:r>
            <a:endParaRPr lang="en-US" alt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RECAP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89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05740" y="257176"/>
            <a:ext cx="6155055" cy="4612004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1259632" y="1347614"/>
            <a:ext cx="3833813" cy="161925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>
              <a:defRPr/>
            </a:pP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share our thoughts 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 question</a:t>
            </a: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3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Podnadpis 2"/>
          <p:cNvSpPr txBox="1">
            <a:spLocks/>
          </p:cNvSpPr>
          <p:nvPr/>
        </p:nvSpPr>
        <p:spPr bwMode="auto">
          <a:xfrm>
            <a:off x="6444208" y="864820"/>
            <a:ext cx="2584968" cy="213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Pavel Adámek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cs-CZ" altLang="cs-CZ" sz="1200" b="1" i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cs-CZ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7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81832" y="919288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six dimensions of group structure</a:t>
            </a: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sources of power within the group</a:t>
            </a: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network analysis, communication pattern analysis</a:t>
            </a: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of three leadership styles identified by White and Lippitt</a:t>
            </a: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Learning</a:t>
            </a:r>
            <a:r>
              <a:rPr lang="cs-CZ" dirty="0"/>
              <a:t> </a:t>
            </a:r>
            <a:r>
              <a:rPr lang="cs-CZ" dirty="0" err="1"/>
              <a:t>outcomes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5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from a function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marketing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be delegated to participate in various teams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can b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face-to-face, project, ad hoc, virtual, cross-cultural, or a combination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these.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by Pam Jones of teamworking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600 organizations around the world revealed that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per cent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them were dispersed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geographically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per cent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spread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across time zones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and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 were ‘virtual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and rarely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 (</a:t>
            </a:r>
            <a:r>
              <a:rPr lang="en-GB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Tieman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2012).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Companies’ need for collaboration skills among employees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heightened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search for the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team player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This is the person who is humble, does not pursue personal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glory, values the performance of the group over individual recognition, and is committed to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common goal and to achieving it selflessly.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Team player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person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works willingly in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cooperation with others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benefit of the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whole team.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study </a:t>
            </a:r>
            <a:r>
              <a:rPr lang="cs-CZ" dirty="0" err="1"/>
              <a:t>group</a:t>
            </a:r>
            <a:r>
              <a:rPr lang="cs-CZ" dirty="0"/>
              <a:t> structure?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179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333060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so much work in organizations is now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 in groups and teams, companies invest a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deal of time and effort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the selection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find applicants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are good ‘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 players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study </a:t>
            </a:r>
            <a:r>
              <a:rPr lang="cs-CZ" dirty="0" err="1"/>
              <a:t>group</a:t>
            </a:r>
            <a:r>
              <a:rPr lang="cs-CZ" dirty="0"/>
              <a:t> structure?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893042A-271C-4062-B4DC-E63400F1FF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38" t="29000" r="27163" b="31800"/>
          <a:stretch/>
        </p:blipFill>
        <p:spPr>
          <a:xfrm>
            <a:off x="3275856" y="987202"/>
            <a:ext cx="5863568" cy="3420415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C5AABE29-F837-4F11-8054-D48AC3384613}"/>
              </a:ext>
            </a:extLst>
          </p:cNvPr>
          <p:cNvSpPr/>
          <p:nvPr/>
        </p:nvSpPr>
        <p:spPr>
          <a:xfrm>
            <a:off x="4139952" y="72380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/>
              <a:t>Knowledge, skills, and abilities possessed by team players</a:t>
            </a:r>
          </a:p>
        </p:txBody>
      </p:sp>
    </p:spTree>
    <p:extLst>
      <p:ext uri="{BB962C8B-B14F-4D97-AF65-F5344CB8AC3E}">
        <p14:creationId xmlns:p14="http://schemas.microsoft.com/office/powerpoint/2010/main" val="1835517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were four team members named Everybody,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Somebody, Anybody, and Nobody.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was an important job to do and Everybody was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asked to do it.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Everybody was sure Somebody would do it.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Anybody could have done it, but Nobody did.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Everybody was angry about that, because it was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Somebody’s job.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Everybody thought Anybody could do it, but Nobody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realized that Everybody wouldn’t.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end, Everybody blamed Somebody when</a:t>
            </a:r>
            <a:r>
              <a:rPr lang="cs-C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Nobody did what Anybody could have done.</a:t>
            </a:r>
            <a:endParaRPr lang="cs-C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Team problem!!!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60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922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structure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refers to the way in which members of a group relate to one another. 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group structure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one of the basic aspects of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development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Group structure</a:t>
            </a:r>
            <a:r>
              <a:rPr lang="cs-CZ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relatively stable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pattern of relationships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 different group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members.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Differences between the members of a group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begin to occur as soon as it is formed.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group’s structure is determined by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the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efficient group performance;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the abilities and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group members;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the psychological and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group.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Group structure and </a:t>
            </a:r>
            <a:r>
              <a:rPr lang="cs-CZ" dirty="0" err="1"/>
              <a:t>process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97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971600" y="737407"/>
            <a:ext cx="6820200" cy="3668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of these are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power;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status;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liking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role;</a:t>
            </a:r>
          </a:p>
          <a:p>
            <a:pPr marL="0" indent="0">
              <a:buNone/>
            </a:pP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cs-CZ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cs-CZ" dirty="0"/>
              <a:t>Group structure and </a:t>
            </a:r>
            <a:r>
              <a:rPr lang="cs-CZ" dirty="0" err="1"/>
              <a:t>process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975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161272" y="737407"/>
            <a:ext cx="7630528" cy="3922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group’s structure will be affected by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group process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which refers to the group activity which occurs over time, specifically to the</a:t>
            </a:r>
            <a:r>
              <a:rPr lang="cs-C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 and non-verbal contributions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group members. Examples of a group’s process include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 of communication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(who talks to whom);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quantity of communication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(number of times each group member speaks);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of communication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(type of oral utterance made);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decision-making sty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(how decisions are made in the group);</a:t>
            </a:r>
            <a:endParaRPr lang="cs-CZ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problem-solving style </a:t>
            </a:r>
            <a:r>
              <a:rPr lang="en-GB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(how problems are approached and solved).</a:t>
            </a:r>
            <a:endParaRPr lang="cs-CZ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GB" dirty="0"/>
              <a:t>Why does a group have structure?</a:t>
            </a:r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D581B9B-425E-445B-ABC3-E2070CBF665F}"/>
              </a:ext>
            </a:extLst>
          </p:cNvPr>
          <p:cNvSpPr txBox="1"/>
          <p:nvPr/>
        </p:nvSpPr>
        <p:spPr>
          <a:xfrm>
            <a:off x="7812360" y="51470"/>
            <a:ext cx="1152128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3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31763</TotalTime>
  <Words>1731</Words>
  <Application>Microsoft Office PowerPoint</Application>
  <PresentationFormat>Předvádění na obrazovce (16:9)</PresentationFormat>
  <Paragraphs>197</Paragraphs>
  <Slides>24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SLU</vt:lpstr>
      <vt:lpstr>TOPIC  Groups and teams in the organization  Group Structure</vt:lpstr>
      <vt:lpstr>Content</vt:lpstr>
      <vt:lpstr>Learning outcomes</vt:lpstr>
      <vt:lpstr>Why study group structure?</vt:lpstr>
      <vt:lpstr>Why study group structure?</vt:lpstr>
      <vt:lpstr>Team problem!!!</vt:lpstr>
      <vt:lpstr>Group structure and process</vt:lpstr>
      <vt:lpstr>Group structure and process</vt:lpstr>
      <vt:lpstr>Why does a group have structure?</vt:lpstr>
      <vt:lpstr>Power structure</vt:lpstr>
      <vt:lpstr>Power structure</vt:lpstr>
      <vt:lpstr>Status structure</vt:lpstr>
      <vt:lpstr>Liking structure</vt:lpstr>
      <vt:lpstr>Liking structure</vt:lpstr>
      <vt:lpstr>Communication structure</vt:lpstr>
      <vt:lpstr>Prezentace aplikace PowerPoint</vt:lpstr>
      <vt:lpstr>Prezentace aplikace PowerPoint</vt:lpstr>
      <vt:lpstr>Role structure</vt:lpstr>
      <vt:lpstr>Belbin’s team roles</vt:lpstr>
      <vt:lpstr>Leadership structure</vt:lpstr>
      <vt:lpstr>Leadership structure</vt:lpstr>
      <vt:lpstr>Why study teamworking?</vt:lpstr>
      <vt:lpstr>RECAP</vt:lpstr>
      <vt:lpstr> We can share our thoughts and ask questions 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590</cp:revision>
  <cp:lastPrinted>2018-10-04T06:50:24Z</cp:lastPrinted>
  <dcterms:created xsi:type="dcterms:W3CDTF">2016-07-06T15:42:34Z</dcterms:created>
  <dcterms:modified xsi:type="dcterms:W3CDTF">2021-02-24T20:57:44Z</dcterms:modified>
</cp:coreProperties>
</file>