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61" r:id="rId3"/>
    <p:sldId id="422" r:id="rId4"/>
    <p:sldId id="572" r:id="rId5"/>
    <p:sldId id="573" r:id="rId6"/>
    <p:sldId id="574" r:id="rId7"/>
    <p:sldId id="575" r:id="rId8"/>
    <p:sldId id="576" r:id="rId9"/>
    <p:sldId id="577" r:id="rId10"/>
    <p:sldId id="578" r:id="rId11"/>
    <p:sldId id="579" r:id="rId12"/>
    <p:sldId id="580" r:id="rId13"/>
    <p:sldId id="582" r:id="rId14"/>
    <p:sldId id="583" r:id="rId15"/>
    <p:sldId id="584" r:id="rId16"/>
    <p:sldId id="585" r:id="rId17"/>
    <p:sldId id="586" r:id="rId18"/>
    <p:sldId id="587" r:id="rId19"/>
    <p:sldId id="588" r:id="rId20"/>
    <p:sldId id="589" r:id="rId21"/>
    <p:sldId id="590" r:id="rId22"/>
    <p:sldId id="591" r:id="rId23"/>
    <p:sldId id="592" r:id="rId24"/>
    <p:sldId id="593" r:id="rId25"/>
    <p:sldId id="571" r:id="rId26"/>
    <p:sldId id="594" r:id="rId27"/>
    <p:sldId id="274" r:id="rId28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81E3A"/>
    <a:srgbClr val="307871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44" autoAdjust="0"/>
    <p:restoredTop sz="94660"/>
  </p:normalViewPr>
  <p:slideViewPr>
    <p:cSldViewPr>
      <p:cViewPr varScale="1">
        <p:scale>
          <a:sx n="110" d="100"/>
          <a:sy n="110" d="100"/>
        </p:scale>
        <p:origin x="379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1A912-BC21-4286-9BD7-B92B2DB49A2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2D866-D22D-4042-B8E0-E9D703272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6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24.02.2021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211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515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629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77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270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94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611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190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4492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337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366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093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6639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3818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75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44003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3403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986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62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798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124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763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896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05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065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84808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structure</a:t>
            </a:r>
            <a:b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DESIGN, ELEMENTS OF STRUCTURE</a:t>
            </a:r>
            <a:endParaRPr lang="en-US" sz="2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940152" y="3723878"/>
            <a:ext cx="3032119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en-GB" altLang="cs-CZ" sz="16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how alienating and demotivating is Taylorism? Paul Adler (1999) offers an interesting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counter-argument to this established view, claiming that Taylorism actually represents a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fundamental emancipatory philosophy of job design.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reports that at the New United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Motors Manufacturing, Inc. (NUMMI) auto plant in Fremont, California, which uses a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classical 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Taylorist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approach, workers show relatively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levels of motivation and job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commitment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Instrumental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orientation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attitude that sees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as an instrument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fulfilment of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life goals.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Introjection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formerly external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 or value that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been ‘taken in’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now enforced through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pressures such as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guilt, anxiety, or related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self-esteem dynamics.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Concertive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control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exercised by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workers themselves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collaborate 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the means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their own control by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negotiating a consensus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shapes their own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 according 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set of core values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as those of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 vision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statement.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Back</a:t>
            </a:r>
            <a:r>
              <a:rPr lang="cs-CZ" dirty="0"/>
              <a:t> to the </a:t>
            </a:r>
            <a:r>
              <a:rPr lang="cs-CZ" dirty="0" err="1"/>
              <a:t>future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61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People’s attitudes and behaviour can be shaped as much by the structure of the organization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which they work as by the personalities that they possess and the groups and teams of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they are a part.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constraints and demands of the job, imposed through the roles that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play, can dictate their behaviour and even change their personalities.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Jay Lorsch described organization structure as management’s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 and explicit attempts to indicate to organizational members what is expected of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involved the definition of individual jobs and their expected relationship to each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as indicated in organizational charts and in job descriptions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Why study elements of structure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4D5F5F9-F080-4297-B85F-CAC7E11AAE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8" t="20601" r="27163" b="15000"/>
          <a:stretch/>
        </p:blipFill>
        <p:spPr>
          <a:xfrm>
            <a:off x="3726808" y="-24493"/>
            <a:ext cx="5392689" cy="516799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DA04816F-B483-4E92-92AD-49A767FD81CD}"/>
              </a:ext>
            </a:extLst>
          </p:cNvPr>
          <p:cNvSpPr/>
          <p:nvPr/>
        </p:nvSpPr>
        <p:spPr>
          <a:xfrm>
            <a:off x="467544" y="1538348"/>
            <a:ext cx="3024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Alan Fox argued that explanations of human behaviour in organizations must consider</a:t>
            </a:r>
          </a:p>
          <a:p>
            <a:pPr algn="ctr"/>
            <a:r>
              <a:rPr lang="en-GB" dirty="0"/>
              <a:t>structural factors</a:t>
            </a:r>
            <a:r>
              <a:rPr lang="cs-CZ" dirty="0"/>
              <a:t>.</a:t>
            </a:r>
            <a:endParaRPr lang="en-GB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DB0656D1-57BE-4220-8120-FB8D8A279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399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purpose of organization structure is, first, to divide up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activities and allocate them to sub-units; and second, to coordinate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these activities so that they achieve the aims of the organization.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Organization structuring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F88290B-34BD-4BD2-A4FE-425BF2F990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8" t="34601" r="27163" b="41600"/>
          <a:stretch/>
        </p:blipFill>
        <p:spPr>
          <a:xfrm>
            <a:off x="520152" y="1833668"/>
            <a:ext cx="7776864" cy="27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21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popular way of depicting the structure of any large organizations is as a pyramid or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triangle. This is only one of many possible shapes for an organization’s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Organization structuring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6AB31A-9C35-41C1-BE99-0EDBC15949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8" t="29000" r="27951" b="27600"/>
          <a:stretch/>
        </p:blipFill>
        <p:spPr>
          <a:xfrm>
            <a:off x="1835696" y="1491630"/>
            <a:ext cx="4752528" cy="31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47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Harold Leavitt (1965) has suggested that organizations can be viewed as complex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 which consist of four mutually interacting, independent classes of variables: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objectives, company structure, technology used, and people employed.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these were affected by aspects of the firm’s environment such as the economic, political,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social situation.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differences in organization structure can be partly accounted for by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interactions of these elements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Organization structuring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5EA840B-DAC3-4F08-A513-8F1E6C8D12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75" t="29001" r="30313" b="37399"/>
          <a:stretch/>
        </p:blipFill>
        <p:spPr>
          <a:xfrm>
            <a:off x="3635896" y="2355726"/>
            <a:ext cx="3631674" cy="223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71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an organization, one can distinguish two classes of workers. First, there are 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who contribute directly to the provision of goods or services to the customer.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second class of workers are called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 employees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They contribute indirectly to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provision of goods or services to the customer.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individuals occupy advisory positions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use their specialized expertise to support the efforts of line employees.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 employees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in departments such as purchasing, human resources, information technology,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legal. These are considered to be secondary organizational functions.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firm may provide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managers with advice by establishing a separate department headed by staff specialists.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 modification of the basic line structure, and is referred to as a line-and-staff structure.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Line, staff, and functional relationships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087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explain the differences between these types of relationships, it is first necessary 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 and define the concepts of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authority, responsibility, and accountability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cannot be held accountable for an action unless you are first given the authority to do it. In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situation where your manager delegates authority to you, they remain responsible for your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actions to senior management.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Authority is vested in organizational positions, not in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individuals who occupy them.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relationship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one in which a manager has the authority to direct the activities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those in positions below them on the same line on an organization chart. Line managers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‘tell’ their subordinates on their own line what to do. Such relationships are depicted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vertical lines on the chart, and these connect positions at each hierarchical level with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above and below them.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Line, staff, and functional relationships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54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explain the differences between these types of relationships, it is first necessary 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 and define the concepts of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authority, responsibility, and accountability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cannot be held accountable for an action unless you are first given the authority to do it. In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situation where your manager delegates authority to you, they remain responsible for your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actions to senior management.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Authority is vested in organizational positions, not in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individuals who occupy them.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relationship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one in which a manager has the authority to direct the activities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those in positions below them on the same line on an organization chart. Line managers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‘tell’ their subordinates on their own line what to do. Such relationships are depicted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vertical lines on the chart, and these connect positions at each hierarchical level with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above and below them.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Line, staff, and functional relationships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095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297056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line relationships in a company are found within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departments and functions.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managers are responsible for everything that happens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their particular department.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Line, staff, and functional relationships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563AAAF-9EA4-416F-9F73-951BB0408C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50" t="23400" r="24013" b="19201"/>
          <a:stretch/>
        </p:blipFill>
        <p:spPr>
          <a:xfrm>
            <a:off x="3494370" y="847205"/>
            <a:ext cx="4914784" cy="380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28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AE0B55C-816C-4F19-B7A6-FBC5976C821C}"/>
              </a:ext>
            </a:extLst>
          </p:cNvPr>
          <p:cNvSpPr txBox="1"/>
          <p:nvPr/>
        </p:nvSpPr>
        <p:spPr>
          <a:xfrm>
            <a:off x="7884368" y="123478"/>
            <a:ext cx="1080120" cy="936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7560840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Fordism and </a:t>
            </a:r>
            <a:r>
              <a:rPr 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Taylorism</a:t>
            </a: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structuring</a:t>
            </a: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Line, staff, and functional relationships</a:t>
            </a: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Informal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Centralization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versus </a:t>
            </a:r>
            <a:r>
              <a:rPr 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decentralization</a:t>
            </a: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80520" cy="507703"/>
          </a:xfrm>
        </p:spPr>
        <p:txBody>
          <a:bodyPr/>
          <a:lstStyle/>
          <a:p>
            <a:r>
              <a:rPr lang="cs-CZ" dirty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297056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staff relationship is one in which staff department specialists provide a service to line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can recommend, advise, or assist line managers to implement their instructions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concerning a particular issue, but have no authority to insist that they do so.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have to ‘sell’ their recommendations to line managers.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Line, staff, and functional relationships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E67FE61-EDB4-42B3-910F-C460BBB020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6" t="13672" r="27162" b="57000"/>
          <a:stretch/>
        </p:blipFill>
        <p:spPr>
          <a:xfrm>
            <a:off x="5292080" y="813535"/>
            <a:ext cx="3384376" cy="150852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9A8583E-4CB3-4406-8BDD-B16F439AD0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13" t="57000" r="29525" b="6601"/>
          <a:stretch/>
        </p:blipFill>
        <p:spPr>
          <a:xfrm>
            <a:off x="3131840" y="2398184"/>
            <a:ext cx="3964539" cy="23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60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Decisions about job descriptions, organization charts, types of authority, and so on all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 to designing the formal organization.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refers to the documented, planned relationships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established by management to coordinate the activities of different employees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towards the achievement of a common goal, using the division of labour and the creation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hierarchy of authority.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relationships between employees are all written down,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can be checked and modified, as required. However, to understand and explain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 of people in organizations, it is also necessary to become familiar with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informal organization.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Formal</a:t>
            </a:r>
            <a:r>
              <a:rPr lang="cs-CZ" dirty="0"/>
              <a:t> </a:t>
            </a:r>
            <a:r>
              <a:rPr lang="cs-CZ" dirty="0" err="1"/>
              <a:t>organization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04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informal organization refers to the undocumented relationships that arise spontaneously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individuals in the workplace as they interact with one another, not only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do their jobs, but also to meet their psychological and physical needs.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interactions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 to the creation of relationships between individual employees and 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 of informal groups, each with their own values and norms of behaviour,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allow people to meet their social needs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groups are separate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those specified by the formal organization. Compared to the formal organization,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informal organization has a more transient membership, making it looser and more flexible,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interactions between individuals being more spontaneous and more emotional,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resulting in their relationships being less clearly defined, and their involvement being more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Informal</a:t>
            </a:r>
            <a:r>
              <a:rPr lang="cs-CZ" dirty="0"/>
              <a:t> </a:t>
            </a:r>
            <a:r>
              <a:rPr lang="cs-CZ" dirty="0" err="1"/>
              <a:t>organization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54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Informal</a:t>
            </a:r>
            <a:r>
              <a:rPr lang="cs-CZ" dirty="0"/>
              <a:t> and </a:t>
            </a:r>
            <a:r>
              <a:rPr lang="cs-CZ" dirty="0" err="1"/>
              <a:t>formal</a:t>
            </a:r>
            <a:r>
              <a:rPr lang="cs-CZ" dirty="0"/>
              <a:t> </a:t>
            </a:r>
            <a:r>
              <a:rPr lang="cs-CZ" dirty="0" err="1"/>
              <a:t>organization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182B46F-7033-4644-810E-49D38E9B13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00" t="27600" r="23226" b="22399"/>
          <a:stretch/>
        </p:blipFill>
        <p:spPr>
          <a:xfrm>
            <a:off x="147990" y="655262"/>
            <a:ext cx="7232321" cy="445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16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fundamental question faced by every chief executive is what kinds of decisions are 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made and by whom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Centralization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refers to the concentration of authority and responsibility for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decision-making power in the hands of managers at the top of an organization’s hierarchy.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 choose to delegate their power, giving junior managers more individual autonomy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self-directed teams greater freedom, and introducing job enrichment for shop-floor workers.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Thus, their organizations are much more decentralized in their structure.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Decentralization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refers to the downward dispersion of authority and responsibility for decision-making 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 units, branches and lower-level managers. New technology has facilitated this by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information easily available to all levels of employees, right down to the shop floor.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question of whether and how much to centralize or decentralize has been one of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topics discussed in organization structuring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Centralization</a:t>
            </a:r>
            <a:r>
              <a:rPr lang="cs-CZ" dirty="0"/>
              <a:t> versus </a:t>
            </a:r>
            <a:r>
              <a:rPr lang="cs-CZ" dirty="0" err="1"/>
              <a:t>decentralization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7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17064" y="667779"/>
            <a:ext cx="7774544" cy="4856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objectives are efficiency, by increasing the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 per worker and reducing deliberate ‘underworking’;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predictability of job performance –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standardizing tasks by dividing them up into small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closely specified sub-tasks; and control by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establishing discipline through hierarchical authority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introducing a system whereby all management’s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decisions can be implemented.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Ford developed the analysis of jobs; installed single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tools to produce standardized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parts; and established the mechanically paced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assembly line.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procedures employees are required to follow,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rules by which they are required to abide,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control and direct their behaviour in specified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elements include chain of command;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hierarchical levels; line employees; rules; staff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employees; role expectations; span of control;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departmentalization; authority; and job description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relationships are depicted vertically on a organization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chart, indicating that those above possess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authority to direct the behaviours of those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RECAP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89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17064" y="667779"/>
            <a:ext cx="7774544" cy="4856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seniors have responsibility for the work of the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juniors, while the juniors </a:t>
            </a:r>
            <a:r>
              <a:rPr lang="en-GB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accountable for their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to their seniors.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 relationships are depicted horizontally on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organization chart, indicating that those who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possess specific expertise (e.g. in personnel, or in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computing matters) advise those in line positions.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formal organization refers to the collection o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groups that have been consciously designed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senior management to maximize efficiency and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 organizational goals, while the informal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refers to the network of relationships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spontaneously establish themselves between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 of the organization on the basis of their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interests and friendships.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RECAP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639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05740" y="257176"/>
            <a:ext cx="6155055" cy="4612004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1259632" y="1347614"/>
            <a:ext cx="3833813" cy="161925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>
              <a:defRPr/>
            </a:pP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share our thoughts 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question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Podnadpis 2"/>
          <p:cNvSpPr txBox="1">
            <a:spLocks/>
          </p:cNvSpPr>
          <p:nvPr/>
        </p:nvSpPr>
        <p:spPr bwMode="auto">
          <a:xfrm>
            <a:off x="6444208" y="864820"/>
            <a:ext cx="2584968" cy="213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Pavel Adámek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12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 scientific management met the needs of its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context.</a:t>
            </a: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how Fordism developed out of Taylorism.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 organization structure affects human behaviour in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the main elements of organization structure.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/>
              <a:t>outcomes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5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roots of the design of jobs that we see in today’s organizations.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a handful of theories can claim to be truly revolutionary, and to have had an enduring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worldwide impact on organizational thought and management practice. Those of Frederick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Winslow Taylor and Henry Ford are two of them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Developments in information technology have increased rather than reduced their relevance.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one current debate focuses on whether the virtual organization is a new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arrangement or a refinement of scientific management thinking.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Taylorism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Fordism are alive and well, still thriving at the start of the twenty-first century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study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 err="1"/>
              <a:t>desing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79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form of job design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stresses short,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repetitive work cycles;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detailed, prescribed task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sequences; a separation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task conception from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execution;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 based 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rewards.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Taylor attributed systematic soldiering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 number of factors: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view among the workers that an increase in output would result in redundancies;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 management controls which enabled them to work slowly, in order to protect their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 best interests;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choice of methods of work which were left entirely to the discretion of the workers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wasted a large part of their efforts using inefficient and untested rules-of-thumb.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Taylorism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77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out to show how management and workforce could both benefit from adopting his more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efficient work arrangements. His objectives were to achieve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by increasing the output per worker and reducing deliberate ‘underworking’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employees,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predictability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of job performance by 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standarizing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tasks by dividing up tasks into small,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standardized, closely specified sub-tasks, and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by establishing discipline through hierarchical authority and introducing a system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whereby all management’s policy decisions could be implemented.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Taylorism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35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Taylor’s scientific management was a powerful and largely successful attempt to wrest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of production from the workers, and place it under the control of management.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Taylor, the use of 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initiative and incentive system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the company involved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specifying production requirements, providing workers with incentives in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of a piece-rate bonus, and leaving them to use their own initiative in deciding how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to organize their work.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Taylorism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67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Fordism is distinguishable from Taylorism in that it represents a form of work organization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designed for efficient mass production.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Fordism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form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work design that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applies scientific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principles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workers’ jobs;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installation of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single-purpose machine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 to manufacture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standardized parts;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introduction of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mechanized assembly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jobs: Ford applied the principles of scientific management to remove waste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inefficiency.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Installation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single-purpose machine tools to produce standardized parts: Ford used rigid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heavy machine tools, carbon alloy tool steels, and universal grinding machines.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Creation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mechanized assembly line: Despite the aforementioned innovations, employees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still work at their own speed.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Fordism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55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406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Ford’s legacy was twofold. First, he created what came to be defined as the characteristics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production work:</a:t>
            </a: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pacing of work;</a:t>
            </a:r>
          </a:p>
          <a:p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choice of tools or methods;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repetitiveness;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minute subdivision of product;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 skill requirements;</a:t>
            </a: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mental attention.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Fordism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899892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31806</TotalTime>
  <Words>2427</Words>
  <Application>Microsoft Office PowerPoint</Application>
  <PresentationFormat>Předvádění na obrazovce (16:9)</PresentationFormat>
  <Paragraphs>218</Paragraphs>
  <Slides>27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SLU</vt:lpstr>
      <vt:lpstr>TOPIC  Organization structure  WORK DESIGN, ELEMENTS OF STRUCTURE</vt:lpstr>
      <vt:lpstr>Content</vt:lpstr>
      <vt:lpstr>Learning outcomes</vt:lpstr>
      <vt:lpstr>Why study work desing?</vt:lpstr>
      <vt:lpstr>Taylorism</vt:lpstr>
      <vt:lpstr>Taylorism</vt:lpstr>
      <vt:lpstr>Taylorism</vt:lpstr>
      <vt:lpstr>Fordism</vt:lpstr>
      <vt:lpstr>Fordism</vt:lpstr>
      <vt:lpstr>Back to the future?</vt:lpstr>
      <vt:lpstr>Why study elements of structure?</vt:lpstr>
      <vt:lpstr>Prezentace aplikace PowerPoint</vt:lpstr>
      <vt:lpstr>Organization structuring</vt:lpstr>
      <vt:lpstr>Organization structuring</vt:lpstr>
      <vt:lpstr>Organization structuring</vt:lpstr>
      <vt:lpstr>Line, staff, and functional relationships</vt:lpstr>
      <vt:lpstr>Line, staff, and functional relationships</vt:lpstr>
      <vt:lpstr>Line, staff, and functional relationships</vt:lpstr>
      <vt:lpstr>Line, staff, and functional relationships</vt:lpstr>
      <vt:lpstr>Line, staff, and functional relationships</vt:lpstr>
      <vt:lpstr>Formal organization</vt:lpstr>
      <vt:lpstr>Informal organization</vt:lpstr>
      <vt:lpstr>Informal and formal organization</vt:lpstr>
      <vt:lpstr>Centralization versus decentralization</vt:lpstr>
      <vt:lpstr>RECAP</vt:lpstr>
      <vt:lpstr>RECAP</vt:lpstr>
      <vt:lpstr> We can share our thoughts and ask questions 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604</cp:revision>
  <cp:lastPrinted>2018-10-04T06:50:24Z</cp:lastPrinted>
  <dcterms:created xsi:type="dcterms:W3CDTF">2016-07-06T15:42:34Z</dcterms:created>
  <dcterms:modified xsi:type="dcterms:W3CDTF">2021-02-24T12:53:42Z</dcterms:modified>
</cp:coreProperties>
</file>