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40" r:id="rId29"/>
    <p:sldId id="339" r:id="rId30"/>
    <p:sldId id="315" r:id="rId31"/>
    <p:sldId id="341" r:id="rId3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04" y="67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24.02.2021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24.02.2021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24.02.2021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24.02.2021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24.02.2021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24.02.2021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atin typeface="Arial" pitchFamily="34" charset="0"/>
                <a:cs typeface="Arial" pitchFamily="34" charset="0"/>
              </a:rPr>
              <a:t>Environmental Scanning and Industry Analysis</a:t>
            </a:r>
            <a:endParaRPr lang="cs-CZ" sz="3600" b="1" cap="all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EXTERNAL ENVIRONMENTAL VARIABLES, INDUSTRY ANALYSIS, COMPETITIVE INTELLIGENCE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  <p:sp>
        <p:nvSpPr>
          <p:cNvPr id="5" name="TextovéPole 7">
            <a:extLst>
              <a:ext uri="{FF2B5EF4-FFF2-40B4-BE49-F238E27FC236}">
                <a16:creationId xmlns:a16="http://schemas.microsoft.com/office/drawing/2014/main" id="{88E63ECD-72DB-4635-AEC8-729F7ADDA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11713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MANAGEMENT - PEM/BAMNG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Pavel Adámek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>
                <a:latin typeface="Arial" panose="020B0604020202020204" pitchFamily="34" charset="0"/>
              </a:rPr>
              <a:t>adamek@opf.slu.cz</a:t>
            </a:r>
            <a:endParaRPr lang="en-GB" altLang="cs-CZ" sz="1200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Identifying External Environmental Variables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Scanning the </a:t>
            </a:r>
            <a:r>
              <a:rPr lang="cs-CZ" altLang="cs-CZ" sz="2200" b="1">
                <a:latin typeface="Arial" panose="020B0604020202020204" pitchFamily="34" charset="0"/>
              </a:rPr>
              <a:t>Task Environment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000">
                <a:latin typeface="Arial" panose="020B0604020202020204" pitchFamily="34" charset="0"/>
              </a:rPr>
              <a:t>A</a:t>
            </a:r>
            <a:r>
              <a:rPr lang="en-US" altLang="cs-CZ" sz="2000">
                <a:latin typeface="Arial" panose="020B0604020202020204" pitchFamily="34" charset="0"/>
              </a:rPr>
              <a:t> corporation’s scanning of the environment includes analyses of all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en-US" altLang="cs-CZ" sz="2000">
                <a:latin typeface="Arial" panose="020B0604020202020204" pitchFamily="34" charset="0"/>
              </a:rPr>
              <a:t>the relevant elements in the task environment. These analyses take the form of individual reports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en-US" altLang="cs-CZ" sz="2000">
                <a:latin typeface="Arial" panose="020B0604020202020204" pitchFamily="34" charset="0"/>
              </a:rPr>
              <a:t>written by various people in different parts of the firm</a:t>
            </a:r>
            <a:r>
              <a:rPr lang="cs-CZ" altLang="cs-CZ" sz="200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i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2464" t="15905" r="7786" b="8286"/>
          <a:stretch/>
        </p:blipFill>
        <p:spPr>
          <a:xfrm>
            <a:off x="1561589" y="3181921"/>
            <a:ext cx="6012884" cy="367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6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Identifying External Environmental Variables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Identifying External Strategic Factors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origin of </a:t>
            </a:r>
            <a:r>
              <a:rPr lang="en-US" altLang="cs-CZ" sz="2200" b="1">
                <a:latin typeface="Arial" panose="020B0604020202020204" pitchFamily="34" charset="0"/>
              </a:rPr>
              <a:t>competitive advantage lies in the ability to identify and respond to environmental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change well in advance of competition</a:t>
            </a:r>
            <a:r>
              <a:rPr lang="cs-CZ" altLang="cs-CZ" sz="2200" b="1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i="1">
                <a:latin typeface="Arial" panose="020B0604020202020204" pitchFamily="34" charset="0"/>
              </a:rPr>
              <a:t>No firm can successfully monitor all external factors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Choices must be made regarding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which factors are important and which are not. 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Even though managers agree that strategic importance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determines what variables are consistently tracked, they sometimes miss or choose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to ignore crucial new developments.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Personal values and functional experiences of a corporation’s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managers as well as the success of current strategies are likely to bias both their perception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of what is important to monitor in the external environment and their interpretations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of what they perceive.</a:t>
            </a:r>
            <a:endParaRPr lang="cs-CZ" altLang="cs-CZ" sz="2200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i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3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Identifying External Environmental Variables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Identifying External Strategic Factors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One way to identify and analyze developments in the external environment is to use the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issues priority matrix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as follows: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>
                <a:latin typeface="Arial" panose="020B0604020202020204" pitchFamily="34" charset="0"/>
              </a:rPr>
              <a:t>Identify a number of likely trends emerging in the natural, societal, and task environments.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These are strategic environmental issuesthose important trends that, if they occur,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determine what the industry or the world will look like in the near future.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20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>
                <a:latin typeface="Arial" panose="020B0604020202020204" pitchFamily="34" charset="0"/>
              </a:rPr>
              <a:t>Assess the probability of these trends actually occurring, from low to medium to high</a:t>
            </a:r>
            <a:r>
              <a:rPr lang="cs-CZ" altLang="cs-CZ" sz="2200">
                <a:latin typeface="Arial" panose="020B0604020202020204" pitchFamily="34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20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>
                <a:latin typeface="Arial" panose="020B0604020202020204" pitchFamily="34" charset="0"/>
              </a:rPr>
              <a:t>Attempt to ascertain the likely impact (from low to high) of each of these trends on the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corporation being examined.</a:t>
            </a:r>
          </a:p>
        </p:txBody>
      </p:sp>
    </p:spTree>
    <p:extLst>
      <p:ext uri="{BB962C8B-B14F-4D97-AF65-F5344CB8AC3E}">
        <p14:creationId xmlns:p14="http://schemas.microsoft.com/office/powerpoint/2010/main" val="379409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Identifying External Environmental Variables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Identifying External Strategic Factors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One way to identify and analyze developments in the external environment is to use the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issues priority matrix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as follows: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>
                <a:latin typeface="Arial" panose="020B0604020202020204" pitchFamily="34" charset="0"/>
              </a:rPr>
              <a:t>Identify a number of likely trends emerging in the natural, societal, and task environments.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These are strategic environmental issuesthose important trends that, if they occur,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determine what the industry or the world will look like in the near future.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20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>
                <a:latin typeface="Arial" panose="020B0604020202020204" pitchFamily="34" charset="0"/>
              </a:rPr>
              <a:t>Assess the probability of these trends actually occurring, from low to medium to high</a:t>
            </a:r>
            <a:r>
              <a:rPr lang="cs-CZ" altLang="cs-CZ" sz="2200">
                <a:latin typeface="Arial" panose="020B0604020202020204" pitchFamily="34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20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>
                <a:latin typeface="Arial" panose="020B0604020202020204" pitchFamily="34" charset="0"/>
              </a:rPr>
              <a:t>Attempt to ascertain the likely impact (from low to high) of each of these trends on the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corporation being examined.</a:t>
            </a:r>
          </a:p>
        </p:txBody>
      </p:sp>
    </p:spTree>
    <p:extLst>
      <p:ext uri="{BB962C8B-B14F-4D97-AF65-F5344CB8AC3E}">
        <p14:creationId xmlns:p14="http://schemas.microsoft.com/office/powerpoint/2010/main" val="880446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Identifying External Environmental Variables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274796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>
                <a:latin typeface="Arial" panose="020B0604020202020204" pitchFamily="34" charset="0"/>
              </a:rPr>
              <a:t>The issues </a:t>
            </a:r>
            <a:r>
              <a:rPr lang="en-US" altLang="cs-CZ" sz="2200" b="1">
                <a:latin typeface="Arial" panose="020B0604020202020204" pitchFamily="34" charset="0"/>
              </a:rPr>
              <a:t>priority matrix </a:t>
            </a:r>
            <a:r>
              <a:rPr lang="en-US" altLang="cs-CZ" sz="2200">
                <a:latin typeface="Arial" panose="020B0604020202020204" pitchFamily="34" charset="0"/>
              </a:rPr>
              <a:t>can then be used to help managers decide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which environmental trends should be merely scanned (</a:t>
            </a:r>
            <a:r>
              <a:rPr lang="en-US" altLang="cs-CZ" sz="2200" b="1" i="1">
                <a:latin typeface="Arial" panose="020B0604020202020204" pitchFamily="34" charset="0"/>
              </a:rPr>
              <a:t>low priority</a:t>
            </a:r>
            <a:r>
              <a:rPr lang="en-US" altLang="cs-CZ" sz="2200">
                <a:latin typeface="Arial" panose="020B0604020202020204" pitchFamily="34" charset="0"/>
              </a:rPr>
              <a:t>) and which should be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monitored as strategic factors (</a:t>
            </a:r>
            <a:r>
              <a:rPr lang="en-US" altLang="cs-CZ" sz="2200" b="1" i="1">
                <a:latin typeface="Arial" panose="020B0604020202020204" pitchFamily="34" charset="0"/>
              </a:rPr>
              <a:t>high priority</a:t>
            </a:r>
            <a:r>
              <a:rPr lang="en-US" altLang="cs-CZ" sz="2200">
                <a:latin typeface="Arial" panose="020B0604020202020204" pitchFamily="34" charset="0"/>
              </a:rPr>
              <a:t>).</a:t>
            </a:r>
            <a:endParaRPr lang="cs-CZ" altLang="cs-CZ" sz="22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7357" t="12858" r="15928" b="12095"/>
          <a:stretch/>
        </p:blipFill>
        <p:spPr>
          <a:xfrm>
            <a:off x="3269694" y="1523285"/>
            <a:ext cx="5528231" cy="499569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391931" y="644771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i="1"/>
              <a:t>SOURCE: Reprinted from Long-Range Planning, Vol. 17, No. 3, 1984,</a:t>
            </a:r>
            <a:endParaRPr lang="cs-CZ" sz="1000" i="1"/>
          </a:p>
        </p:txBody>
      </p:sp>
    </p:spTree>
    <p:extLst>
      <p:ext uri="{BB962C8B-B14F-4D97-AF65-F5344CB8AC3E}">
        <p14:creationId xmlns:p14="http://schemas.microsoft.com/office/powerpoint/2010/main" val="102702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Industry Analysis: Analyzing the Task Environment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An </a:t>
            </a:r>
            <a:r>
              <a:rPr lang="en-US" altLang="cs-CZ" sz="2200" b="1" i="1">
                <a:latin typeface="Arial" panose="020B0604020202020204" pitchFamily="34" charset="0"/>
              </a:rPr>
              <a:t>industry</a:t>
            </a:r>
            <a:r>
              <a:rPr lang="en-US" altLang="cs-CZ" sz="2200">
                <a:latin typeface="Arial" panose="020B0604020202020204" pitchFamily="34" charset="0"/>
              </a:rPr>
              <a:t> is a </a:t>
            </a:r>
            <a:r>
              <a:rPr lang="en-US" altLang="cs-CZ" sz="2200" b="1">
                <a:latin typeface="Arial" panose="020B0604020202020204" pitchFamily="34" charset="0"/>
              </a:rPr>
              <a:t>group of firms that produces a similar product or service</a:t>
            </a:r>
            <a:r>
              <a:rPr lang="en-US" altLang="cs-CZ" sz="2200">
                <a:latin typeface="Arial" panose="020B0604020202020204" pitchFamily="34" charset="0"/>
              </a:rPr>
              <a:t>, such as soft drinks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or financial services. An examination of the important stakeholder groups, such as suppliers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and customers, in a particular corporation’s task environment is a part of industry analysis.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Michael Porter</a:t>
            </a:r>
            <a:r>
              <a:rPr lang="en-US" altLang="cs-CZ" sz="2200">
                <a:latin typeface="Arial" panose="020B0604020202020204" pitchFamily="34" charset="0"/>
              </a:rPr>
              <a:t>, an authority on competitive strategy, contends that a corporation is most concerned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with the intensity of competition within its industry. </a:t>
            </a:r>
            <a:r>
              <a:rPr lang="en-US" altLang="cs-CZ" sz="2200" b="1">
                <a:latin typeface="Arial" panose="020B0604020202020204" pitchFamily="34" charset="0"/>
              </a:rPr>
              <a:t>The level of this intensity is determined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by basic competitive forces</a:t>
            </a:r>
            <a:r>
              <a:rPr lang="cs-CZ" altLang="cs-CZ" sz="220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“The collective strength of these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forces,” he contends, “determines the ultimate profit potential in the industry, where profit potential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is measured in terms of long-run return on invested capital.”</a:t>
            </a:r>
            <a:endParaRPr lang="cs-CZ" altLang="cs-CZ" sz="18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2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Industry Analysis: Analyzing the Task Environment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In carefully scanning its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industry, a corporation must assess the importance to its success of each of </a:t>
            </a:r>
            <a:r>
              <a:rPr lang="en-US" altLang="cs-CZ" sz="2200" b="1">
                <a:latin typeface="Arial" panose="020B0604020202020204" pitchFamily="34" charset="0"/>
              </a:rPr>
              <a:t>six forces</a:t>
            </a:r>
            <a:r>
              <a:rPr lang="en-US" altLang="cs-CZ" sz="2200">
                <a:latin typeface="Arial" panose="020B0604020202020204" pitchFamily="34" charset="0"/>
              </a:rPr>
              <a:t>: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i="1">
                <a:latin typeface="Arial" panose="020B0604020202020204" pitchFamily="34" charset="0"/>
              </a:rPr>
              <a:t>threat</a:t>
            </a:r>
            <a:r>
              <a:rPr lang="cs-CZ" altLang="cs-CZ" sz="1800" i="1">
                <a:latin typeface="Arial" panose="020B0604020202020204" pitchFamily="34" charset="0"/>
              </a:rPr>
              <a:t> </a:t>
            </a:r>
            <a:r>
              <a:rPr lang="en-US" altLang="cs-CZ" sz="1800" i="1">
                <a:latin typeface="Arial" panose="020B0604020202020204" pitchFamily="34" charset="0"/>
              </a:rPr>
              <a:t>of new entrants, </a:t>
            </a:r>
            <a:endParaRPr lang="cs-CZ" altLang="cs-CZ" sz="1800" i="1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i="1">
                <a:latin typeface="Arial" panose="020B0604020202020204" pitchFamily="34" charset="0"/>
              </a:rPr>
              <a:t>rivalry among existing firms, </a:t>
            </a:r>
            <a:endParaRPr lang="cs-CZ" altLang="cs-CZ" sz="1800" i="1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i="1">
                <a:latin typeface="Arial" panose="020B0604020202020204" pitchFamily="34" charset="0"/>
              </a:rPr>
              <a:t>threat of substitute products or services, </a:t>
            </a:r>
            <a:endParaRPr lang="cs-CZ" altLang="cs-CZ" sz="1800" i="1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i="1">
                <a:latin typeface="Arial" panose="020B0604020202020204" pitchFamily="34" charset="0"/>
              </a:rPr>
              <a:t>bargaining</a:t>
            </a:r>
            <a:r>
              <a:rPr lang="cs-CZ" altLang="cs-CZ" sz="1800" i="1">
                <a:latin typeface="Arial" panose="020B0604020202020204" pitchFamily="34" charset="0"/>
              </a:rPr>
              <a:t> </a:t>
            </a:r>
            <a:r>
              <a:rPr lang="en-US" altLang="cs-CZ" sz="1800" i="1">
                <a:latin typeface="Arial" panose="020B0604020202020204" pitchFamily="34" charset="0"/>
              </a:rPr>
              <a:t>power of buyers, </a:t>
            </a:r>
            <a:endParaRPr lang="cs-CZ" altLang="cs-CZ" sz="1800" i="1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i="1">
                <a:latin typeface="Arial" panose="020B0604020202020204" pitchFamily="34" charset="0"/>
              </a:rPr>
              <a:t>bargaining power of suppliers, </a:t>
            </a:r>
            <a:endParaRPr lang="cs-CZ" altLang="cs-CZ" sz="1800" i="1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i="1">
                <a:latin typeface="Arial" panose="020B0604020202020204" pitchFamily="34" charset="0"/>
              </a:rPr>
              <a:t>and relative power of other stakeholders.</a:t>
            </a:r>
            <a:endParaRPr lang="cs-CZ" altLang="cs-CZ" sz="1800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stronger each of these forces, the more limited companies are in their ability to raise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prices and earn greater profits.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Although Porter mentions only five forces, a sixth</a:t>
            </a:r>
            <a:r>
              <a:rPr lang="cs-CZ" altLang="cs-CZ" sz="2200">
                <a:latin typeface="Arial" panose="020B0604020202020204" pitchFamily="34" charset="0"/>
              </a:rPr>
              <a:t> - </a:t>
            </a:r>
            <a:r>
              <a:rPr lang="en-US" altLang="cs-CZ" sz="2200">
                <a:latin typeface="Arial" panose="020B0604020202020204" pitchFamily="34" charset="0"/>
              </a:rPr>
              <a:t>other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stakeholders</a:t>
            </a:r>
            <a:r>
              <a:rPr lang="cs-CZ" altLang="cs-CZ" sz="2200">
                <a:latin typeface="Arial" panose="020B0604020202020204" pitchFamily="34" charset="0"/>
              </a:rPr>
              <a:t> - </a:t>
            </a:r>
            <a:r>
              <a:rPr lang="en-US" altLang="cs-CZ" sz="2200">
                <a:latin typeface="Arial" panose="020B0604020202020204" pitchFamily="34" charset="0"/>
              </a:rPr>
              <a:t>is added here to reflect the power that governments, local communities, and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other groups from the task environment wield over industry activities.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98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Industry Analysis: Analyzing the Task Environment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128645" y="1523285"/>
            <a:ext cx="237240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Forces Driving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Industry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Competition</a:t>
            </a:r>
          </a:p>
        </p:txBody>
      </p:sp>
      <p:sp>
        <p:nvSpPr>
          <p:cNvPr id="2" name="Obdélník 1"/>
          <p:cNvSpPr/>
          <p:nvPr/>
        </p:nvSpPr>
        <p:spPr>
          <a:xfrm>
            <a:off x="2501050" y="6409611"/>
            <a:ext cx="6515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/>
              <a:t>SOURCE: Reprinted with the permission of The Free Press, A Division of Simon &amp; Schuster, from COMPETITIVE</a:t>
            </a:r>
            <a:r>
              <a:rPr lang="cs-CZ" sz="1000" i="1"/>
              <a:t> </a:t>
            </a:r>
            <a:r>
              <a:rPr lang="en-US" sz="1000" i="1"/>
              <a:t>ADVANTAGE: Techniques for Analyzing Industries and Competitors by Michael E. Porter.</a:t>
            </a:r>
            <a:endParaRPr lang="cs-CZ" sz="1000" i="1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4202" t="9809" r="5456" b="9619"/>
          <a:stretch/>
        </p:blipFill>
        <p:spPr>
          <a:xfrm>
            <a:off x="2291557" y="1523285"/>
            <a:ext cx="6515100" cy="48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91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Industry Analysis: Analyzing the Task Environment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Threat of New Entrants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New entrants to an industry typically bring to it new capacity, a desire to gain market share,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and substantial resources. They are, therefore, threats to an established corporation.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An entry barrier</a:t>
            </a:r>
            <a:r>
              <a:rPr lang="en-US" altLang="cs-CZ" sz="2200">
                <a:latin typeface="Arial" panose="020B0604020202020204" pitchFamily="34" charset="0"/>
              </a:rPr>
              <a:t> is an obstruction that makes it difficult for a company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to enter an industry.</a:t>
            </a: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Some of the possible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barriers to entry are</a:t>
            </a:r>
            <a:r>
              <a:rPr lang="en-US" altLang="cs-CZ" sz="2200">
                <a:latin typeface="Arial" panose="020B0604020202020204" pitchFamily="34" charset="0"/>
              </a:rPr>
              <a:t>: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Economies of scale</a:t>
            </a:r>
            <a:r>
              <a:rPr lang="en-US" altLang="cs-CZ" sz="1800">
                <a:latin typeface="Arial" panose="020B0604020202020204" pitchFamily="34" charset="0"/>
              </a:rPr>
              <a:t>: Scale economies in the production and sale of microprocessors, for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example, gave Intel a significant cost advantage over any new rival.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Product differentiation</a:t>
            </a:r>
            <a:endParaRPr lang="cs-CZ" altLang="cs-CZ" sz="1800" b="1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Capital requirements</a:t>
            </a:r>
            <a:r>
              <a:rPr lang="en-US" altLang="cs-CZ" sz="1800">
                <a:latin typeface="Arial" panose="020B0604020202020204" pitchFamily="34" charset="0"/>
              </a:rPr>
              <a:t>: The need to invest huge financial resources in manufacturing facilities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in order to produce large commercial airplanes creates a significant barrier to entry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to any competitor for Boeing and Airbus.</a:t>
            </a: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90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Industry Analysis: Analyzing the Task Environment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Some of the possible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barriers to entry are</a:t>
            </a:r>
            <a:r>
              <a:rPr lang="en-US" altLang="cs-CZ" sz="2200">
                <a:latin typeface="Arial" panose="020B0604020202020204" pitchFamily="34" charset="0"/>
              </a:rPr>
              <a:t>: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Switching costs</a:t>
            </a:r>
            <a:r>
              <a:rPr lang="en-US" altLang="cs-CZ" sz="1800">
                <a:latin typeface="Arial" panose="020B0604020202020204" pitchFamily="34" charset="0"/>
              </a:rPr>
              <a:t>: Once a software program such as Excel or Word becomes established in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an office, office managers are very reluctant to switch to a new program because of the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high training costs.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en-US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Access to distribution channels</a:t>
            </a:r>
            <a:r>
              <a:rPr lang="en-US" altLang="cs-CZ" sz="1800">
                <a:latin typeface="Arial" panose="020B0604020202020204" pitchFamily="34" charset="0"/>
              </a:rPr>
              <a:t>: Small entrepreneurs often have difficulty obtaining supermarket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shelf space for their goods because large retailers charge for space on their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shelves and give priority to the established firms who can pay for the advertising needed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to generate high customer demand.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en-US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Cost disadvantages independent of size</a:t>
            </a:r>
            <a:r>
              <a:rPr lang="en-US" altLang="cs-CZ" sz="1800">
                <a:latin typeface="Arial" panose="020B0604020202020204" pitchFamily="34" charset="0"/>
              </a:rPr>
              <a:t>: Once a new product earns sufficient market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share to be accepted as the standard for that type of product, the maker has a key advantage.</a:t>
            </a:r>
            <a:endParaRPr lang="cs-CZ" altLang="cs-CZ" sz="1800">
              <a:latin typeface="Arial" panose="020B0604020202020204" pitchFamily="34" charset="0"/>
            </a:endParaRPr>
          </a:p>
          <a:p>
            <a:pPr lvl="1" indent="0" eaLnBrk="1" hangingPunct="1">
              <a:spcBef>
                <a:spcPct val="0"/>
              </a:spcBef>
              <a:buNone/>
              <a:defRPr/>
            </a:pP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Government policy</a:t>
            </a:r>
            <a:r>
              <a:rPr lang="en-US" altLang="cs-CZ" sz="1800">
                <a:latin typeface="Arial" panose="020B0604020202020204" pitchFamily="34" charset="0"/>
              </a:rPr>
              <a:t>: Governments can limit entry into an industry through licensing requirements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by restricting access to rawmaterials, such as oil-drilling sites in protected areas.</a:t>
            </a:r>
          </a:p>
        </p:txBody>
      </p:sp>
    </p:spTree>
    <p:extLst>
      <p:ext uri="{BB962C8B-B14F-4D97-AF65-F5344CB8AC3E}">
        <p14:creationId xmlns:p14="http://schemas.microsoft.com/office/powerpoint/2010/main" val="47790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>
                <a:latin typeface="Arial" panose="020B0604020202020204" pitchFamily="34" charset="0"/>
              </a:rPr>
              <a:t>Identifying External Environmental Variables 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>
                <a:latin typeface="Arial" panose="020B0604020202020204" pitchFamily="34" charset="0"/>
              </a:rPr>
              <a:t>Industry Analysis: Analyzing the Task Environment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>
                <a:latin typeface="Arial" panose="020B0604020202020204" pitchFamily="34" charset="0"/>
              </a:rPr>
              <a:t>Categorizing International Industries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Industry Analysis: Analyzing the Task Environment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Rivalry among Existing Firms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According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to Porter, intense rivalry is related to the presence of several factors, including: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Number of competitors</a:t>
            </a:r>
            <a:r>
              <a:rPr lang="en-US" altLang="cs-CZ" sz="1800">
                <a:latin typeface="Arial" panose="020B0604020202020204" pitchFamily="34" charset="0"/>
              </a:rPr>
              <a:t>: When competitors are few and roughly equal in size, such as in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the auto and major home appliance industries, they watch each other carefully to make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sure that they match any move by another firm with an equal countermove.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Rate of industry growth</a:t>
            </a:r>
            <a:r>
              <a:rPr lang="en-US" altLang="cs-CZ" sz="1800">
                <a:latin typeface="Arial" panose="020B0604020202020204" pitchFamily="34" charset="0"/>
              </a:rPr>
              <a:t>: Any slowing in passenger traffic tends to set off price wars in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the airline industry because the only path to growth is to take sales away from a competitor.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Product or service characteristics</a:t>
            </a:r>
            <a:r>
              <a:rPr lang="en-US" altLang="cs-CZ" sz="1800">
                <a:latin typeface="Arial" panose="020B0604020202020204" pitchFamily="34" charset="0"/>
              </a:rPr>
              <a:t>: A product can be very unique, with many qualities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differentiating it from others of its kind or it may be a commodity, a product whose characteristics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are the same, regardless of who sells it. 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Amount of fixed costs</a:t>
            </a:r>
            <a:r>
              <a:rPr lang="en-US" altLang="cs-CZ" sz="1800">
                <a:latin typeface="Arial" panose="020B0604020202020204" pitchFamily="34" charset="0"/>
              </a:rPr>
              <a:t>: Because airlines must fly their planes on a schedule, regardless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of the number of paying passengers for any one flight, they offer cheap standby fares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whenever a plane has empty seats.</a:t>
            </a:r>
          </a:p>
        </p:txBody>
      </p:sp>
    </p:spTree>
    <p:extLst>
      <p:ext uri="{BB962C8B-B14F-4D97-AF65-F5344CB8AC3E}">
        <p14:creationId xmlns:p14="http://schemas.microsoft.com/office/powerpoint/2010/main" val="1912322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Industry Analysis: Analyzing the Task Environment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Rivalry among Existing Firms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According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to Porter, intense rivalry is related to the presence of several factors, including: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Capacity</a:t>
            </a:r>
            <a:r>
              <a:rPr lang="en-US" altLang="cs-CZ" sz="1800">
                <a:latin typeface="Arial" panose="020B0604020202020204" pitchFamily="34" charset="0"/>
              </a:rPr>
              <a:t>: If the only way a manufacturer can increase capacity is in a large increment by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building a new plant (as in the paper industry), it will run that new plant at full capacity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to keep its unit costs as low as possible—thus producing so much that the selling price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falls throughout the industry.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en-US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Height of exit barriers</a:t>
            </a:r>
            <a:r>
              <a:rPr lang="en-US" altLang="cs-CZ" sz="1800">
                <a:latin typeface="Arial" panose="020B0604020202020204" pitchFamily="34" charset="0"/>
              </a:rPr>
              <a:t>: Exit barriers keep a company from leaving an industry. </a:t>
            </a:r>
            <a:endParaRPr lang="cs-CZ" altLang="cs-CZ" sz="1800">
              <a:latin typeface="Arial" panose="020B0604020202020204" pitchFamily="34" charset="0"/>
            </a:endParaRPr>
          </a:p>
          <a:p>
            <a:pPr lvl="1" indent="0" eaLnBrk="1" hangingPunct="1">
              <a:spcBef>
                <a:spcPct val="0"/>
              </a:spcBef>
              <a:buNone/>
              <a:defRPr/>
            </a:pPr>
            <a:endParaRPr lang="en-US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Diversity of rivals</a:t>
            </a:r>
            <a:r>
              <a:rPr lang="en-US" altLang="cs-CZ" sz="1800">
                <a:latin typeface="Arial" panose="020B0604020202020204" pitchFamily="34" charset="0"/>
              </a:rPr>
              <a:t>: Rivals that have very different ideas of how to compete are likely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to cross paths often and unknowingly challenge each other’s position.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83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Industry Analysis: Analyzing the Task Environment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Threat of Substitute Products or Services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substitute product is a product that appears to be different but can satisfy the same need as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another product</a:t>
            </a:r>
            <a:r>
              <a:rPr lang="cs-CZ" altLang="cs-CZ" sz="220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According to Porter, “</a:t>
            </a:r>
            <a:r>
              <a:rPr lang="en-US" altLang="cs-CZ" sz="2200" i="1">
                <a:latin typeface="Arial" panose="020B0604020202020204" pitchFamily="34" charset="0"/>
              </a:rPr>
              <a:t>Substitutes limit the potential returns of an industry by placing a ceiling</a:t>
            </a:r>
            <a:r>
              <a:rPr lang="cs-CZ" altLang="cs-CZ" sz="2200" i="1">
                <a:latin typeface="Arial" panose="020B0604020202020204" pitchFamily="34" charset="0"/>
              </a:rPr>
              <a:t> </a:t>
            </a:r>
            <a:r>
              <a:rPr lang="en-US" altLang="cs-CZ" sz="2200" i="1">
                <a:latin typeface="Arial" panose="020B0604020202020204" pitchFamily="34" charset="0"/>
              </a:rPr>
              <a:t>on the prices firms in the industry can profitably charge</a:t>
            </a:r>
            <a:r>
              <a:rPr lang="en-US" altLang="cs-CZ" sz="2200">
                <a:latin typeface="Arial" panose="020B0604020202020204" pitchFamily="34" charset="0"/>
              </a:rPr>
              <a:t>.”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To the extent that switching costs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are low, substitutes may have a strong effect on an industry.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Tea can be considered a substitute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for coffee. If the price of coffee goes up high enough, coffee drinkers will slowly begin switching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to tea. The price of tea thus puts a price ceiling on the price of coffee. </a:t>
            </a:r>
            <a:endParaRPr lang="cs-CZ" altLang="cs-CZ" sz="18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Sometimes a difficult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task, the identification of possible substitute products or services means searching for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products or services that can perform the same function, even though they have a different appearance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and may not appear to be easily substitutable.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09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Industry Analysis: Analyzing the Task Environment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Bargaining Power of Buyers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buyer or a group of buyers is powerful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if some of the following factors hold true: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A buyer purchases a large proportion of the seller’s product or service 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A buyer has the potential to integrate backward by producing the product itself (for example,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a newspaper chain could make its own paper).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Alternative suppliers are plentiful because the product is standard or undifferentiated (for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example, motorists can choose among many gas stations).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Changing suppliers costs very little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The purchased product represents a high percentage of a buyer’s costs, thus providing an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incentive to shop around for a lower price.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A buyer earns low profits and is thus very sensitive to costs and service differences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The purchased product is unimportant to the final quality or price of a buyer’s products or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services and thus can be easily substituted without affecting the final product adversely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6130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Industry Analysis: Analyzing the Task Environment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Bargaining Power of Suppliers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Suppliers can affect an industry through their ability to raise prices or reduce the quality of purchased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goods and services. A supplier or supplier group is powerful if some of the following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factors apply: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The supplier industry is dominated by a few companies, but it sells to many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  <a:endParaRPr lang="en-US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Its product or service is unique and/or it has built up switching costs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Substitutes are not readily available (for example, electricity).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Suppliers are able to integrate forward and compete directly with their present customers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(for example, a microprocessor producer such as Intel can make PCs).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A purchasing industry buys only a small portion of the supplier group’s goods and services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and is thus unimportant to the supplier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964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Categorizing International Industries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According to Porter, </a:t>
            </a:r>
            <a:r>
              <a:rPr lang="en-US" altLang="cs-CZ" sz="2200" b="1">
                <a:latin typeface="Arial" panose="020B0604020202020204" pitchFamily="34" charset="0"/>
              </a:rPr>
              <a:t>world industries vary on a continuum from multidomestic to global</a:t>
            </a:r>
            <a:r>
              <a:rPr lang="cs-CZ" altLang="cs-CZ" sz="2200" b="1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Multidomestic industries </a:t>
            </a:r>
            <a:r>
              <a:rPr lang="en-US" altLang="cs-CZ" sz="2200">
                <a:latin typeface="Arial" panose="020B0604020202020204" pitchFamily="34" charset="0"/>
              </a:rPr>
              <a:t>are specific to each country or group of countries.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This type of international industry is a collection of essentially domestic industries, such as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retailing and insurance.</a:t>
            </a: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>
                <a:latin typeface="Arial" panose="020B0604020202020204" pitchFamily="34" charset="0"/>
              </a:rPr>
              <a:t>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The activities in a subsidiary of a multinational corporation (MNC)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in this type of industry are essentially independent of the activities of the MNC’s subsidiaries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in other countries. 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Within each country, it has a manufacturing facility to produce goods for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sale within that country. 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The MNC is thus able to tailor its products or services to the very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specific needs of consumers in a particular country or group of countries having similar societal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environments.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87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Categorizing International Industries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Global industries</a:t>
            </a:r>
            <a:r>
              <a:rPr lang="en-US" altLang="cs-CZ" sz="2200">
                <a:latin typeface="Arial" panose="020B0604020202020204" pitchFamily="34" charset="0"/>
              </a:rPr>
              <a:t>, in contrast, </a:t>
            </a:r>
            <a:r>
              <a:rPr lang="en-US" altLang="cs-CZ" sz="2200" b="1" i="1">
                <a:latin typeface="Arial" panose="020B0604020202020204" pitchFamily="34" charset="0"/>
              </a:rPr>
              <a:t>operate worldwide</a:t>
            </a:r>
            <a:r>
              <a:rPr lang="en-US" altLang="cs-CZ" sz="2200">
                <a:latin typeface="Arial" panose="020B0604020202020204" pitchFamily="34" charset="0"/>
              </a:rPr>
              <a:t>, with MNCs making only small adjustments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for country-specific circumstances.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In a global industry an MNC’s activities in one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country are significantly affected by its activities in other countries.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MNCs in global industries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produce products or services in various locations throughout the world and sell them, making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only minor adjustments for specific country requirements.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Examples of global industries are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commercial aircraft, television sets, semiconductors, copiers, automobiles, watches, and tires.</a:t>
            </a:r>
            <a:endParaRPr lang="cs-CZ" altLang="cs-CZ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93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Categorizing International Industries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Continuum of International Industries</a:t>
            </a:r>
            <a:endParaRPr lang="cs-CZ" altLang="cs-CZ" sz="14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678" t="40667" r="7036" b="27714"/>
          <a:stretch/>
        </p:blipFill>
        <p:spPr>
          <a:xfrm>
            <a:off x="437963" y="2298242"/>
            <a:ext cx="8277600" cy="218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52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Categorizing International Industries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The factors that tend to determine </a:t>
            </a:r>
            <a:r>
              <a:rPr lang="en-US" altLang="cs-CZ" sz="2200">
                <a:latin typeface="Arial" panose="020B0604020202020204" pitchFamily="34" charset="0"/>
              </a:rPr>
              <a:t>whether an industry will be primarily multidomestic or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primarily global are: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Pressure for </a:t>
            </a:r>
            <a:r>
              <a:rPr lang="en-US" altLang="cs-CZ" sz="2000" b="1">
                <a:latin typeface="Arial" panose="020B0604020202020204" pitchFamily="34" charset="0"/>
              </a:rPr>
              <a:t>coordination within the MNCs </a:t>
            </a:r>
            <a:r>
              <a:rPr lang="en-US" altLang="cs-CZ" sz="2000">
                <a:latin typeface="Arial" panose="020B0604020202020204" pitchFamily="34" charset="0"/>
              </a:rPr>
              <a:t>operating in that industry</a:t>
            </a:r>
            <a:r>
              <a:rPr lang="cs-CZ" altLang="cs-CZ" sz="2000">
                <a:latin typeface="Arial" panose="020B0604020202020204" pitchFamily="34" charset="0"/>
              </a:rPr>
              <a:t>.</a:t>
            </a:r>
            <a:endParaRPr lang="en-US" altLang="cs-CZ" sz="20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Pressure for </a:t>
            </a:r>
            <a:r>
              <a:rPr lang="en-US" altLang="cs-CZ" sz="2000" b="1">
                <a:latin typeface="Arial" panose="020B0604020202020204" pitchFamily="34" charset="0"/>
              </a:rPr>
              <a:t>local responsiveness </a:t>
            </a:r>
            <a:r>
              <a:rPr lang="en-US" altLang="cs-CZ" sz="2000">
                <a:latin typeface="Arial" panose="020B0604020202020204" pitchFamily="34" charset="0"/>
              </a:rPr>
              <a:t>on the part of individual country markets</a:t>
            </a:r>
            <a:r>
              <a:rPr lang="cs-CZ" altLang="cs-CZ" sz="200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Between these two extremes lie a number of industries with varying characteristics of both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multidomestic and global industries. These are </a:t>
            </a:r>
            <a:r>
              <a:rPr lang="en-US" altLang="cs-CZ" sz="2200" b="1">
                <a:latin typeface="Arial" panose="020B0604020202020204" pitchFamily="34" charset="0"/>
              </a:rPr>
              <a:t>regional industries</a:t>
            </a:r>
            <a:r>
              <a:rPr lang="en-US" altLang="cs-CZ" sz="2200">
                <a:latin typeface="Arial" panose="020B0604020202020204" pitchFamily="34" charset="0"/>
              </a:rPr>
              <a:t>, in which MNCs primarily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coordinate their activities within regions, such as the Americas or Asia</a:t>
            </a:r>
            <a:r>
              <a:rPr lang="cs-CZ" altLang="cs-CZ" sz="220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47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SUMMARY OF THE LECTURE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Environmental scanning involves monitoring, collecting, and evaluating information in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order to understand the current trends in the natural, societal, and task environments</a:t>
            </a:r>
            <a:r>
              <a:rPr lang="cs-CZ" altLang="cs-CZ" sz="220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information is then used to forecast whether these trends will continue or whether others will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take their place.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i="1">
                <a:latin typeface="Arial" panose="020B0604020202020204" pitchFamily="34" charset="0"/>
              </a:rPr>
              <a:t>How will developments in the natural environment affect the world? </a:t>
            </a:r>
            <a:endParaRPr lang="cs-CZ" altLang="cs-CZ" sz="1800" i="1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i="1">
                <a:latin typeface="Arial" panose="020B0604020202020204" pitchFamily="34" charset="0"/>
              </a:rPr>
              <a:t>What</a:t>
            </a:r>
            <a:r>
              <a:rPr lang="cs-CZ" altLang="cs-CZ" sz="1800" i="1">
                <a:latin typeface="Arial" panose="020B0604020202020204" pitchFamily="34" charset="0"/>
              </a:rPr>
              <a:t> </a:t>
            </a:r>
            <a:r>
              <a:rPr lang="en-US" altLang="cs-CZ" sz="1800" i="1">
                <a:latin typeface="Arial" panose="020B0604020202020204" pitchFamily="34" charset="0"/>
              </a:rPr>
              <a:t>kind of developments can we expect in the societal environment to affect our industry? </a:t>
            </a:r>
            <a:endParaRPr lang="cs-CZ" altLang="cs-CZ" sz="1800" i="1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i="1">
                <a:latin typeface="Arial" panose="020B0604020202020204" pitchFamily="34" charset="0"/>
              </a:rPr>
              <a:t>What</a:t>
            </a:r>
            <a:r>
              <a:rPr lang="cs-CZ" altLang="cs-CZ" sz="1800" i="1">
                <a:latin typeface="Arial" panose="020B0604020202020204" pitchFamily="34" charset="0"/>
              </a:rPr>
              <a:t> </a:t>
            </a:r>
            <a:r>
              <a:rPr lang="en-US" altLang="cs-CZ" sz="1800" i="1">
                <a:latin typeface="Arial" panose="020B0604020202020204" pitchFamily="34" charset="0"/>
              </a:rPr>
              <a:t>will an industry look like in 10 to 20 years? </a:t>
            </a:r>
            <a:endParaRPr lang="cs-CZ" altLang="cs-CZ" sz="1800" i="1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i="1">
                <a:latin typeface="Arial" panose="020B0604020202020204" pitchFamily="34" charset="0"/>
              </a:rPr>
              <a:t>Who will be the key competitors? </a:t>
            </a:r>
            <a:endParaRPr lang="cs-CZ" altLang="cs-CZ" sz="1800" i="1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i="1">
                <a:latin typeface="Arial" panose="020B0604020202020204" pitchFamily="34" charset="0"/>
              </a:rPr>
              <a:t>Who is likely</a:t>
            </a:r>
            <a:r>
              <a:rPr lang="cs-CZ" altLang="cs-CZ" sz="1800" i="1">
                <a:latin typeface="Arial" panose="020B0604020202020204" pitchFamily="34" charset="0"/>
              </a:rPr>
              <a:t> </a:t>
            </a:r>
            <a:r>
              <a:rPr lang="en-US" altLang="cs-CZ" sz="1800" i="1">
                <a:latin typeface="Arial" panose="020B0604020202020204" pitchFamily="34" charset="0"/>
              </a:rPr>
              <a:t>to fall by the wayside? </a:t>
            </a:r>
            <a:endParaRPr lang="cs-CZ" altLang="cs-CZ" sz="1800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5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INTRODUCTION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Before an organization can begin strategy formulation</a:t>
            </a:r>
            <a:r>
              <a:rPr lang="en-US" altLang="cs-CZ" sz="2200">
                <a:latin typeface="Arial" panose="020B0604020202020204" pitchFamily="34" charset="0"/>
              </a:rPr>
              <a:t>, it must </a:t>
            </a:r>
            <a:r>
              <a:rPr lang="en-US" altLang="cs-CZ" sz="2200" b="1">
                <a:latin typeface="Arial" panose="020B0604020202020204" pitchFamily="34" charset="0"/>
              </a:rPr>
              <a:t>scan the external environment </a:t>
            </a:r>
            <a:r>
              <a:rPr lang="en-US" altLang="cs-CZ" sz="2200">
                <a:latin typeface="Arial" panose="020B0604020202020204" pitchFamily="34" charset="0"/>
              </a:rPr>
              <a:t>to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identify possible opportunities and threats and its internal environment for strengths and weaknesses.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Environmental scanning is the monitoring, evaluation, and dissemination of information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from the external and internal environments to key people within the corporation.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corporation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uses this tool to avoid strategic surprise </a:t>
            </a:r>
            <a:r>
              <a:rPr lang="en-US" altLang="cs-CZ" sz="2200">
                <a:latin typeface="Arial" panose="020B0604020202020204" pitchFamily="34" charset="0"/>
              </a:rPr>
              <a:t>and to ensure its long-term health.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Research has found a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positive relationship between environmental scanning and profits</a:t>
            </a:r>
            <a:r>
              <a:rPr lang="cs-CZ" altLang="cs-CZ" sz="2200">
                <a:latin typeface="Arial" panose="020B0604020202020204" pitchFamily="34" charset="0"/>
              </a:rPr>
              <a:t>.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SUMMARY OF THE LECTURE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We use this information to make certain assumptions about the </a:t>
            </a:r>
            <a:r>
              <a:rPr lang="en-US" altLang="cs-CZ" sz="2200" b="1">
                <a:latin typeface="Arial" panose="020B0604020202020204" pitchFamily="34" charset="0"/>
              </a:rPr>
              <a:t>future</a:t>
            </a:r>
            <a:r>
              <a:rPr lang="cs-CZ" altLang="cs-CZ" sz="2200" b="1">
                <a:latin typeface="Arial" panose="020B0604020202020204" pitchFamily="34" charset="0"/>
              </a:rPr>
              <a:t> - </a:t>
            </a:r>
            <a:r>
              <a:rPr lang="en-US" altLang="cs-CZ" sz="2200" b="1">
                <a:latin typeface="Arial" panose="020B0604020202020204" pitchFamily="34" charset="0"/>
              </a:rPr>
              <a:t>assumptions </a:t>
            </a:r>
            <a:r>
              <a:rPr lang="en-US" altLang="cs-CZ" sz="2200">
                <a:latin typeface="Arial" panose="020B0604020202020204" pitchFamily="34" charset="0"/>
              </a:rPr>
              <a:t>that are then used in strategic planning.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The key to winning is not to assume that your industry will continue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as it is now but to assume that the industry will change </a:t>
            </a:r>
            <a:r>
              <a:rPr lang="en-US" altLang="cs-CZ" sz="2200">
                <a:latin typeface="Arial" panose="020B0604020202020204" pitchFamily="34" charset="0"/>
              </a:rPr>
              <a:t>and to make sure that your company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will be in position to take advantage of those changes.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4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Identifying External Environmental Variables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In undertaking environmental scanning, strategic managers must first be aware of the many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variables within a corporation’s </a:t>
            </a:r>
            <a:r>
              <a:rPr lang="en-US" altLang="cs-CZ" sz="2200" b="1">
                <a:latin typeface="Arial" panose="020B0604020202020204" pitchFamily="34" charset="0"/>
              </a:rPr>
              <a:t>natural, societal, and task environments</a:t>
            </a:r>
            <a:r>
              <a:rPr lang="cs-CZ" altLang="cs-CZ" sz="220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natural environment includes </a:t>
            </a:r>
            <a:r>
              <a:rPr lang="en-US" altLang="cs-CZ" sz="2200" b="1">
                <a:latin typeface="Arial" panose="020B0604020202020204" pitchFamily="34" charset="0"/>
              </a:rPr>
              <a:t>physical resources, wildlife, and climate</a:t>
            </a:r>
            <a:r>
              <a:rPr lang="en-US" altLang="cs-CZ" sz="2200">
                <a:latin typeface="Arial" panose="020B0604020202020204" pitchFamily="34" charset="0"/>
              </a:rPr>
              <a:t> that are an inherent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part of existence on Earth. These factors form an </a:t>
            </a:r>
            <a:r>
              <a:rPr lang="en-US" altLang="cs-CZ" sz="2200" i="1">
                <a:latin typeface="Arial" panose="020B0604020202020204" pitchFamily="34" charset="0"/>
              </a:rPr>
              <a:t>ecological system of interrelated life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societal environment is mankind’s social system that includes general forces that do not directly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touch on the short-run activities of the organization that can, and often do, influence its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long-run decisions</a:t>
            </a:r>
            <a:r>
              <a:rPr lang="en-US" altLang="cs-CZ" sz="2200">
                <a:latin typeface="Arial" panose="020B0604020202020204" pitchFamily="34" charset="0"/>
              </a:rPr>
              <a:t>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2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Identifying External Environmental Variables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These factors affect multiple industries and are as follows: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Economic forces </a:t>
            </a:r>
            <a:r>
              <a:rPr lang="en-US" altLang="cs-CZ" sz="1800">
                <a:latin typeface="Arial" panose="020B0604020202020204" pitchFamily="34" charset="0"/>
              </a:rPr>
              <a:t>that regulate the exchange of materials, money, energy, and information.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Technological forces </a:t>
            </a:r>
            <a:r>
              <a:rPr lang="en-US" altLang="cs-CZ" sz="1800">
                <a:latin typeface="Arial" panose="020B0604020202020204" pitchFamily="34" charset="0"/>
              </a:rPr>
              <a:t>that generate problem-solving inventions.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Political–legal forces </a:t>
            </a:r>
            <a:r>
              <a:rPr lang="en-US" altLang="cs-CZ" sz="1800">
                <a:latin typeface="Arial" panose="020B0604020202020204" pitchFamily="34" charset="0"/>
              </a:rPr>
              <a:t>that allocate power and provide constraining and protecting laws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and regulations.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Sociocultural forces </a:t>
            </a:r>
            <a:r>
              <a:rPr lang="en-US" altLang="cs-CZ" sz="1800">
                <a:latin typeface="Arial" panose="020B0604020202020204" pitchFamily="34" charset="0"/>
              </a:rPr>
              <a:t>that regulate the values, mores, and customs of society.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task environment includes those elements or groups that directly affect a corporation and,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in turn, are affected by it.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These are governments, local communities, suppliers, competitors,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customers, creditors, employees/labor unions, special-interest groups, and trade associations.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corporation’s task environment is typically the industry within which the firm operates.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Industry analysis </a:t>
            </a:r>
            <a:r>
              <a:rPr lang="en-US" altLang="cs-CZ" sz="1800">
                <a:latin typeface="Arial" panose="020B0604020202020204" pitchFamily="34" charset="0"/>
              </a:rPr>
              <a:t>(popularized by Michael Porter) refers to an in-depth examination of key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factors within a corporation’s task environment.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9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Identifying External Environmental Variables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Scanning the Natural Environment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natural environment includes </a:t>
            </a:r>
            <a:r>
              <a:rPr lang="en-US" altLang="cs-CZ" sz="2200" b="1">
                <a:latin typeface="Arial" panose="020B0604020202020204" pitchFamily="34" charset="0"/>
              </a:rPr>
              <a:t>physical resources, wildlife, and climate</a:t>
            </a:r>
            <a:r>
              <a:rPr lang="cs-CZ" altLang="cs-CZ" sz="2200" b="1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Management must therefore scan not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only the natural environment for possible strategic factors, but also include in its strategic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decision-making processes the impact of its activities upon the natural environment.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Research reveals that scanning the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market for environmental issues is positively related to firm performance because it helps management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identify opportunities to fulfill future market demand based upon environmentally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friendly products or processes</a:t>
            </a:r>
            <a:r>
              <a:rPr lang="cs-CZ" altLang="cs-CZ" sz="2200">
                <a:latin typeface="Arial" panose="020B0604020202020204" pitchFamily="34" charset="0"/>
              </a:rPr>
              <a:t> - </a:t>
            </a:r>
            <a:r>
              <a:rPr lang="en-US" altLang="cs-CZ" sz="2200">
                <a:latin typeface="Arial" panose="020B0604020202020204" pitchFamily="34" charset="0"/>
              </a:rPr>
              <a:t>the Environmental Sustainability Issue</a:t>
            </a:r>
            <a:r>
              <a:rPr lang="cs-CZ" altLang="cs-CZ" sz="220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9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Identifying External Environmental Variables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Scanning the Societal Environment: STEEP Analysis</a:t>
            </a:r>
            <a:endParaRPr lang="cs-CZ" altLang="cs-CZ" sz="22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>
                <a:latin typeface="Arial" panose="020B0604020202020204" pitchFamily="34" charset="0"/>
              </a:rPr>
              <a:t>The s</a:t>
            </a:r>
            <a:r>
              <a:rPr lang="en-US" altLang="cs-CZ" sz="2200">
                <a:latin typeface="Arial" panose="020B0604020202020204" pitchFamily="34" charset="0"/>
              </a:rPr>
              <a:t>trategic factors in the societal environment becomes enormous when we realize that, generally speaking, each country in the world can be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represented by its own unique set of societal forces</a:t>
            </a:r>
            <a:r>
              <a:rPr lang="cs-CZ" altLang="cs-CZ" sz="2200">
                <a:latin typeface="Arial" panose="020B0604020202020204" pitchFamily="34" charset="0"/>
              </a:rPr>
              <a:t> - </a:t>
            </a:r>
            <a:r>
              <a:rPr lang="en-US" altLang="cs-CZ" sz="2200">
                <a:latin typeface="Arial" panose="020B0604020202020204" pitchFamily="34" charset="0"/>
              </a:rPr>
              <a:t>some of which are very similar to those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of neighboring countries and some of which are very different.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STEEP Analysis, the scanning of Sociocultural, Technological, Economic,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Ecological, and Political-legal environmental forces.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i="1">
                <a:latin typeface="Arial" panose="020B0604020202020204" pitchFamily="34" charset="0"/>
              </a:rPr>
              <a:t>(It may also be called PESTEL Analysis</a:t>
            </a:r>
            <a:r>
              <a:rPr lang="cs-CZ" altLang="cs-CZ" sz="1800" i="1">
                <a:latin typeface="Arial" panose="020B0604020202020204" pitchFamily="34" charset="0"/>
              </a:rPr>
              <a:t> </a:t>
            </a:r>
            <a:r>
              <a:rPr lang="en-US" altLang="cs-CZ" sz="1800" i="1">
                <a:latin typeface="Arial" panose="020B0604020202020204" pitchFamily="34" charset="0"/>
              </a:rPr>
              <a:t>for Political, Economic, Sociocultural, Technological, Ecological, and Legal forces.)</a:t>
            </a:r>
            <a:endParaRPr lang="cs-CZ" altLang="cs-CZ" sz="1800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i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0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Identifying External Environmental Variables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19374" y="1523284"/>
            <a:ext cx="8477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Some Important Variables in the Societal Environment</a:t>
            </a:r>
            <a:endParaRPr lang="cs-CZ" altLang="cs-CZ" sz="2200" i="1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393" t="16857" r="2643" b="10381"/>
          <a:stretch/>
        </p:blipFill>
        <p:spPr>
          <a:xfrm>
            <a:off x="118955" y="1954171"/>
            <a:ext cx="8878088" cy="460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Environmental Scanning and Industry Analysis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Identifying External Environmental Variables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148998" y="1439636"/>
            <a:ext cx="89950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Some Important Variables in</a:t>
            </a:r>
            <a:r>
              <a:rPr lang="cs-CZ" altLang="cs-CZ" sz="2200" b="1">
                <a:latin typeface="Arial" panose="020B0604020202020204" pitchFamily="34" charset="0"/>
              </a:rPr>
              <a:t> International</a:t>
            </a:r>
            <a:r>
              <a:rPr lang="en-US" altLang="cs-CZ" sz="2200" b="1">
                <a:latin typeface="Arial" panose="020B0604020202020204" pitchFamily="34" charset="0"/>
              </a:rPr>
              <a:t>Societal Environment</a:t>
            </a:r>
            <a:r>
              <a:rPr lang="cs-CZ" altLang="cs-CZ" sz="2200" b="1">
                <a:latin typeface="Arial" panose="020B0604020202020204" pitchFamily="34" charset="0"/>
              </a:rPr>
              <a:t>s</a:t>
            </a:r>
            <a:endParaRPr lang="cs-CZ" altLang="cs-CZ" sz="2200" i="1"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9571" t="15904" r="11107" b="11143"/>
          <a:stretch/>
        </p:blipFill>
        <p:spPr>
          <a:xfrm>
            <a:off x="557966" y="1870523"/>
            <a:ext cx="8177066" cy="484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524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1752</TotalTime>
  <Words>3142</Words>
  <Application>Microsoft Office PowerPoint</Application>
  <PresentationFormat>Předvádění na obrazovce (4:3)</PresentationFormat>
  <Paragraphs>245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Pavel Adámek</cp:lastModifiedBy>
  <cp:revision>95</cp:revision>
  <dcterms:created xsi:type="dcterms:W3CDTF">2016-03-17T12:08:01Z</dcterms:created>
  <dcterms:modified xsi:type="dcterms:W3CDTF">2021-02-24T19:53:43Z</dcterms:modified>
</cp:coreProperties>
</file>