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61" r:id="rId3"/>
    <p:sldId id="422" r:id="rId4"/>
    <p:sldId id="513" r:id="rId5"/>
    <p:sldId id="514" r:id="rId6"/>
    <p:sldId id="515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23" r:id="rId15"/>
    <p:sldId id="524" r:id="rId16"/>
    <p:sldId id="525" r:id="rId17"/>
    <p:sldId id="526" r:id="rId18"/>
    <p:sldId id="527" r:id="rId19"/>
    <p:sldId id="528" r:id="rId20"/>
    <p:sldId id="529" r:id="rId21"/>
    <p:sldId id="530" r:id="rId22"/>
    <p:sldId id="531" r:id="rId23"/>
    <p:sldId id="532" r:id="rId24"/>
    <p:sldId id="533" r:id="rId25"/>
    <p:sldId id="534" r:id="rId26"/>
    <p:sldId id="535" r:id="rId27"/>
    <p:sldId id="536" r:id="rId28"/>
    <p:sldId id="512" r:id="rId29"/>
    <p:sldId id="537" r:id="rId30"/>
    <p:sldId id="274" r:id="rId31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81E3A"/>
    <a:srgbClr val="307871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A912-BC21-4286-9BD7-B92B2DB49A2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2D866-D22D-4042-B8E0-E9D70327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6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211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521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035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664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8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705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211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384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640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151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88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093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87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467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6782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700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6110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47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6585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172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718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768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322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784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960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66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010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89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</a:t>
            </a:r>
            <a: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cs-CZ" sz="2400" b="1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b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comunicaiton</a:t>
            </a:r>
            <a:endParaRPr lang="en-US" sz="2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940152" y="3723878"/>
            <a:ext cx="303211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en-GB" altLang="cs-CZ" sz="16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367008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Troops were given the following advice to avoid causing offence in the Arab world: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gestures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the ‘OK’ sign which widely means the ‘evil eye’.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shaking hands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disrespectful for a man to offer his hand to a woman.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interaction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 ‘personal space’; Arab culture stresses the need to ‘share the breath’ of a companion.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should not question other men about the women in their family.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Interpersonal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D979AE4-1E68-4D41-A63C-26ED8B8049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5" t="13672" r="27951" b="3800"/>
          <a:stretch/>
        </p:blipFill>
        <p:spPr>
          <a:xfrm>
            <a:off x="4139952" y="-9405"/>
            <a:ext cx="5019280" cy="510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5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813458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assume that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function better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 are open,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 are based on mutual understanding and trust,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are based on cooperation rather than competition,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work together in teams, and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decisions are reached in a participative way.</a:t>
            </a:r>
            <a:endParaRPr lang="en-US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Interpersonal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4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37407"/>
            <a:ext cx="813458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barriers to effective organizational communication are: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differences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consistently shows that employees distort upward communication,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that superiors often have a limited understanding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subordinates’ roles, experiences and problems.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 differences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and women use different conversational styles which can lead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misunderstanding; men tend to talk more and give information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women tend to listen and reflect more.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surroundings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Room size and layout influence our ability to see others and our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readiness to participate in conversations and discussions.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within one country, variations in accent and dialect can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communication difficult.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diversity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cultures have different norms and expectations concerning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 and informal conversations; lack of awareness of those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norms creates misunderstanding.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Interpersonal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6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37407"/>
            <a:ext cx="813458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Maureen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Guirdham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(2002) offers this advice for improving our communications: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face-to-face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we are able to speak with someone directly, we can use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 constantly to check the coding and decoding processes,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to correct mistakes and misunderstanding.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reality checks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should not assume that others will necessarily decode our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messages in the way we intended, and we should check the way in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our messages have been interpreted.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and time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right message delivered in the wrong place or at the wrong time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more likely to be decoded incorrectly, or even ignored, so choose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time and place with sensitivity and care.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empathetic listening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See things from the other person’s point of view, consider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 that may have led to their behaviour, decode the message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way they might decode it, listen attentively to feedback.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Interpersonal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6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37407"/>
            <a:ext cx="813458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Verbal means ‘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words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’, which can be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either spoken or written. ‘Verbal agreement’ and ‘verbal warning’ can thus refer either to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to written communication, and both are contrasted with non-verbal communication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conversations involve exchanges of information or meaning. How do we get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we want? We achieve this through a range of questioning techniques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basic distinction in questioning strategy is between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closed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questions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Closed questions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invite a factual statement in reply, or a simple yes or no response.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contrast, invite the person responding to disclose further information.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differences in response to these two questions: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you have dinner with me this evening?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doing this evening?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Verbal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1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37407"/>
            <a:ext cx="813458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Questioning techniques</a:t>
            </a:r>
            <a:b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4B76030-BEF2-486D-98D3-AEA1BCFBAE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33200" r="27163" b="19201"/>
          <a:stretch/>
        </p:blipFill>
        <p:spPr>
          <a:xfrm>
            <a:off x="1185508" y="737407"/>
            <a:ext cx="5401760" cy="38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08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37407"/>
            <a:ext cx="813458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Conversation control signals</a:t>
            </a:r>
            <a:b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6F83BF0-773F-4B6F-B621-A4EFAF1B8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36000" r="27163" b="27601"/>
          <a:stretch/>
        </p:blipFill>
        <p:spPr>
          <a:xfrm>
            <a:off x="467544" y="849559"/>
            <a:ext cx="6768752" cy="366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3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37407"/>
            <a:ext cx="331236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we interact with others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face-to-face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we are constantly sending and receiving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messages through our signs, expressions, gestures, postures, and vocal mannerisms.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words,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non-verbal communication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accompanies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our verbal communication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Non-verbal communication is popularly known as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 language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Non-</a:t>
            </a:r>
            <a:r>
              <a:rPr lang="cs-CZ" dirty="0" err="1"/>
              <a:t>verbal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1985B0F-2A32-4578-AB7D-2B5C2C8013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50" t="34600" r="33463" b="36000"/>
          <a:stretch/>
        </p:blipFill>
        <p:spPr>
          <a:xfrm>
            <a:off x="4211960" y="1167593"/>
            <a:ext cx="441306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66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37407"/>
            <a:ext cx="813458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ypical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 courtship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gestures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involving non-verbal communication include: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preening (straightening tie, smoothing hair),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thumbs-in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(pointing towards genitals),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turning his body to face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female,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pointing his foot towards her, holding her gaze,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hands on his hips, dilated pupils, and the ‘leg spread’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(crotch display).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Non-</a:t>
            </a:r>
            <a:r>
              <a:rPr lang="cs-CZ" dirty="0" err="1"/>
              <a:t>verbal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5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37407"/>
            <a:ext cx="813458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 the other hand, have a much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richer repertoire of non-verbal courtship behaviour which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includes: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preening gestures such as touching hair, smoothing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clothing;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one or both hands on hips;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foot and body pointing towards the male;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extended eye contact or ‘intimate gaze’;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thumbs-in-belt, but often only one, or thumb protruding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pocket or handbag;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flushed appearance;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the head toss, to flick hair away from face (used even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women with short hair);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exposing the soft smooth skin on the wrists to the male;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exposing the palms of the hands;</a:t>
            </a:r>
          </a:p>
          <a:p>
            <a:pPr marL="0" indent="0">
              <a:buNone/>
            </a:pP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Non-</a:t>
            </a:r>
            <a:r>
              <a:rPr lang="cs-CZ" dirty="0" err="1"/>
              <a:t>verbal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3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AE0B55C-816C-4F19-B7A6-FBC5976C821C}"/>
              </a:ext>
            </a:extLst>
          </p:cNvPr>
          <p:cNvSpPr txBox="1"/>
          <p:nvPr/>
        </p:nvSpPr>
        <p:spPr>
          <a:xfrm>
            <a:off x="7884368" y="123478"/>
            <a:ext cx="1080120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56084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imensions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social intelligence, and explain the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these capabilities, especially for manager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main components of the interpersonal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process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main barriers to effective interpersonal communication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ature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significance of non-verbal communication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80520" cy="507703"/>
          </a:xfrm>
        </p:spPr>
        <p:txBody>
          <a:bodyPr/>
          <a:lstStyle/>
          <a:p>
            <a:r>
              <a:rPr lang="cs-CZ" dirty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37407"/>
            <a:ext cx="763284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Women, on the other hand, have a much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richer repertoire of non-verbal courtship behaviour which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includes: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the sideways glance with drooped eyelids (‘you caught me looking at you’);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wet lips, mouth slightly open;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fondling cylindrical objects (stem of wine glass, a finger);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the knee point, one leg tucked under the other, pointing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male, thighs exposed;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the shoe fondle, pushing the foot in and out of a half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half-off shoe;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crossing and uncrossing the legs slowly in front of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gently stroking the thighs (indicating a desire to be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touched).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Non-</a:t>
            </a:r>
            <a:r>
              <a:rPr lang="cs-CZ" dirty="0" err="1"/>
              <a:t>verbal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20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37407"/>
            <a:ext cx="4320480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of these non-verbal courtship gestures, male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female, are illustrated here?</a:t>
            </a:r>
            <a:b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71E5B2A-0580-4A7C-B8BA-CE3DFF574A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75" t="33200" r="12988" b="17800"/>
          <a:stretch/>
        </p:blipFill>
        <p:spPr>
          <a:xfrm>
            <a:off x="4178829" y="1087584"/>
            <a:ext cx="3816424" cy="296833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8B3258A-9618-4723-B2BE-583F9629CD66}"/>
              </a:ext>
            </a:extLst>
          </p:cNvPr>
          <p:cNvSpPr/>
          <p:nvPr/>
        </p:nvSpPr>
        <p:spPr>
          <a:xfrm>
            <a:off x="323528" y="703189"/>
            <a:ext cx="35283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straightening tie, smoothing hair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leg </a:t>
            </a:r>
            <a:r>
              <a:rPr lang="cs-CZ" sz="1400" dirty="0" err="1"/>
              <a:t>spread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foot and body pointing towards the male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extended eye contact or ‘intimate gaze’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head toss, to flick hair away from face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sideways glance with drooped eyelids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wet lips, mouth slightly open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knee point, one leg tucked under the other, pointing to the male, thighs exposed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gently stroking the thighs (indicating a desire to be touched)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en-GB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9657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37407"/>
            <a:ext cx="763284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A</a:t>
            </a:r>
            <a:r>
              <a:rPr lang="en-GB" dirty="0" err="1"/>
              <a:t>spect</a:t>
            </a:r>
            <a:r>
              <a:rPr lang="en-GB" dirty="0"/>
              <a:t> of non-verbal communication is ‘paralanguage’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8B3550E-4F9F-44F9-8FDC-EA4063B452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6" t="31800" r="12201" b="31800"/>
          <a:stretch/>
        </p:blipFill>
        <p:spPr>
          <a:xfrm>
            <a:off x="279219" y="1563638"/>
            <a:ext cx="8685269" cy="23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68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37407"/>
            <a:ext cx="763284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Non-verbal communication is one way in which we display emotion.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often embarrassing,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open show of emotion can sometimes be desirable.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Emotions are a key source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motivation. Inability to display and share feelings can be a handicap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Emotional</a:t>
            </a:r>
            <a:r>
              <a:rPr lang="cs-CZ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intelligence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ability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identify, integrate,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understand,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reflectively manage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one’s own and other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people’s feelings.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Emotional</a:t>
            </a:r>
            <a:r>
              <a:rPr lang="cs-CZ" dirty="0"/>
              <a:t> </a:t>
            </a:r>
            <a:r>
              <a:rPr lang="cs-CZ" dirty="0" err="1"/>
              <a:t>intelligence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3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37407"/>
            <a:ext cx="763284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The five dimensions of emotional intelligence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164C051-7782-434B-ADA6-68072E581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29000" r="27163" b="23400"/>
          <a:stretch/>
        </p:blipFill>
        <p:spPr>
          <a:xfrm>
            <a:off x="899592" y="817875"/>
            <a:ext cx="5472608" cy="387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14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37407"/>
            <a:ext cx="763284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are traditionally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one-way-top-down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modes of communication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use a range of mechanisms for communicating with employees, such as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the management chain of command;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regular meetings with senior and/or middle managers;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in-house newspapers and magazines;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company intranet;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noticeboards;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videos and in-house television;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conferences and seminars;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employee reports;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team briefings;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email, intranet, blogs, podcasts.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Organizational </a:t>
            </a:r>
            <a:r>
              <a:rPr lang="cs-CZ" dirty="0" err="1"/>
              <a:t>communication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21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37407"/>
            <a:ext cx="3744416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Two-way exchanges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more effectively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achieved through methods such as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‘speak out’ programmes in which problems are taken to counsellors;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suggestion or ‘bright ideas’ schemes;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open door policies;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the appraisal system;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quality circles;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attitude surveys;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interactive email (where managers guarantee to reply).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Organizational </a:t>
            </a:r>
            <a:r>
              <a:rPr lang="cs-CZ" dirty="0" err="1"/>
              <a:t>communication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9993AC6-C5A7-4EAB-AE15-1554546FDA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3" t="37400" r="27163" b="31800"/>
          <a:stretch/>
        </p:blipFill>
        <p:spPr>
          <a:xfrm>
            <a:off x="3524611" y="2427734"/>
            <a:ext cx="5439877" cy="206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77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37407"/>
            <a:ext cx="763284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Open and closed communication climates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8AE8940-183B-4294-9022-59231F0783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23400" r="27163" b="31800"/>
          <a:stretch/>
        </p:blipFill>
        <p:spPr>
          <a:xfrm>
            <a:off x="971600" y="860923"/>
            <a:ext cx="5717592" cy="381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93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77454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capabilities that make up social intelligence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 a combination of awareness – what we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sense about others – and facility – how we act on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awareness.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spend a lot of time interacting with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others, and it becomes more important to understand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thoughts and feelings of others in a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culturally diverse population.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involves an exchange of meaning,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achieved through the processes of coding, transmission,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decoding, and feedback.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Face-to-face communication allows instant feedback;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coding and decoding problems arise with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forms of communication where feedback is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delayed or absent.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barriers to effective communication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power and gender differences, physical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surroundings, language variations, and cultural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diversity.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Barriers can be overcome through face-to-face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communication, by checking decoding, by paying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 to context, and by seeing things the way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other person does.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RECAP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91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17064" y="667779"/>
            <a:ext cx="777454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Getting appropriate information from someone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 involves the effective use of different questioning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methods: open, closed, probe, hypothetical,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reflective.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communication involves the use of a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of simple conversation controls: lubricators,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inhibitors, bridges, and pauses.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Active listening involves a range of verbal and nonverbal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methods differ between high context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low context cultures.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Non-verbal communication includes facial expressions,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 behaviour, gesture and posture, distance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ourselves and others, and paralanguage.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verbal and non-verbal messages which we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sending are inconsistent, the verbal will be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discounted and the non-verbal accepted.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Emotional intelligence concerns the ability to identify,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integrate, understand, and reflectively manage one’s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 feelings and the feelings of other people.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with social intelligence, understanding your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 emotions and the emotions of others is a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skill for all of us, particularly for managers,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importance is heightened in culturally diverse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settings.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RECAP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1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813458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is central to understanding organizational behaviour for several reasons: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affects organizational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individual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prospects;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few people work alone, and the job of most managers involves interacting with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people, often for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90 per cent of their time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is seen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problem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many organizations;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 increasingly diverse multicultural society, sensitivity to the norms and expectations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other cultures is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vital to effective cross-cultural communication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technology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radically changing our patterns of communication.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communication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5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05740" y="257176"/>
            <a:ext cx="6155055" cy="4612004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259632" y="1347614"/>
            <a:ext cx="3833813" cy="161925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>
              <a:defRPr/>
            </a:pP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share our thoughts 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question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Podnadpis 2"/>
          <p:cNvSpPr txBox="1">
            <a:spLocks/>
          </p:cNvSpPr>
          <p:nvPr/>
        </p:nvSpPr>
        <p:spPr bwMode="auto">
          <a:xfrm>
            <a:off x="6444208" y="864820"/>
            <a:ext cx="2584968" cy="21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813458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Everything significant that happens in an organization involves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communication: hiring and training staff, providing feedback, purchasing supplies, solving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problems, dealing with customers, deciding strategy.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often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interrupted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hierarchical structures, power and status differences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design of jobs,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(part-time, temporary) employment, physical layouts, and rules.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Henry Mintzberg (2009)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emphasizes the need for managers to have ‘</a:t>
            </a:r>
            <a:r>
              <a:rPr lang="en-GB" alt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competencies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’, or a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of communication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communication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6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813458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able to ‘feel’ what others are feeling? </a:t>
            </a:r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‘read’ what’s happening in complex</a:t>
            </a:r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settings? </a:t>
            </a:r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use that understanding to manage your relationships? </a:t>
            </a:r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so, then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have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social intelligence</a:t>
            </a:r>
            <a:r>
              <a:rPr 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6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intelligence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ability to understand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thoughts and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feelings of others and to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 our relationships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accordingly.</a:t>
            </a:r>
            <a:endParaRPr lang="en-US" altLang="cs-CZ" sz="16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communication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813458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intelligence</a:t>
            </a:r>
            <a:endParaRPr lang="en-US" altLang="cs-CZ" sz="16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communication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8AAA34E-BD35-4B9D-98CA-89ABC212C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1" t="17873" r="12988" b="10800"/>
          <a:stretch/>
        </p:blipFill>
        <p:spPr>
          <a:xfrm>
            <a:off x="2195736" y="919288"/>
            <a:ext cx="5400600" cy="366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813458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Normally, as soon as one person stops talking, another takes their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currency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conversation is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We ask you the time. You tell us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time. Information has been transmitted. Interpersonal communication has been achieved.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do not receive communication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passively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We have to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decode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message.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extent that we interpret communication from others in the manner they intended,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in turn interpret our messages correctly, then communication is effective. However,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is an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error-prone process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Interpersonal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Interpersonal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97521C4-16D0-441B-BAAD-5F883F2352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26200" r="27951" b="17801"/>
          <a:stretch/>
        </p:blipFill>
        <p:spPr>
          <a:xfrm>
            <a:off x="173956" y="-38846"/>
            <a:ext cx="7643960" cy="518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0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273398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Noise factors outside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communication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which interfere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or distract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 from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reception of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intended meaning.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Interpersonal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D8B5AFF-11A3-419A-9DB6-2365D1BBBA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2" t="23400" r="21651" b="13601"/>
          <a:stretch/>
        </p:blipFill>
        <p:spPr>
          <a:xfrm>
            <a:off x="3491880" y="744792"/>
            <a:ext cx="4968552" cy="39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49301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28739</TotalTime>
  <Words>2119</Words>
  <Application>Microsoft Office PowerPoint</Application>
  <PresentationFormat>Předvádění na obrazovce (16:9)</PresentationFormat>
  <Paragraphs>266</Paragraphs>
  <Slides>30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SLU</vt:lpstr>
      <vt:lpstr>TOPIC  individuals in the organization  comunicaiton</vt:lpstr>
      <vt:lpstr>Content</vt:lpstr>
      <vt:lpstr>Why study communication?</vt:lpstr>
      <vt:lpstr>Why study communication?</vt:lpstr>
      <vt:lpstr>Why study communication?</vt:lpstr>
      <vt:lpstr>Why study communication?</vt:lpstr>
      <vt:lpstr>Interpersonal communication</vt:lpstr>
      <vt:lpstr>Interpersonal communication</vt:lpstr>
      <vt:lpstr>Interpersonal communication</vt:lpstr>
      <vt:lpstr>Interpersonal communication</vt:lpstr>
      <vt:lpstr>Interpersonal communication</vt:lpstr>
      <vt:lpstr>Interpersonal communication</vt:lpstr>
      <vt:lpstr>Interpersonal communication</vt:lpstr>
      <vt:lpstr>Verbal communication</vt:lpstr>
      <vt:lpstr>Questioning techniques </vt:lpstr>
      <vt:lpstr>Conversation control signals </vt:lpstr>
      <vt:lpstr>Non-verbal communication</vt:lpstr>
      <vt:lpstr>Non-verbal communication</vt:lpstr>
      <vt:lpstr>Non-verbal communication</vt:lpstr>
      <vt:lpstr>Non-verbal communication</vt:lpstr>
      <vt:lpstr>How many of these non-verbal courtship gestures, male and female, are illustrated here? </vt:lpstr>
      <vt:lpstr>Aspect of non-verbal communication is ‘paralanguage’</vt:lpstr>
      <vt:lpstr>Emotional intelligence</vt:lpstr>
      <vt:lpstr>The five dimensions of emotional intelligence</vt:lpstr>
      <vt:lpstr>Organizational communication</vt:lpstr>
      <vt:lpstr>Organizational communication</vt:lpstr>
      <vt:lpstr>Open and closed communication climates</vt:lpstr>
      <vt:lpstr>RECAP</vt:lpstr>
      <vt:lpstr>RECAP</vt:lpstr>
      <vt:lpstr> We can share our thoughts and ask questions 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502</cp:revision>
  <cp:lastPrinted>2018-10-04T06:50:24Z</cp:lastPrinted>
  <dcterms:created xsi:type="dcterms:W3CDTF">2016-07-06T15:42:34Z</dcterms:created>
  <dcterms:modified xsi:type="dcterms:W3CDTF">2021-02-24T20:56:58Z</dcterms:modified>
</cp:coreProperties>
</file>