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56" r:id="rId2"/>
    <p:sldId id="361" r:id="rId3"/>
    <p:sldId id="422" r:id="rId4"/>
    <p:sldId id="538" r:id="rId5"/>
    <p:sldId id="539" r:id="rId6"/>
    <p:sldId id="540" r:id="rId7"/>
    <p:sldId id="541" r:id="rId8"/>
    <p:sldId id="542" r:id="rId9"/>
    <p:sldId id="543" r:id="rId10"/>
    <p:sldId id="544" r:id="rId11"/>
    <p:sldId id="545" r:id="rId12"/>
    <p:sldId id="546" r:id="rId13"/>
    <p:sldId id="547" r:id="rId14"/>
    <p:sldId id="548" r:id="rId15"/>
    <p:sldId id="550" r:id="rId16"/>
    <p:sldId id="549" r:id="rId17"/>
    <p:sldId id="551" r:id="rId18"/>
    <p:sldId id="552" r:id="rId19"/>
    <p:sldId id="553" r:id="rId20"/>
    <p:sldId id="554" r:id="rId21"/>
    <p:sldId id="555" r:id="rId22"/>
    <p:sldId id="556" r:id="rId23"/>
    <p:sldId id="557" r:id="rId24"/>
    <p:sldId id="558" r:id="rId25"/>
    <p:sldId id="559" r:id="rId26"/>
    <p:sldId id="560" r:id="rId27"/>
    <p:sldId id="561" r:id="rId28"/>
    <p:sldId id="562" r:id="rId29"/>
    <p:sldId id="563" r:id="rId30"/>
    <p:sldId id="564" r:id="rId31"/>
    <p:sldId id="565" r:id="rId32"/>
    <p:sldId id="566" r:id="rId33"/>
    <p:sldId id="567" r:id="rId34"/>
    <p:sldId id="568" r:id="rId35"/>
    <p:sldId id="569" r:id="rId36"/>
    <p:sldId id="570" r:id="rId37"/>
    <p:sldId id="537" r:id="rId38"/>
    <p:sldId id="571" r:id="rId39"/>
    <p:sldId id="274" r:id="rId40"/>
  </p:sldIdLst>
  <p:sldSz cx="9144000" cy="5143500" type="screen16x9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981E3A"/>
    <a:srgbClr val="307871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Tmavý styl 2 – zvýraznění 1/zvýraznění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658" y="6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01A912-BC21-4286-9BD7-B92B2DB49A22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72D866-D22D-4042-B8E0-E9D703272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2864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24.02.2021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42113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81911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79566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54696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27627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65706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24929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43317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80214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22057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06120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50937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96277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93752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12190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491412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816863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660503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466165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125245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794548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09176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846110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119940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125679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316843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406689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043159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667788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571872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83403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68265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22024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24229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48532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2678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6696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>
                <a:cs typeface="Times New Roman" panose="02020603050405020304" pitchFamily="18" charset="0"/>
              </a:rPr>
              <a:t>Prostor pro doplňující informace, poznámky</a:t>
            </a: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699542"/>
            <a:ext cx="5112568" cy="2160240"/>
          </a:xfrm>
          <a:prstGeom prst="rect">
            <a:avLst/>
          </a:prstGeom>
        </p:spPr>
        <p:txBody>
          <a:bodyPr anchor="t">
            <a:normAutofit fontScale="90000"/>
          </a:bodyPr>
          <a:lstStyle/>
          <a:p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TOPIC</a:t>
            </a:r>
            <a:b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400" b="1" cap="all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individuals</a:t>
            </a:r>
            <a:r>
              <a:rPr lang="cs-CZ" sz="2400" b="1" cap="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the </a:t>
            </a:r>
            <a:r>
              <a:rPr lang="cs-CZ" sz="2400" b="1" cap="all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organization</a:t>
            </a:r>
            <a:br>
              <a:rPr lang="cs-CZ" sz="2400" b="1" cap="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2400" b="1" cap="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400" b="1" cap="all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motivation</a:t>
            </a:r>
            <a:endParaRPr lang="en-US" sz="2400" b="1" cap="all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5940152" y="3723878"/>
            <a:ext cx="3032119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alt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Ing. Pavel Adámek, Ph.D.</a:t>
            </a:r>
          </a:p>
          <a:p>
            <a:pPr algn="r"/>
            <a:r>
              <a:rPr lang="en-GB" altLang="cs-CZ" sz="1600" b="1" i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adamek@opf.slu.cz</a:t>
            </a:r>
          </a:p>
        </p:txBody>
      </p:sp>
    </p:spTree>
    <p:extLst>
      <p:ext uri="{BB962C8B-B14F-4D97-AF65-F5344CB8AC3E}">
        <p14:creationId xmlns:p14="http://schemas.microsoft.com/office/powerpoint/2010/main" val="280633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2680" y="811795"/>
            <a:ext cx="7630528" cy="36686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employee who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answers ‘yes’ to four or more of these questions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be suffering </a:t>
            </a:r>
            <a:r>
              <a:rPr lang="en-GB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boreout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Do you complete private tasks at work?</a:t>
            </a: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Do you feel under-challenged or bored?</a:t>
            </a: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Do you sometimes pretend to be busy?</a:t>
            </a: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Are you tired and apathetic after work even if you experienced no stress in the office?</a:t>
            </a: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Are you unhappy with your work?</a:t>
            </a: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Do you find your work meaningless?</a:t>
            </a: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Could you complete your work quicker than you are doing?</a:t>
            </a: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Are you afraid of changing your job because you might take a salary cut?</a:t>
            </a: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Do you send private emails to colleagues during working hours?</a:t>
            </a: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Do you have little or no interest in your work?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cs-CZ" dirty="0" err="1"/>
              <a:t>Boreout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4852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79512" y="703189"/>
            <a:ext cx="7776864" cy="36686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Motivation can be explored from three distinct but related perspectives:</a:t>
            </a:r>
          </a:p>
          <a:p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Goals.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are the main motives for our behaviour? 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Wealth, status, and power trigger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behaviours directed towards their achievement. This perspective views motivation in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terms of our desired outcomes or goals. This question is addressed by </a:t>
            </a:r>
            <a:r>
              <a:rPr lang="en-GB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content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theories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motivation.</a:t>
            </a: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Decisions.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do we choose to pursue certain goals? Why do you study hard to earn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distinctions while a friend has a full social life and is happy with pass grades? 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perspective views motivation in terms of the cognitive decision-making processes influencing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individual’s choice of goals. This question is addressed by </a:t>
            </a:r>
            <a:r>
              <a:rPr lang="en-GB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process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theories of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motivation.</a:t>
            </a: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Influence.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can we get you to work harder? Managers want to motivate employees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turn up on time and be helpful to customers. 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perspective views motivation as a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social influence process and is addressed by </a:t>
            </a:r>
            <a:r>
              <a:rPr lang="en-GB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job enrichment 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theories.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en-GB" b="1" dirty="0"/>
              <a:t>Drives, motives, and motivation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530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79512" y="703189"/>
            <a:ext cx="7776864" cy="36686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Our behaviour is influenced by our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biological equipment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appear to have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innate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need for survival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Our needs for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oxygen, water, food, shelter, warmth, and se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be overpowering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These needs are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triggered by deprivation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are known as </a:t>
            </a:r>
            <a:r>
              <a:rPr lang="en-GB" sz="1600" b="1" dirty="0">
                <a:solidFill>
                  <a:srgbClr val="00206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drives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b="1" dirty="0">
                <a:solidFill>
                  <a:srgbClr val="00206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Motive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socially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acquired need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activated by a desire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fulfilment.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b="1" dirty="0">
                <a:solidFill>
                  <a:srgbClr val="00206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Motives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appear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be acquired through experience.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en-GB" b="1" dirty="0"/>
              <a:t>Drives, motives, and motivation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E131C464-2D3E-4B27-9297-1D55AC9441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550" t="46500" r="32675" b="36000"/>
          <a:stretch/>
        </p:blipFill>
        <p:spPr>
          <a:xfrm>
            <a:off x="4098768" y="3242369"/>
            <a:ext cx="4896544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356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79512" y="703189"/>
            <a:ext cx="7776864" cy="36686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dirty="0">
                <a:solidFill>
                  <a:srgbClr val="00206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Motivation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a broad concept which includes preferences for particular outcomes, strength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effort (half-hearted or enthusiastic), and persistence (in the face of problems and barriers).</a:t>
            </a: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These are the factors that we have to understand in order to explain your motivation and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behaviour. These are the factors which a manager has to appreciate in order to motivate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employees to behave in organizationally desirable ways.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b="1" dirty="0">
                <a:solidFill>
                  <a:srgbClr val="00206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Motivation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cognitive decision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making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process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through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 goal-directed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behaviour is initiated,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energized, directed,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cs-CZ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maintained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en-GB" b="1" dirty="0"/>
              <a:t>Drives, motives, and motivation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381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79512" y="703189"/>
            <a:ext cx="3672408" cy="36686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‘emotional needs’ theory claims that we are driven by four basic and innate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(‘hardwired’) drives: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drive to </a:t>
            </a:r>
            <a:r>
              <a:rPr lang="en-GB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acquire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(obtain scarce goods, develop social status);</a:t>
            </a:r>
          </a:p>
          <a:p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drive to </a:t>
            </a:r>
            <a:r>
              <a:rPr lang="en-GB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bond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(form connections with other individuals and groups);</a:t>
            </a:r>
          </a:p>
          <a:p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drive to </a:t>
            </a:r>
            <a:r>
              <a:rPr lang="en-GB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comprehend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(satisfy our curiosity, master our environment);</a:t>
            </a:r>
          </a:p>
          <a:p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drive to </a:t>
            </a:r>
            <a:r>
              <a:rPr lang="en-GB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defend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(protect against threats, promote justice).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en-GB" b="1" dirty="0"/>
              <a:t>Content theories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2E739972-BC43-42EE-8B2C-7325DF2C7A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038" t="29000" r="27163" b="28673"/>
          <a:stretch/>
        </p:blipFill>
        <p:spPr>
          <a:xfrm>
            <a:off x="3707904" y="1256903"/>
            <a:ext cx="5163232" cy="3252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4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79512" y="703189"/>
            <a:ext cx="3672408" cy="36686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en-GB" b="1" dirty="0"/>
              <a:t>Content theories</a:t>
            </a:r>
            <a:r>
              <a:rPr lang="cs-CZ" b="1" dirty="0"/>
              <a:t> - </a:t>
            </a:r>
            <a:r>
              <a:rPr lang="en-GB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Abraham Maslow’s needs hierarchy</a:t>
            </a:r>
            <a:b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F753FC8F-DB2E-411A-BB9B-1FF3ECBC0B4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675" t="13672" r="22439" b="10800"/>
          <a:stretch/>
        </p:blipFill>
        <p:spPr>
          <a:xfrm>
            <a:off x="211904" y="576327"/>
            <a:ext cx="4831464" cy="4572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2228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79512" y="703189"/>
            <a:ext cx="7776864" cy="36686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en-GB" b="1" dirty="0"/>
              <a:t>Content theories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3B236D2E-6DF2-4BDE-8688-EDD5ABC5AE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162" t="43001" r="14563" b="13671"/>
          <a:stretch/>
        </p:blipFill>
        <p:spPr>
          <a:xfrm>
            <a:off x="955944" y="1076894"/>
            <a:ext cx="6984776" cy="2921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4038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79512" y="703189"/>
            <a:ext cx="7776864" cy="36686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Theories of motivation that focus on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we make choices with respect to goals are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known as process theories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Unlike content theories,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process theories give us a decision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making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role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choosing our goals and how to pursue them. Individuals are motivated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different outcomes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will explore four process theories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work motivation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Font typeface="+mj-lt"/>
              <a:buAutoNum type="arabicPeriod"/>
            </a:pP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equity theory, </a:t>
            </a:r>
            <a:endParaRPr lang="cs-CZ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expectancy theory, </a:t>
            </a:r>
            <a:endParaRPr lang="cs-CZ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goal-setting theory, and </a:t>
            </a:r>
            <a:endParaRPr lang="cs-CZ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inner work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life theory.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en-GB" b="1" dirty="0"/>
              <a:t>Process theories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2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79512" y="703189"/>
            <a:ext cx="7776864" cy="36686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Equity theory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process theory of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motivation which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argues that perception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unfairness leads to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tension, which motivates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individual to resolve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unfairness.</a:t>
            </a: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calculation of what is just or equitable depends on the comparisons we make with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others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do you calculate inequity?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compare our </a:t>
            </a:r>
            <a:r>
              <a:rPr lang="en-GB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rewards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(pay,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recognition) and </a:t>
            </a:r>
            <a:r>
              <a:rPr lang="en-GB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contributions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(time, effort, ideas) with the </a:t>
            </a:r>
            <a:r>
              <a:rPr lang="en-GB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outputs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GB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inputs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others.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Equity thus exists when these ratios are equal:</a:t>
            </a: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Rewards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can include a range of tangible and intangible factors: pay, status symbols, fringe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benefits, promotion prospects, satisfaction, job security. </a:t>
            </a: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Inputs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similarly relate to any factor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you believe you bring to the situation, including age, experience, skill, education, effort,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loyalty, and commitment. The relative priority or weighting of these various factors depends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the individual’s perception.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en-GB" b="1" dirty="0"/>
              <a:t>Equity theory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9B7BB5D1-AB28-4E63-80E2-F6CE768D960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038" t="54129" r="21650" b="36000"/>
          <a:stretch/>
        </p:blipFill>
        <p:spPr>
          <a:xfrm>
            <a:off x="2339752" y="2537531"/>
            <a:ext cx="4896544" cy="627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838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79512" y="703189"/>
            <a:ext cx="7776864" cy="36686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Strategies for reducing inequity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en-GB" b="1" dirty="0"/>
              <a:t>Equity theory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DFEBD3B7-D746-4027-A527-47DA06C71D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826" t="34600" r="27162" b="43000"/>
          <a:stretch/>
        </p:blipFill>
        <p:spPr>
          <a:xfrm>
            <a:off x="827583" y="1707654"/>
            <a:ext cx="6980277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591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2AE0B55C-816C-4F19-B7A6-FBC5976C821C}"/>
              </a:ext>
            </a:extLst>
          </p:cNvPr>
          <p:cNvSpPr txBox="1"/>
          <p:nvPr/>
        </p:nvSpPr>
        <p:spPr>
          <a:xfrm>
            <a:off x="7884368" y="123478"/>
            <a:ext cx="1080120" cy="93610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Zástupný symbol pro obsah 2"/>
          <p:cNvSpPr txBox="1">
            <a:spLocks/>
          </p:cNvSpPr>
          <p:nvPr/>
        </p:nvSpPr>
        <p:spPr>
          <a:xfrm>
            <a:off x="323528" y="915566"/>
            <a:ext cx="7560840" cy="3744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Motivation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cs-CZ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key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terms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cs-CZ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outcomes</a:t>
            </a:r>
            <a:endParaRPr lang="cs-CZ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GB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ifferent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ways in which the term motivation is used.</a:t>
            </a:r>
            <a:endParaRPr lang="cs-CZ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nature of motives and motivation processes as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influences on behaviour.</a:t>
            </a:r>
            <a:endParaRPr lang="cs-CZ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GB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xpectancy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theory and job enrichment to diagnose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organizational problems and to recommend solutions.</a:t>
            </a:r>
            <a:endParaRPr lang="cs-CZ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continuing contemporary interest in this field, with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respect to extreme jobs, </a:t>
            </a:r>
            <a:r>
              <a:rPr lang="en-GB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boreout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high performance work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systems.</a:t>
            </a:r>
            <a:endParaRPr lang="cs-CZ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4680520" cy="507703"/>
          </a:xfrm>
        </p:spPr>
        <p:txBody>
          <a:bodyPr/>
          <a:lstStyle/>
          <a:p>
            <a:r>
              <a:rPr lang="cs-CZ" dirty="0"/>
              <a:t>Content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670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79512" y="703189"/>
            <a:ext cx="7416824" cy="36686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motive is an outcome that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 become desirable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The process through which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outcomes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become desirable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explained by the expectancy theory of motivation.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work motivation to be high, productive work has to be seen as a path to valued goals.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you need more money, and if you expect to get more money for working hard, then we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predict that you will work hard. </a:t>
            </a:r>
            <a:endParaRPr lang="cs-CZ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you still need more money, but if you expect that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hard work will only result in happy smiles from the boss, then we can predict that you will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decide not to work hard (unless you value happy smiles).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en-GB" b="1" dirty="0"/>
              <a:t>Expectancy theory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350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79512" y="703189"/>
            <a:ext cx="7416824" cy="36686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American psychologist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Victor H. Vroom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(1964) developed the first expectancy theory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work motivation, based on three concepts: </a:t>
            </a:r>
            <a:r>
              <a:rPr lang="en-GB" sz="1600" b="1" dirty="0">
                <a:solidFill>
                  <a:srgbClr val="00206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valence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1600" b="1" dirty="0">
                <a:solidFill>
                  <a:srgbClr val="00206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instrumentality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n-GB" sz="1600" b="1" dirty="0">
                <a:solidFill>
                  <a:srgbClr val="00206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expectancy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Valence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perceived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value or preference that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individual has for a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particular outcome; can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positive, negative, or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neutral.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Instrumentality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perceived probability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good performance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 lead to valued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rewards; measured on a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scale from 0 (no chance)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1 (certainty).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Expectancy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perceived probability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effort will result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good performance;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measured on a scale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0 (no chance) to 1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(certainty).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rewards 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aspects of work that are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valued by employees,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including recognition,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development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opportunities,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organization culture,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attractive work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environment, as well as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pay and other financial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benefits.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en-GB" b="1" dirty="0"/>
              <a:t>Expectancy theory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619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79512" y="703189"/>
            <a:ext cx="7776864" cy="36686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Goal-setting theory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process theory of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motivation which argues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 motivation is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influenced by goal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difficulty, goal specificity,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knowledge of results.</a:t>
            </a:r>
            <a:endParaRPr lang="cs-CZ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main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positive feature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goal-setting theory concerns the clarity of the practical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implications:</a:t>
            </a:r>
          </a:p>
          <a:p>
            <a:r>
              <a:rPr lang="en-GB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Goal difficulty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set goals for performance at levels which will stretch employees, but which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not beyond their ability levels.</a:t>
            </a:r>
          </a:p>
          <a:p>
            <a:r>
              <a:rPr lang="en-GB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Goal specificity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express goals in clear and precise language, if possible in quantifiable terms,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avoid setting vague and ambiguous goals.</a:t>
            </a:r>
          </a:p>
          <a:p>
            <a:r>
              <a:rPr lang="en-GB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Participation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allow employees to take part in the goal-setting process to increase the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acceptability of and their commitment to goals.</a:t>
            </a:r>
          </a:p>
          <a:p>
            <a:r>
              <a:rPr lang="en-GB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Acceptance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if goals are set by management, ensure that they are adequately explained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justified, so that those concerned understand and accept them.</a:t>
            </a:r>
          </a:p>
          <a:p>
            <a:r>
              <a:rPr lang="en-GB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Feedback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provide information on the results of past performance to allow employees to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adjust their behaviour, if necessary, to improve future performance.</a:t>
            </a: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en-GB" b="1" dirty="0"/>
              <a:t>Goal-setting theory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794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79512" y="703189"/>
            <a:ext cx="7416824" cy="36686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Goal-setting theory has established four propositions which are well-supported by research:</a:t>
            </a: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Challenging goals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lead to higher levels of performance than simple and unchallenging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goals. Difficult goals are also called ‘stretch’ goals because they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encourage us to try harder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(unless the goal is beyond our level of ability).</a:t>
            </a: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Specific goals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lead to higher levels of performance than vague goals such as ‘try harder’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‘do your best’. It is easier to adjust our behaviour when we know precisely what is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required of us, and goal specificity avoids confusion. Goals should thus be SMART: specific,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measurable, attainable, realistic and time-related.</a:t>
            </a: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Participation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goal-setting, particularly when this is expected, can improve performance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increasing commitment to those goals, but managerially assigned goals that are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adequately explained and justified can also lead to high performance.</a:t>
            </a: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Knowledge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results of past performance – feedback – is necessary for effective goal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achievement. Feedback contains information and is also motivational.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en-GB" b="1" dirty="0"/>
              <a:t>Goal-setting theory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037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79512" y="703189"/>
            <a:ext cx="7416824" cy="36686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Equity, expectancy, and goal-setting theories of motivation allow us to make choices, implying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rational, logical, reasoned approach to the decisions that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shape our behaviour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not allow for the influence of emotions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sz="1600" b="1" dirty="0">
                <a:solidFill>
                  <a:srgbClr val="00206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inner work life theory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developed by Teresa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Amabile and Steven Kramer (2007) argues that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our behaviour and work performance are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influenced by the way in which our perceptions, motives, and emotions interact with each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other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triggered by everyday events.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Our private thoughts and feelings may not be visible to others, but we do not leave them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home when we go to work.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en-GB" b="1" dirty="0"/>
              <a:t>Inner work life theory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729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79512" y="703189"/>
            <a:ext cx="3187242" cy="36686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‘inner work life’ model of work performance. One of the most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important implications of this perspective concerns the role of </a:t>
            </a:r>
            <a:r>
              <a:rPr lang="en-GB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emotions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Neuroscience has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shown that cognition (including perception) and emotion are closely linked. Events at work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trigger a combination of perceptual, emotional, and motivational processes. </a:t>
            </a: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way in which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these processes interact shapes our behaviour and our performance at work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en-GB" b="1" dirty="0"/>
              <a:t>Inner work life theory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7B049504-D515-4267-B798-17DB136659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949" t="13672" r="12800" b="6601"/>
          <a:stretch/>
        </p:blipFill>
        <p:spPr>
          <a:xfrm>
            <a:off x="3309904" y="195486"/>
            <a:ext cx="5834096" cy="4415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320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79512" y="703189"/>
            <a:ext cx="7416824" cy="36686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general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 is, </a:t>
            </a:r>
            <a:r>
              <a:rPr lang="en-GB" sz="1600" b="1" dirty="0">
                <a:solidFill>
                  <a:srgbClr val="00206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how do we motivate others to do what we want them to do? </a:t>
            </a:r>
            <a:endParaRPr lang="cs-CZ" sz="1600" b="1" dirty="0">
              <a:solidFill>
                <a:srgbClr val="002060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question for</a:t>
            </a:r>
            <a:r>
              <a:rPr lang="cs-CZ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management is, how do we motivate employees to perform well?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Many jobs are still designed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using the methods of the American engineer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Frederick Winslow Taylor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(1911). Taylor’s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scientific management approach to designing jobs is as follows:</a:t>
            </a:r>
          </a:p>
          <a:p>
            <a:pPr>
              <a:buFont typeface="+mj-lt"/>
              <a:buAutoNum type="arabicPeriod"/>
            </a:pP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Decide on the optimum degree of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task fragmentation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breaking down a complex job into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sequence of simple steps.</a:t>
            </a:r>
          </a:p>
          <a:p>
            <a:pPr>
              <a:buFont typeface="+mj-lt"/>
              <a:buAutoNum type="arabicPeriod"/>
            </a:pP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Decide the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 best way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perform the work, through studies to discover the most effective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 for doing each step, including workplace layout and design of tools.</a:t>
            </a:r>
          </a:p>
          <a:p>
            <a:pPr>
              <a:buFont typeface="+mj-lt"/>
              <a:buAutoNum type="arabicPeriod"/>
            </a:pP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Train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employees to carry out these simple fragmented tasks in the manner specified.</a:t>
            </a:r>
          </a:p>
          <a:p>
            <a:pPr>
              <a:buFont typeface="+mj-lt"/>
              <a:buAutoNum type="arabicPeriod"/>
            </a:pP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Reward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employees financially for meeting performance targets.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en-GB" b="1" dirty="0"/>
              <a:t>The social process of motivating others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679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79512" y="703189"/>
            <a:ext cx="7416824" cy="36686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Task fragmentation has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advantages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employees do not need expensive and time-consuming training;</a:t>
            </a: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repeating one small specialized task makes employees very proficient;</a:t>
            </a: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unskilled work gets lower pay; and</a:t>
            </a: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 of the problems of achieving controlled performance are simplified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GB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disadvantages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include:</a:t>
            </a: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repetitive work is very boring;</a:t>
            </a: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individual’s contribution to the organization is meaningless and insignificant;</a:t>
            </a: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monotony leads to apathy, dissatisfaction, and carelessness; and</a:t>
            </a: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employee does not develop skills that might lead to promotion.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en-GB" b="1" dirty="0"/>
              <a:t>The social process of motivating others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571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79512" y="703189"/>
            <a:ext cx="7416824" cy="36686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Taylor’s approach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job design appears logical and efficient, but it creates jobs that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stimulate motivation or improve performance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Taylor had a simplified view of human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motivation, regarding ‘lower level’ employees as ‘coin operated’ and arguing that the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rewards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working as instructed should be financial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Managers are thus interested in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theories of motivation as sources of alternative methods for encouraging motivation and high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performance. 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During the 1960s and 1970s, these concerns created the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Quality of Working Life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(QWL) movement; its language and methods are still influential today. One QWL technique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GB" sz="1600" b="1" dirty="0">
                <a:solidFill>
                  <a:srgbClr val="00206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job enrichment.</a:t>
            </a:r>
            <a:endParaRPr lang="cs-CZ" sz="1600" b="1" dirty="0">
              <a:solidFill>
                <a:srgbClr val="002060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en-GB" b="1" dirty="0"/>
              <a:t>The social process of motivating others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600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79512" y="703189"/>
            <a:ext cx="7776864" cy="36686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concept of job enrichment was first developed by the American psychologist </a:t>
            </a:r>
            <a:r>
              <a:rPr lang="en-GB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Frederick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Herzberg 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(1968).</a:t>
            </a: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400" b="1" dirty="0">
                <a:solidFill>
                  <a:srgbClr val="00206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Job enrichment </a:t>
            </a:r>
            <a:r>
              <a:rPr lang="en-GB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technique for broadening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experience of work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enhance employee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need satisfaction and to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improve motivation and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performance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Herzberg called this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‘</a:t>
            </a:r>
            <a:r>
              <a:rPr lang="en-GB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 factor theory of motivation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’, the two sets of factors being </a:t>
            </a:r>
            <a:r>
              <a:rPr lang="en-GB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motivator factors 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hygiene factors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Motivators are also 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known as </a:t>
            </a:r>
            <a:r>
              <a:rPr lang="en-GB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(job) content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factors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while </a:t>
            </a:r>
            <a:r>
              <a:rPr lang="en-GB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hygiene factors 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known as (</a:t>
            </a:r>
            <a:r>
              <a:rPr lang="en-GB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organizational) context factors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en-GB" b="1" dirty="0"/>
              <a:t>The social process of motivating others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5EA11E48-ED11-4761-8B8D-FA67D28C8E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163" t="45800" r="12988" b="20600"/>
          <a:stretch/>
        </p:blipFill>
        <p:spPr>
          <a:xfrm>
            <a:off x="611560" y="2634885"/>
            <a:ext cx="6192688" cy="1955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676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81832" y="919288"/>
            <a:ext cx="7630528" cy="36686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motivated workforce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be a sign of a successful organization. How is that achieved?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Each of us has a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different reason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getting out of bed in the morning. 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Our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motives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from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Latin </a:t>
            </a:r>
            <a:r>
              <a:rPr lang="en-GB" sz="1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movere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to move – are key determinants of our behaviour. 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we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understand your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motives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(desire for more leisure), we can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influence your behaviour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(take a day’s holiday if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finish that assignment). 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GB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motivates you?</a:t>
            </a:r>
            <a:endParaRPr lang="en-US" altLang="cs-CZ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cs-CZ" dirty="0" err="1"/>
              <a:t>Why</a:t>
            </a:r>
            <a:r>
              <a:rPr lang="cs-CZ" dirty="0"/>
              <a:t> study </a:t>
            </a:r>
            <a:r>
              <a:rPr lang="cs-CZ" dirty="0" err="1"/>
              <a:t>motivation</a:t>
            </a:r>
            <a:r>
              <a:rPr lang="cs-CZ" dirty="0"/>
              <a:t>?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658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79512" y="703189"/>
            <a:ext cx="7416824" cy="36686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Herzberg (1968) </a:t>
            </a:r>
            <a:r>
              <a:rPr lang="cs-CZ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put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way in which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job is designed determines the rewards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available, and what the individual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 to do to get those rewards. It helps to distinguish between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intrinsic rewards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extrinsic rewards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Intrinsic rewards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valued outcomes or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benefits which come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the individual,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such as feelings of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satisfaction, competence,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self-esteem, and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accomplishment.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Mountaineers, poets, athletes, authors,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painters, and musicians are usually familiar with the concept of intrinsic reward</a:t>
            </a: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Extrinsic rewards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valued outcomes or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benefits provided by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others, such as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promotion, pay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increases, a bigger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office desk, praise,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recognition.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en-GB" b="1" dirty="0"/>
              <a:t>The social process of motivating others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429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79512" y="703189"/>
            <a:ext cx="7416824" cy="36686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cs-CZ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Job </a:t>
            </a:r>
            <a:r>
              <a:rPr lang="cs-CZ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Characteristics</a:t>
            </a:r>
            <a:r>
              <a:rPr lang="cs-CZ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Model </a:t>
            </a:r>
            <a:br>
              <a:rPr lang="cs-CZ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8018A4D2-A47B-4E6D-A517-87A0258719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675" t="20600" r="23226" b="10800"/>
          <a:stretch/>
        </p:blipFill>
        <p:spPr>
          <a:xfrm>
            <a:off x="1835696" y="565501"/>
            <a:ext cx="5231998" cy="457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7211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79512" y="703189"/>
            <a:ext cx="7416824" cy="36686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JOB CHARACTERISTICS MODEL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suggests that jobs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be analysed in terms of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five core dimensions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skill variety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the extent to which a job makes use of different skills and abilities;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task identity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the extent to which a job involves a ‘whole’ and meaningful piece of work;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task significance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the extent to which a job affects the work of others;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autonomy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the extent to which a job provides independence and discretion;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feedback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the extent to which performance information is related back to the individual.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en-GB" b="1" dirty="0"/>
              <a:t>The social process of motivating others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4114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79512" y="703189"/>
            <a:ext cx="7416824" cy="40288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Practice in many organizations has gone beyond the enrichment of individual jobs, to focus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teamworking, organizational culture change, and other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forms of employee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empowerment.</a:t>
            </a:r>
            <a:endParaRPr lang="cs-CZ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a result, many organizations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during the 1990s reconsidered job enrichment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other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approaches to improve quality of working life, through employee </a:t>
            </a:r>
            <a:r>
              <a:rPr lang="en-GB" sz="1600" b="1" dirty="0">
                <a:solidFill>
                  <a:srgbClr val="00206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empowerment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In the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twenty-first century, this has been linked with the related concept of </a:t>
            </a:r>
            <a:r>
              <a:rPr lang="en-GB" sz="1600" b="1" dirty="0">
                <a:solidFill>
                  <a:srgbClr val="00206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employee engagement</a:t>
            </a:r>
            <a:r>
              <a:rPr lang="cs-CZ" sz="1600" b="1" dirty="0">
                <a:solidFill>
                  <a:srgbClr val="00206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cs-CZ" sz="1600" b="1" dirty="0">
              <a:solidFill>
                <a:srgbClr val="002060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Empowerment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organizational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arrangements that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give employees more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autonomy, discretion,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decision-making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responsibility.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Engagement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extent to which people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enjoy and believe in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they do, and feel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valued for doing it.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en-GB" b="1" dirty="0"/>
              <a:t>Empowerment, engagement, and high performance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758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79512" y="703189"/>
            <a:ext cx="7416824" cy="36686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Techniques for improving motivation and performance through empowerment and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engagement fall into two broad categories: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individual job enrichment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s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elf-managing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or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autonomous teamwork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These approaches converge in the </a:t>
            </a:r>
            <a:r>
              <a:rPr lang="en-GB" sz="1600" b="1" dirty="0">
                <a:solidFill>
                  <a:srgbClr val="00206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high performance work </a:t>
            </a:r>
            <a:r>
              <a:rPr lang="en-GB" sz="1600" b="1" dirty="0" err="1">
                <a:solidFill>
                  <a:srgbClr val="00206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syst</a:t>
            </a:r>
            <a:r>
              <a:rPr lang="cs-CZ" sz="1600" b="1" dirty="0">
                <a:solidFill>
                  <a:srgbClr val="00206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GB" sz="1600" b="1" dirty="0">
                <a:solidFill>
                  <a:srgbClr val="00206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organization that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operates at levels of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excellence far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beyond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hose of comparable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systems.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en-GB" b="1" dirty="0"/>
              <a:t>Empowerment, engagement, and high performance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4218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79512" y="703189"/>
            <a:ext cx="7416824" cy="36686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Organizations, or groups, are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high performance system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they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perform excellently against a known external standard;</a:t>
            </a: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perform beyond what is assumed to be their potential best;</a:t>
            </a: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perform excellently in relation to what they did before;</a:t>
            </a: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judged by observers to be substantially better than comparable groups;</a:t>
            </a: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achieving levels of performance with fewer resources than necessary;</a:t>
            </a: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seen to be exemplars, as a source of ideas and inspiration;</a:t>
            </a: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seen to achieve the ideals of the culture;</a:t>
            </a: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the only organizations that have been able to do what they do at all, even though it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might seem that what they do is not so difficult or mysterious.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en-GB" b="1" dirty="0"/>
              <a:t>Empowerment, engagement, and high performance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453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en-GB" b="1" dirty="0"/>
              <a:t>The case for high performance work systems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DF3B1A76-2EF7-4EB9-857B-E1A38217CBC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375" t="19201" r="12988" b="8001"/>
          <a:stretch/>
        </p:blipFill>
        <p:spPr>
          <a:xfrm>
            <a:off x="1331640" y="834706"/>
            <a:ext cx="5688632" cy="3841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6132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17064" y="667779"/>
            <a:ext cx="7774544" cy="36686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Motivation can refer to desired goals which we as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individuals have or acquire.</a:t>
            </a:r>
          </a:p>
          <a:p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Motivation can refer to the individual decision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making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process through which goals are chosen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pursued.</a:t>
            </a:r>
          </a:p>
          <a:p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Motivation can refer to social influence attempts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change the behaviour of others.</a:t>
            </a:r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Motives as desirable goals can be innate (drives) or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acquired (socially learned).</a:t>
            </a:r>
          </a:p>
          <a:p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Content theories of motivation explain behaviour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terms of innate drives and acquired motives.</a:t>
            </a:r>
          </a:p>
          <a:p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Equity theory explains motivation in terms of perceived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injustice or unfairness.</a:t>
            </a:r>
          </a:p>
          <a:p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Expectancy theory explains motivation in terms of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valued outcomes and the subjective probability of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achieving those outcomes.</a:t>
            </a:r>
          </a:p>
          <a:p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Goal-setting theory explains behaviour in terms of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goal difficulty and goal specificity.</a:t>
            </a:r>
          </a:p>
          <a:p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Inner work life theory explains behaviour in terms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the interactions between perceptions, motives,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emotions.</a:t>
            </a:r>
            <a:endParaRPr lang="en-US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cs-CZ" dirty="0"/>
              <a:t>RECAP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7177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17064" y="667779"/>
            <a:ext cx="7774544" cy="36686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job will only be motivating if it leads to rewards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 the individual values.</a:t>
            </a:r>
          </a:p>
          <a:p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Rewards motivate high performance when the link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between effort and reward is clear.</a:t>
            </a:r>
          </a:p>
          <a:p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Hygiene factors can overcome dissatisfaction but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not lead to motivation.</a:t>
            </a:r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Content factors lead to job satisfaction, motivation,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high performance.</a:t>
            </a:r>
          </a:p>
          <a:p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Jobs can be enriched by applying vertical job loading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factors.</a:t>
            </a:r>
          </a:p>
          <a:p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motivating potential of a job can be increased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improving skill variety, task identity, task significance,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autonomy, and feedback.</a:t>
            </a:r>
          </a:p>
          <a:p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Job enrichment will not improve the performance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individuals with low Growth Need Strength.</a:t>
            </a:r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 people are motivated by extreme jobs, working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 hours under pressure, for the adrenalin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rush, high pay, status, and power, but with personal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social problems.</a:t>
            </a:r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a rapidly changing competitive business environment,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organizations need to motivate employees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be flexible, adaptable, committed, and creative,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just to turn up on time and follow instructions.</a:t>
            </a:r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cs-CZ" dirty="0"/>
              <a:t>RECAP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18909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205740" y="257176"/>
            <a:ext cx="6155055" cy="4612004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1350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1259632" y="1347614"/>
            <a:ext cx="3833813" cy="1619250"/>
          </a:xfrm>
          <a:prstGeom prst="rect">
            <a:avLst/>
          </a:prstGeom>
        </p:spPr>
        <p:txBody>
          <a:bodyPr anchor="t">
            <a:normAutofit fontScale="90000"/>
          </a:bodyPr>
          <a:lstStyle/>
          <a:p>
            <a:pPr>
              <a:defRPr/>
            </a:pPr>
            <a:br>
              <a:rPr lang="cs-CZ" sz="3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3000" b="1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cs-CZ" sz="3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share our thoughts </a:t>
            </a:r>
            <a:r>
              <a:rPr lang="cs-CZ" sz="3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3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ask question</a:t>
            </a:r>
            <a:r>
              <a:rPr lang="cs-CZ" sz="3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br>
              <a:rPr lang="cs-CZ" sz="3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3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br>
              <a:rPr lang="cs-CZ" sz="3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3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3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3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90" name="Podnadpis 2"/>
          <p:cNvSpPr txBox="1">
            <a:spLocks/>
          </p:cNvSpPr>
          <p:nvPr/>
        </p:nvSpPr>
        <p:spPr bwMode="auto">
          <a:xfrm>
            <a:off x="6444208" y="864820"/>
            <a:ext cx="2584968" cy="2138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cs-CZ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cs-CZ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cs-CZ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cs-CZ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cs-CZ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cs-CZ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cs-CZ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cs-CZ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cs-CZ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cs-CZ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cs-CZ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cs-CZ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cs-CZ" altLang="cs-CZ" sz="12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Pavel Adámek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cs-CZ" altLang="cs-CZ" sz="1200" b="1" i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adamek@opf.slu.cz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endParaRPr lang="cs-CZ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cs-CZ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0575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81832" y="919288"/>
            <a:ext cx="7630528" cy="36686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top career goals for UK university students were: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to have work-life balance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to be competitively or intellectually challenged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to be secure or stable in my job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to be dedicated to a cause or to feel that I am serving a greater good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to have an international career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to be entrepreneurial or creative and innovative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to be a leader or manager of people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to be a technical or functional expert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to be autonomous or independent.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cs-CZ" dirty="0" err="1"/>
              <a:t>Why</a:t>
            </a:r>
            <a:r>
              <a:rPr lang="cs-CZ" dirty="0"/>
              <a:t> study </a:t>
            </a:r>
            <a:r>
              <a:rPr lang="cs-CZ" dirty="0" err="1"/>
              <a:t>motivation</a:t>
            </a:r>
            <a:r>
              <a:rPr lang="cs-CZ" dirty="0"/>
              <a:t>?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999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81832" y="737407"/>
            <a:ext cx="6818194" cy="36686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Apple released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iPad in May 2010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pictures of iPhones were burned in Hong Kong and protesters called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a global boycott of Apple products. 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followed a series of employee suicides at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Foxconn, a contract manufacturer which makes products for Apple and other electronics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companies at Foxconn City, an industrial park in </a:t>
            </a:r>
            <a:r>
              <a:rPr lang="en-GB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Shenzen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Foxconn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City has 15 </a:t>
            </a:r>
            <a:r>
              <a:rPr lang="en-GB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multistorey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manufacturing buildings where there were twelve suicides in one year. These deaths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raised questions about ‘sweatshop’ working conditions. Although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Foxconn paid the </a:t>
            </a:r>
            <a:r>
              <a:rPr lang="en-GB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Shenzen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minimum wage, employees compared the company facilities to a prison, said that they were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forced to work illegal overtime and night shifts, were exposed to hazardous materials, and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had their privacy invaded by management.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response to the suicides, the company put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nets around its buildings, hired counsellors, and brought in Buddhist monks to pray.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chief executive denied that he was running a ‘sweatshop’, but Apple, Foxconn, and other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companies had already suffered ‘bad press’ </a:t>
            </a:r>
            <a:r>
              <a:rPr lang="en-GB" sz="1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(The Economist, 2010).</a:t>
            </a:r>
            <a:endParaRPr lang="cs-CZ" sz="16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8424936" cy="507703"/>
          </a:xfrm>
        </p:spPr>
        <p:txBody>
          <a:bodyPr/>
          <a:lstStyle/>
          <a:p>
            <a:r>
              <a:rPr lang="en-GB" sz="2000" dirty="0"/>
              <a:t>A demotivated workforce, on the other hand, can be disastrous</a:t>
            </a:r>
            <a:r>
              <a:rPr lang="cs-CZ" sz="2000" dirty="0"/>
              <a:t>!!!</a:t>
            </a:r>
            <a:endParaRPr lang="en-US" sz="2000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1FDA3BAA-9FB9-4604-A0F7-1622A189172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024" t="13671" r="4327" b="45800"/>
          <a:stretch/>
        </p:blipFill>
        <p:spPr>
          <a:xfrm>
            <a:off x="7000026" y="847205"/>
            <a:ext cx="1964462" cy="1292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597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81832" y="919288"/>
            <a:ext cx="7630528" cy="36686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However, is more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money really more motivating?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Douglas McGregor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(1960) set out two sets of motivational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propositions, which he called ‘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Theory X’ and ‘Theory Y’.</a:t>
            </a:r>
            <a:endParaRPr lang="cs-CZ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Managers who subscribe to Theory X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believe in giving orders and direct supervision,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in the motivating power of money. 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Managers who subscribe to Theory Y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believe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giving autonomy and responsibility, and in the motivating power of interesting jobs.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McGregor argued that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Theory Y was a more accurate description of most people’s attitudes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work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that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Theory X in practice demotivated people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other words, </a:t>
            </a:r>
            <a:r>
              <a:rPr lang="en-GB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nonfinancial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rewards can be as powerful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if not more powerful, motivators than money, as we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also value recognition, jobs with a worthwhile purpose, flexible working, and personal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development.</a:t>
            </a: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cs-CZ" dirty="0" err="1"/>
              <a:t>Why</a:t>
            </a:r>
            <a:r>
              <a:rPr lang="cs-CZ" dirty="0"/>
              <a:t> study </a:t>
            </a:r>
            <a:r>
              <a:rPr lang="cs-CZ" dirty="0" err="1"/>
              <a:t>motivation</a:t>
            </a:r>
            <a:r>
              <a:rPr lang="cs-CZ" dirty="0"/>
              <a:t>?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824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2680" y="811795"/>
            <a:ext cx="7630528" cy="36686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 of us are motivated by the </a:t>
            </a:r>
            <a:r>
              <a:rPr lang="en-GB" sz="1600" b="1" dirty="0">
                <a:solidFill>
                  <a:srgbClr val="00206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extreme job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 involves long hours, frequent travel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across different time zones, and multiple other pressures. The characteristics of extreme jobs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include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GB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physical presence in the office of at least 10 hours a day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tight deadlines and fast working pace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unpredictable workflow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inordinate scope of responsibility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frequent travel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after-hours work events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availability to clients 24/7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responsibility for profit and loss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responsibility for mentoring and recruiting.</a:t>
            </a:r>
            <a:endParaRPr lang="cs-CZ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cs-CZ" dirty="0" err="1"/>
              <a:t>Extreme</a:t>
            </a:r>
            <a:r>
              <a:rPr lang="cs-CZ" dirty="0"/>
              <a:t> jobs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414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2680" y="811795"/>
            <a:ext cx="7630528" cy="36686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 hours and intense pressure are also exhausting, and have implications for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family life. 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Women in extreme jobs are concerned that their children are less disciplined,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eat more junk food, and watch too much television as a result of their frequent absence.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show: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53 per cent of women in extreme jobs say that their job interferes with their sex life;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65 per cent of men say their extreme jobs damage relationships with their children.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Research has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shown that extreme jobs with long hours are associated with higher satisfaction, better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career prospects, and higher salary, but with also with higher levels of stress, more psychosomatic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symptoms, lower family satisfaction, and poorer emotional health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cs-CZ" dirty="0" err="1"/>
              <a:t>Extreme</a:t>
            </a:r>
            <a:r>
              <a:rPr lang="cs-CZ" dirty="0"/>
              <a:t> jobs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474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2680" y="811795"/>
            <a:ext cx="7630528" cy="36686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GB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emotivation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common, especially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among office workers, and is caused by repetitive, uninteresting, unchallenging work, leading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GB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boreout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They estimate that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per cent of office workers are affected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Boreout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leads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 levels of sick leave and reduces company loyalty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you suffer </a:t>
            </a:r>
            <a:r>
              <a:rPr lang="en-GB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boreout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you turn up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work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lacking energy and enthusiasm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spend your time surfing the internet, chatting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colleagues, and trying to look busy.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cs-CZ" dirty="0" err="1"/>
              <a:t>Boreout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797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29130</TotalTime>
  <Words>3928</Words>
  <Application>Microsoft Office PowerPoint</Application>
  <PresentationFormat>Předvádění na obrazovce (16:9)</PresentationFormat>
  <Paragraphs>358</Paragraphs>
  <Slides>39</Slides>
  <Notes>37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39</vt:i4>
      </vt:variant>
    </vt:vector>
  </HeadingPairs>
  <TitlesOfParts>
    <vt:vector size="44" baseType="lpstr">
      <vt:lpstr>Arial</vt:lpstr>
      <vt:lpstr>Calibri</vt:lpstr>
      <vt:lpstr>Times New Roman</vt:lpstr>
      <vt:lpstr>Wingdings</vt:lpstr>
      <vt:lpstr>SLU</vt:lpstr>
      <vt:lpstr>TOPIC  individuals in the organization  motivation</vt:lpstr>
      <vt:lpstr>Content</vt:lpstr>
      <vt:lpstr>Why study motivation?</vt:lpstr>
      <vt:lpstr>Why study motivation?</vt:lpstr>
      <vt:lpstr>A demotivated workforce, on the other hand, can be disastrous!!!</vt:lpstr>
      <vt:lpstr>Why study motivation?</vt:lpstr>
      <vt:lpstr>Extreme jobs</vt:lpstr>
      <vt:lpstr>Extreme jobs</vt:lpstr>
      <vt:lpstr>Boreout</vt:lpstr>
      <vt:lpstr>Boreout</vt:lpstr>
      <vt:lpstr>Drives, motives, and motivation</vt:lpstr>
      <vt:lpstr>Drives, motives, and motivation</vt:lpstr>
      <vt:lpstr>Drives, motives, and motivation</vt:lpstr>
      <vt:lpstr>Content theories</vt:lpstr>
      <vt:lpstr>Content theories - Abraham Maslow’s needs hierarchy </vt:lpstr>
      <vt:lpstr>Content theories</vt:lpstr>
      <vt:lpstr>Process theories</vt:lpstr>
      <vt:lpstr>Equity theory</vt:lpstr>
      <vt:lpstr>Equity theory</vt:lpstr>
      <vt:lpstr>Expectancy theory</vt:lpstr>
      <vt:lpstr>Expectancy theory</vt:lpstr>
      <vt:lpstr>Goal-setting theory</vt:lpstr>
      <vt:lpstr>Goal-setting theory</vt:lpstr>
      <vt:lpstr>Inner work life theory</vt:lpstr>
      <vt:lpstr>Inner work life theory</vt:lpstr>
      <vt:lpstr>The social process of motivating others</vt:lpstr>
      <vt:lpstr>The social process of motivating others</vt:lpstr>
      <vt:lpstr>The social process of motivating others</vt:lpstr>
      <vt:lpstr>The social process of motivating others</vt:lpstr>
      <vt:lpstr>The social process of motivating others</vt:lpstr>
      <vt:lpstr>The Job Characteristics Model   </vt:lpstr>
      <vt:lpstr>The social process of motivating others</vt:lpstr>
      <vt:lpstr>Empowerment, engagement, and high performance</vt:lpstr>
      <vt:lpstr>Empowerment, engagement, and high performance</vt:lpstr>
      <vt:lpstr>Empowerment, engagement, and high performance</vt:lpstr>
      <vt:lpstr>The case for high performance work systems</vt:lpstr>
      <vt:lpstr>RECAP</vt:lpstr>
      <vt:lpstr>RECAP</vt:lpstr>
      <vt:lpstr> We can share our thoughts and ask questions 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Pavel Adámek</cp:lastModifiedBy>
  <cp:revision>540</cp:revision>
  <cp:lastPrinted>2018-10-04T06:50:24Z</cp:lastPrinted>
  <dcterms:created xsi:type="dcterms:W3CDTF">2016-07-06T15:42:34Z</dcterms:created>
  <dcterms:modified xsi:type="dcterms:W3CDTF">2021-02-24T20:57:15Z</dcterms:modified>
</cp:coreProperties>
</file>