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57" r:id="rId3"/>
    <p:sldId id="308" r:id="rId4"/>
    <p:sldId id="309" r:id="rId5"/>
    <p:sldId id="312" r:id="rId6"/>
    <p:sldId id="311" r:id="rId7"/>
    <p:sldId id="313" r:id="rId8"/>
    <p:sldId id="314" r:id="rId9"/>
    <p:sldId id="315" r:id="rId10"/>
    <p:sldId id="316" r:id="rId11"/>
    <p:sldId id="317" r:id="rId12"/>
    <p:sldId id="318" r:id="rId13"/>
    <p:sldId id="310" r:id="rId14"/>
    <p:sldId id="319" r:id="rId15"/>
    <p:sldId id="274" r:id="rId16"/>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984"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12/3/2019</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03.12.2019</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2</a:t>
            </a:fld>
            <a:endParaRPr lang="cs-CZ"/>
          </a:p>
        </p:txBody>
      </p:sp>
    </p:spTree>
    <p:extLst>
      <p:ext uri="{BB962C8B-B14F-4D97-AF65-F5344CB8AC3E}">
        <p14:creationId xmlns:p14="http://schemas.microsoft.com/office/powerpoint/2010/main" val="331026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11</a:t>
            </a:fld>
            <a:endParaRPr lang="cs-CZ"/>
          </a:p>
        </p:txBody>
      </p:sp>
    </p:spTree>
    <p:extLst>
      <p:ext uri="{BB962C8B-B14F-4D97-AF65-F5344CB8AC3E}">
        <p14:creationId xmlns:p14="http://schemas.microsoft.com/office/powerpoint/2010/main" val="3258200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12</a:t>
            </a:fld>
            <a:endParaRPr lang="cs-CZ"/>
          </a:p>
        </p:txBody>
      </p:sp>
    </p:spTree>
    <p:extLst>
      <p:ext uri="{BB962C8B-B14F-4D97-AF65-F5344CB8AC3E}">
        <p14:creationId xmlns:p14="http://schemas.microsoft.com/office/powerpoint/2010/main" val="3816655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13</a:t>
            </a:fld>
            <a:endParaRPr lang="cs-CZ"/>
          </a:p>
        </p:txBody>
      </p:sp>
    </p:spTree>
    <p:extLst>
      <p:ext uri="{BB962C8B-B14F-4D97-AF65-F5344CB8AC3E}">
        <p14:creationId xmlns:p14="http://schemas.microsoft.com/office/powerpoint/2010/main" val="2244321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14</a:t>
            </a:fld>
            <a:endParaRPr lang="cs-CZ"/>
          </a:p>
        </p:txBody>
      </p:sp>
    </p:spTree>
    <p:extLst>
      <p:ext uri="{BB962C8B-B14F-4D97-AF65-F5344CB8AC3E}">
        <p14:creationId xmlns:p14="http://schemas.microsoft.com/office/powerpoint/2010/main" val="4050766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3</a:t>
            </a:fld>
            <a:endParaRPr lang="cs-CZ"/>
          </a:p>
        </p:txBody>
      </p:sp>
    </p:spTree>
    <p:extLst>
      <p:ext uri="{BB962C8B-B14F-4D97-AF65-F5344CB8AC3E}">
        <p14:creationId xmlns:p14="http://schemas.microsoft.com/office/powerpoint/2010/main" val="280709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4</a:t>
            </a:fld>
            <a:endParaRPr lang="cs-CZ"/>
          </a:p>
        </p:txBody>
      </p:sp>
    </p:spTree>
    <p:extLst>
      <p:ext uri="{BB962C8B-B14F-4D97-AF65-F5344CB8AC3E}">
        <p14:creationId xmlns:p14="http://schemas.microsoft.com/office/powerpoint/2010/main" val="1933469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5</a:t>
            </a:fld>
            <a:endParaRPr lang="cs-CZ"/>
          </a:p>
        </p:txBody>
      </p:sp>
    </p:spTree>
    <p:extLst>
      <p:ext uri="{BB962C8B-B14F-4D97-AF65-F5344CB8AC3E}">
        <p14:creationId xmlns:p14="http://schemas.microsoft.com/office/powerpoint/2010/main" val="1620170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6</a:t>
            </a:fld>
            <a:endParaRPr lang="cs-CZ"/>
          </a:p>
        </p:txBody>
      </p:sp>
    </p:spTree>
    <p:extLst>
      <p:ext uri="{BB962C8B-B14F-4D97-AF65-F5344CB8AC3E}">
        <p14:creationId xmlns:p14="http://schemas.microsoft.com/office/powerpoint/2010/main" val="3118368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7</a:t>
            </a:fld>
            <a:endParaRPr lang="cs-CZ"/>
          </a:p>
        </p:txBody>
      </p:sp>
    </p:spTree>
    <p:extLst>
      <p:ext uri="{BB962C8B-B14F-4D97-AF65-F5344CB8AC3E}">
        <p14:creationId xmlns:p14="http://schemas.microsoft.com/office/powerpoint/2010/main" val="1239402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8</a:t>
            </a:fld>
            <a:endParaRPr lang="cs-CZ"/>
          </a:p>
        </p:txBody>
      </p:sp>
    </p:spTree>
    <p:extLst>
      <p:ext uri="{BB962C8B-B14F-4D97-AF65-F5344CB8AC3E}">
        <p14:creationId xmlns:p14="http://schemas.microsoft.com/office/powerpoint/2010/main" val="2051514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9</a:t>
            </a:fld>
            <a:endParaRPr lang="cs-CZ"/>
          </a:p>
        </p:txBody>
      </p:sp>
    </p:spTree>
    <p:extLst>
      <p:ext uri="{BB962C8B-B14F-4D97-AF65-F5344CB8AC3E}">
        <p14:creationId xmlns:p14="http://schemas.microsoft.com/office/powerpoint/2010/main" val="4198384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DDD4000A-37E1-4D72-B31A-77993FD77D47}" type="slidenum">
              <a:rPr lang="cs-CZ" smtClean="0"/>
              <a:t>10</a:t>
            </a:fld>
            <a:endParaRPr lang="cs-CZ"/>
          </a:p>
        </p:txBody>
      </p:sp>
    </p:spTree>
    <p:extLst>
      <p:ext uri="{BB962C8B-B14F-4D97-AF65-F5344CB8AC3E}">
        <p14:creationId xmlns:p14="http://schemas.microsoft.com/office/powerpoint/2010/main" val="3532665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truity.com/test/type-finder-personality-test-ne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467544" y="699542"/>
            <a:ext cx="5112568" cy="2160240"/>
          </a:xfrm>
          <a:prstGeom prst="rect">
            <a:avLst/>
          </a:prstGeom>
        </p:spPr>
        <p:txBody>
          <a:bodyPr anchor="t">
            <a:normAutofit fontScale="90000"/>
          </a:bodyPr>
          <a:lstStyle/>
          <a:p>
            <a:br>
              <a:rPr lang="cs-CZ" sz="4000" b="1" dirty="0">
                <a:solidFill>
                  <a:schemeClr val="bg1"/>
                </a:solidFill>
                <a:latin typeface="Times New Roman" panose="02020603050405020304" pitchFamily="18" charset="0"/>
                <a:cs typeface="Times New Roman" panose="02020603050405020304" pitchFamily="18" charset="0"/>
              </a:rPr>
            </a:br>
            <a:br>
              <a:rPr lang="cs-CZ" sz="4000" b="1" dirty="0">
                <a:solidFill>
                  <a:schemeClr val="bg1"/>
                </a:solidFill>
                <a:latin typeface="Times New Roman" panose="02020603050405020304" pitchFamily="18" charset="0"/>
                <a:cs typeface="Times New Roman" panose="02020603050405020304" pitchFamily="18" charset="0"/>
              </a:rPr>
            </a:br>
            <a:r>
              <a:rPr lang="en-GB" sz="4000" b="1" cap="all" dirty="0">
                <a:solidFill>
                  <a:schemeClr val="bg1"/>
                </a:solidFill>
                <a:latin typeface="Times New Roman" panose="02020603050405020304" pitchFamily="18" charset="0"/>
                <a:cs typeface="Times New Roman" panose="02020603050405020304" pitchFamily="18" charset="0"/>
              </a:rPr>
              <a:t>MBTI</a:t>
            </a:r>
            <a:r>
              <a:rPr lang="en-GB" sz="4000" b="1" cap="all" baseline="30000" dirty="0">
                <a:solidFill>
                  <a:schemeClr val="bg1"/>
                </a:solidFill>
                <a:latin typeface="Times New Roman" panose="02020603050405020304" pitchFamily="18" charset="0"/>
                <a:cs typeface="Times New Roman" panose="02020603050405020304" pitchFamily="18" charset="0"/>
              </a:rPr>
              <a:t>®</a:t>
            </a:r>
            <a:br>
              <a:rPr lang="cs-CZ" sz="4000" b="1" cap="all" baseline="30000" dirty="0">
                <a:solidFill>
                  <a:schemeClr val="bg1"/>
                </a:solidFill>
                <a:latin typeface="Times New Roman" panose="02020603050405020304" pitchFamily="18" charset="0"/>
                <a:cs typeface="Times New Roman" panose="02020603050405020304" pitchFamily="18" charset="0"/>
              </a:rPr>
            </a:br>
            <a:r>
              <a:rPr lang="cs-CZ" sz="4000" dirty="0"/>
              <a:t>®</a:t>
            </a:r>
            <a:r>
              <a:rPr lang="en-GB" sz="4000" b="1" cap="all" dirty="0">
                <a:solidFill>
                  <a:schemeClr val="bg1"/>
                </a:solidFill>
                <a:latin typeface="Times New Roman" panose="02020603050405020304" pitchFamily="18" charset="0"/>
                <a:cs typeface="Times New Roman" panose="02020603050405020304" pitchFamily="18" charset="0"/>
              </a:rPr>
              <a:t> </a:t>
            </a:r>
            <a:br>
              <a:rPr lang="cs-CZ" sz="4000" b="1" cap="all" dirty="0">
                <a:solidFill>
                  <a:schemeClr val="bg1"/>
                </a:solidFill>
                <a:latin typeface="Times New Roman" panose="02020603050405020304" pitchFamily="18" charset="0"/>
                <a:cs typeface="Times New Roman" panose="02020603050405020304" pitchFamily="18" charset="0"/>
              </a:rPr>
            </a:br>
            <a:r>
              <a:rPr lang="en-GB" sz="4000" b="1" cap="all" dirty="0">
                <a:solidFill>
                  <a:schemeClr val="bg1"/>
                </a:solidFill>
                <a:latin typeface="Times New Roman" panose="02020603050405020304" pitchFamily="18" charset="0"/>
                <a:cs typeface="Times New Roman" panose="02020603050405020304" pitchFamily="18" charset="0"/>
              </a:rPr>
              <a:t>Myers–Briggs Type Indicator</a:t>
            </a:r>
            <a:br>
              <a:rPr lang="en-GB" sz="4000" b="1" cap="all" dirty="0">
                <a:solidFill>
                  <a:schemeClr val="bg1"/>
                </a:solidFill>
                <a:latin typeface="Times New Roman" panose="02020603050405020304" pitchFamily="18" charset="0"/>
                <a:cs typeface="Times New Roman" panose="02020603050405020304" pitchFamily="18" charset="0"/>
              </a:rPr>
            </a:br>
            <a:br>
              <a:rPr lang="cs-CZ" sz="4000" b="1" cap="all" dirty="0">
                <a:solidFill>
                  <a:schemeClr val="bg1"/>
                </a:solidFill>
                <a:latin typeface="Times New Roman" panose="02020603050405020304" pitchFamily="18" charset="0"/>
                <a:cs typeface="Times New Roman" panose="02020603050405020304" pitchFamily="18" charset="0"/>
              </a:rPr>
            </a:br>
            <a:br>
              <a:rPr lang="cs-CZ" sz="4000" b="1" cap="all" dirty="0">
                <a:solidFill>
                  <a:schemeClr val="bg1"/>
                </a:solidFill>
                <a:latin typeface="Times New Roman" panose="02020603050405020304" pitchFamily="18" charset="0"/>
                <a:cs typeface="Times New Roman" panose="02020603050405020304" pitchFamily="18" charset="0"/>
              </a:rPr>
            </a:br>
            <a:endParaRPr lang="cs-CZ" sz="40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9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900" b="1" i="1" dirty="0">
                <a:solidFill>
                  <a:srgbClr val="307871"/>
                </a:solidFill>
                <a:latin typeface="Times New Roman" panose="02020603050405020304" pitchFamily="18" charset="0"/>
                <a:cs typeface="Times New Roman" panose="02020603050405020304" pitchFamily="18" charset="0"/>
              </a:rPr>
              <a:t>adamek@opf.slu.cz</a:t>
            </a: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a:solidFill>
                  <a:srgbClr val="002060"/>
                </a:solidFill>
                <a:latin typeface="Times New Roman" panose="02020603050405020304" pitchFamily="18" charset="0"/>
                <a:cs typeface="Times New Roman" panose="02020603050405020304" pitchFamily="18" charset="0"/>
              </a:rPr>
              <a:t>Feeling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consider people”</a:t>
            </a:r>
          </a:p>
          <a:p>
            <a:r>
              <a:rPr lang="en-GB" sz="2400" dirty="0">
                <a:solidFill>
                  <a:srgbClr val="002060"/>
                </a:solidFill>
                <a:latin typeface="Times New Roman" panose="02020603050405020304" pitchFamily="18" charset="0"/>
                <a:cs typeface="Times New Roman" panose="02020603050405020304" pitchFamily="18" charset="0"/>
              </a:rPr>
              <a:t>Empathetic</a:t>
            </a:r>
          </a:p>
          <a:p>
            <a:r>
              <a:rPr lang="en-GB" sz="2400" dirty="0">
                <a:solidFill>
                  <a:srgbClr val="002060"/>
                </a:solidFill>
                <a:latin typeface="Times New Roman" panose="02020603050405020304" pitchFamily="18" charset="0"/>
                <a:cs typeface="Times New Roman" panose="02020603050405020304" pitchFamily="18" charset="0"/>
              </a:rPr>
              <a:t>Guided by personal values</a:t>
            </a:r>
          </a:p>
          <a:p>
            <a:r>
              <a:rPr lang="en-GB" sz="2400" dirty="0">
                <a:solidFill>
                  <a:srgbClr val="002060"/>
                </a:solidFill>
                <a:latin typeface="Times New Roman" panose="02020603050405020304" pitchFamily="18" charset="0"/>
                <a:cs typeface="Times New Roman" panose="02020603050405020304" pitchFamily="18" charset="0"/>
              </a:rPr>
              <a:t>Assess impact of decisions on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people</a:t>
            </a:r>
          </a:p>
          <a:p>
            <a:r>
              <a:rPr lang="en-GB" sz="2400" dirty="0">
                <a:solidFill>
                  <a:srgbClr val="002060"/>
                </a:solidFill>
                <a:latin typeface="Times New Roman" panose="02020603050405020304" pitchFamily="18" charset="0"/>
                <a:cs typeface="Times New Roman" panose="02020603050405020304" pitchFamily="18" charset="0"/>
              </a:rPr>
              <a:t>Strive for harmony and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positive interactions</a:t>
            </a:r>
          </a:p>
          <a:p>
            <a:r>
              <a:rPr lang="en-GB" sz="2400" dirty="0">
                <a:solidFill>
                  <a:srgbClr val="002060"/>
                </a:solidFill>
                <a:latin typeface="Times New Roman" panose="02020603050405020304" pitchFamily="18" charset="0"/>
                <a:cs typeface="Times New Roman" panose="02020603050405020304" pitchFamily="18" charset="0"/>
              </a:rPr>
              <a:t>Described as compassionate</a:t>
            </a:r>
          </a:p>
          <a:p>
            <a:r>
              <a:rPr lang="en-GB" sz="2400" dirty="0">
                <a:solidFill>
                  <a:srgbClr val="002060"/>
                </a:solidFill>
                <a:latin typeface="Times New Roman" panose="02020603050405020304" pitchFamily="18" charset="0"/>
                <a:cs typeface="Times New Roman" panose="02020603050405020304" pitchFamily="18" charset="0"/>
              </a:rPr>
              <a:t>Search for point of agreement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in an argument</a:t>
            </a:r>
          </a:p>
          <a:p>
            <a:r>
              <a:rPr lang="en-GB" sz="2400" dirty="0">
                <a:solidFill>
                  <a:srgbClr val="002060"/>
                </a:solidFill>
                <a:latin typeface="Times New Roman" panose="02020603050405020304" pitchFamily="18" charset="0"/>
                <a:cs typeface="Times New Roman" panose="02020603050405020304" pitchFamily="18" charset="0"/>
              </a:rPr>
              <a:t>Fair – want everyone treated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as an individual</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T – F </a:t>
            </a:r>
            <a:r>
              <a:rPr lang="cs-CZ" dirty="0" err="1"/>
              <a:t>Dichotomy</a:t>
            </a:r>
            <a:r>
              <a:rPr lang="cs-CZ" dirty="0"/>
              <a:t>: </a:t>
            </a:r>
            <a:r>
              <a:rPr lang="cs-CZ" dirty="0" err="1"/>
              <a:t>Decision</a:t>
            </a:r>
            <a:r>
              <a:rPr lang="cs-CZ" dirty="0"/>
              <a:t> </a:t>
            </a:r>
            <a:r>
              <a:rPr lang="cs-CZ" dirty="0" err="1"/>
              <a:t>Making</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4187492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Judging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organize my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schedule”</a:t>
            </a:r>
          </a:p>
          <a:p>
            <a:r>
              <a:rPr lang="en-GB" sz="2400" dirty="0">
                <a:solidFill>
                  <a:srgbClr val="002060"/>
                </a:solidFill>
                <a:latin typeface="Times New Roman" panose="02020603050405020304" pitchFamily="18" charset="0"/>
                <a:cs typeface="Times New Roman" panose="02020603050405020304" pitchFamily="18" charset="0"/>
              </a:rPr>
              <a:t>Are scheduled/organized</a:t>
            </a:r>
          </a:p>
          <a:p>
            <a:r>
              <a:rPr lang="en-GB" sz="2400" dirty="0">
                <a:solidFill>
                  <a:srgbClr val="002060"/>
                </a:solidFill>
                <a:latin typeface="Times New Roman" panose="02020603050405020304" pitchFamily="18" charset="0"/>
                <a:cs typeface="Times New Roman" panose="02020603050405020304" pitchFamily="18" charset="0"/>
              </a:rPr>
              <a:t>Strive to finish one project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before starting another</a:t>
            </a:r>
          </a:p>
          <a:p>
            <a:r>
              <a:rPr lang="en-GB" sz="2400" dirty="0">
                <a:solidFill>
                  <a:srgbClr val="002060"/>
                </a:solidFill>
                <a:latin typeface="Times New Roman" panose="02020603050405020304" pitchFamily="18" charset="0"/>
                <a:cs typeface="Times New Roman" panose="02020603050405020304" pitchFamily="18" charset="0"/>
              </a:rPr>
              <a:t>Like to have things decided</a:t>
            </a:r>
          </a:p>
          <a:p>
            <a:pPr lvl="1"/>
            <a:r>
              <a:rPr lang="en-GB" sz="2000" dirty="0">
                <a:solidFill>
                  <a:srgbClr val="002060"/>
                </a:solidFill>
                <a:latin typeface="Times New Roman" panose="02020603050405020304" pitchFamily="18" charset="0"/>
                <a:cs typeface="Times New Roman" panose="02020603050405020304" pitchFamily="18" charset="0"/>
              </a:rPr>
              <a:t>May decide things too quickly</a:t>
            </a:r>
          </a:p>
          <a:p>
            <a:r>
              <a:rPr lang="en-GB" sz="2400" dirty="0">
                <a:solidFill>
                  <a:srgbClr val="002060"/>
                </a:solidFill>
                <a:latin typeface="Times New Roman" panose="02020603050405020304" pitchFamily="18" charset="0"/>
                <a:cs typeface="Times New Roman" panose="02020603050405020304" pitchFamily="18" charset="0"/>
              </a:rPr>
              <a:t>Try to avoid last-minute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stresses; finish tasks well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before deadline</a:t>
            </a:r>
          </a:p>
          <a:p>
            <a:r>
              <a:rPr lang="en-GB" sz="2400" dirty="0">
                <a:solidFill>
                  <a:srgbClr val="002060"/>
                </a:solidFill>
                <a:latin typeface="Times New Roman" panose="02020603050405020304" pitchFamily="18" charset="0"/>
                <a:cs typeface="Times New Roman" panose="02020603050405020304" pitchFamily="18" charset="0"/>
              </a:rPr>
              <a:t>Try to limit surprises</a:t>
            </a:r>
          </a:p>
          <a:p>
            <a:r>
              <a:rPr lang="en-GB" sz="2400" dirty="0">
                <a:solidFill>
                  <a:srgbClr val="002060"/>
                </a:solidFill>
                <a:latin typeface="Times New Roman" panose="02020603050405020304" pitchFamily="18" charset="0"/>
                <a:cs typeface="Times New Roman" panose="02020603050405020304" pitchFamily="18" charset="0"/>
              </a:rPr>
              <a:t>See routines as effective</a:t>
            </a: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J – P </a:t>
            </a:r>
            <a:r>
              <a:rPr lang="cs-CZ" dirty="0" err="1"/>
              <a:t>Dichotomy</a:t>
            </a:r>
            <a:r>
              <a:rPr lang="cs-CZ" dirty="0"/>
              <a:t>: Lifestyle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479250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Perceiving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adapt to changes”</a:t>
            </a:r>
          </a:p>
          <a:p>
            <a:r>
              <a:rPr lang="en-GB" sz="2400" dirty="0">
                <a:solidFill>
                  <a:srgbClr val="002060"/>
                </a:solidFill>
                <a:latin typeface="Times New Roman" panose="02020603050405020304" pitchFamily="18" charset="0"/>
                <a:cs typeface="Times New Roman" panose="02020603050405020304" pitchFamily="18" charset="0"/>
              </a:rPr>
              <a:t>Are spontaneous/flexible</a:t>
            </a:r>
          </a:p>
          <a:p>
            <a:r>
              <a:rPr lang="en-GB" sz="2400" dirty="0">
                <a:solidFill>
                  <a:srgbClr val="002060"/>
                </a:solidFill>
                <a:latin typeface="Times New Roman" panose="02020603050405020304" pitchFamily="18" charset="0"/>
                <a:cs typeface="Times New Roman" panose="02020603050405020304" pitchFamily="18" charset="0"/>
              </a:rPr>
              <a:t>Start many projects but may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have trouble finishing them</a:t>
            </a:r>
          </a:p>
          <a:p>
            <a:r>
              <a:rPr lang="en-GB" sz="2400" dirty="0">
                <a:solidFill>
                  <a:srgbClr val="002060"/>
                </a:solidFill>
                <a:latin typeface="Times New Roman" panose="02020603050405020304" pitchFamily="18" charset="0"/>
                <a:cs typeface="Times New Roman" panose="02020603050405020304" pitchFamily="18" charset="0"/>
              </a:rPr>
              <a:t>Like things loose and open to</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change</a:t>
            </a:r>
          </a:p>
          <a:p>
            <a:pPr lvl="1"/>
            <a:r>
              <a:rPr lang="en-GB" sz="2000" dirty="0">
                <a:solidFill>
                  <a:srgbClr val="002060"/>
                </a:solidFill>
                <a:latin typeface="Times New Roman" panose="02020603050405020304" pitchFamily="18" charset="0"/>
                <a:cs typeface="Times New Roman" panose="02020603050405020304" pitchFamily="18" charset="0"/>
              </a:rPr>
              <a:t>May decide things too slowly</a:t>
            </a:r>
          </a:p>
          <a:p>
            <a:r>
              <a:rPr lang="en-GB" sz="2400" dirty="0">
                <a:solidFill>
                  <a:srgbClr val="002060"/>
                </a:solidFill>
                <a:latin typeface="Times New Roman" panose="02020603050405020304" pitchFamily="18" charset="0"/>
                <a:cs typeface="Times New Roman" panose="02020603050405020304" pitchFamily="18" charset="0"/>
              </a:rPr>
              <a:t>Feel energized by last-minute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pressures; finish tasks at the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deadline</a:t>
            </a:r>
          </a:p>
          <a:p>
            <a:r>
              <a:rPr lang="en-GB" sz="2400" dirty="0">
                <a:solidFill>
                  <a:srgbClr val="002060"/>
                </a:solidFill>
                <a:latin typeface="Times New Roman" panose="02020603050405020304" pitchFamily="18" charset="0"/>
                <a:cs typeface="Times New Roman" panose="02020603050405020304" pitchFamily="18" charset="0"/>
              </a:rPr>
              <a:t>Enjoy surprises</a:t>
            </a:r>
          </a:p>
          <a:p>
            <a:r>
              <a:rPr lang="en-GB" sz="2400" dirty="0">
                <a:solidFill>
                  <a:srgbClr val="002060"/>
                </a:solidFill>
                <a:latin typeface="Times New Roman" panose="02020603050405020304" pitchFamily="18" charset="0"/>
                <a:cs typeface="Times New Roman" panose="02020603050405020304" pitchFamily="18" charset="0"/>
              </a:rPr>
              <a:t>See routines as limiting</a:t>
            </a: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J – P </a:t>
            </a:r>
            <a:r>
              <a:rPr lang="cs-CZ" dirty="0" err="1"/>
              <a:t>Dichotomy</a:t>
            </a:r>
            <a:r>
              <a:rPr lang="cs-CZ" dirty="0"/>
              <a:t>: Lifestyle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943642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179512" y="987574"/>
            <a:ext cx="7704856" cy="38164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err="1"/>
              <a:t>Occupational</a:t>
            </a:r>
            <a:r>
              <a:rPr lang="cs-CZ" dirty="0"/>
              <a:t> </a:t>
            </a:r>
            <a:r>
              <a:rPr lang="cs-CZ" dirty="0" err="1"/>
              <a:t>Trends</a:t>
            </a:r>
            <a:r>
              <a:rPr lang="cs-CZ" dirty="0"/>
              <a:t> by MBTI Type</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199784" y="123478"/>
            <a:ext cx="1764704" cy="864096"/>
          </a:xfrm>
          <a:prstGeom prst="rect">
            <a:avLst/>
          </a:prstGeom>
          <a:solidFill>
            <a:schemeClr val="bg1"/>
          </a:solidFill>
        </p:spPr>
        <p:txBody>
          <a:bodyPr wrap="square" rtlCol="0">
            <a:spAutoFit/>
          </a:bodyPr>
          <a:lstStyle/>
          <a:p>
            <a:endParaRPr lang="en-US" dirty="0"/>
          </a:p>
        </p:txBody>
      </p:sp>
      <p:pic>
        <p:nvPicPr>
          <p:cNvPr id="3" name="Obrázek 2">
            <a:extLst>
              <a:ext uri="{FF2B5EF4-FFF2-40B4-BE49-F238E27FC236}">
                <a16:creationId xmlns:a16="http://schemas.microsoft.com/office/drawing/2014/main" id="{47250806-0882-4879-9706-EC79CD7701F9}"/>
              </a:ext>
            </a:extLst>
          </p:cNvPr>
          <p:cNvPicPr>
            <a:picLocks noChangeAspect="1"/>
          </p:cNvPicPr>
          <p:nvPr/>
        </p:nvPicPr>
        <p:blipFill rotWithShape="1">
          <a:blip r:embed="rId3"/>
          <a:srcRect l="17712" t="13671" r="9052" b="6601"/>
          <a:stretch/>
        </p:blipFill>
        <p:spPr>
          <a:xfrm>
            <a:off x="269776" y="795045"/>
            <a:ext cx="7020272" cy="4298925"/>
          </a:xfrm>
          <a:prstGeom prst="rect">
            <a:avLst/>
          </a:prstGeom>
        </p:spPr>
      </p:pic>
      <p:pic>
        <p:nvPicPr>
          <p:cNvPr id="4" name="Obrázek 3">
            <a:extLst>
              <a:ext uri="{FF2B5EF4-FFF2-40B4-BE49-F238E27FC236}">
                <a16:creationId xmlns:a16="http://schemas.microsoft.com/office/drawing/2014/main" id="{8446E18D-5DD1-42E2-AC1E-1353C1A233F9}"/>
              </a:ext>
            </a:extLst>
          </p:cNvPr>
          <p:cNvPicPr>
            <a:picLocks noChangeAspect="1"/>
          </p:cNvPicPr>
          <p:nvPr/>
        </p:nvPicPr>
        <p:blipFill>
          <a:blip r:embed="rId4"/>
          <a:stretch>
            <a:fillRect/>
          </a:stretch>
        </p:blipFill>
        <p:spPr>
          <a:xfrm>
            <a:off x="7243272" y="3959625"/>
            <a:ext cx="1767993" cy="865707"/>
          </a:xfrm>
          <a:prstGeom prst="rect">
            <a:avLst/>
          </a:prstGeom>
        </p:spPr>
      </p:pic>
    </p:spTree>
    <p:extLst>
      <p:ext uri="{BB962C8B-B14F-4D97-AF65-F5344CB8AC3E}">
        <p14:creationId xmlns:p14="http://schemas.microsoft.com/office/powerpoint/2010/main" val="3588060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solidFill>
                  <a:srgbClr val="002060"/>
                </a:solidFill>
                <a:latin typeface="Times New Roman" panose="02020603050405020304" pitchFamily="18" charset="0"/>
                <a:cs typeface="Times New Roman" panose="02020603050405020304" pitchFamily="18" charset="0"/>
              </a:rPr>
              <a:t>Extravert: action-oriented</a:t>
            </a:r>
          </a:p>
          <a:p>
            <a:r>
              <a:rPr lang="en-GB" sz="2400" dirty="0">
                <a:solidFill>
                  <a:srgbClr val="002060"/>
                </a:solidFill>
                <a:latin typeface="Times New Roman" panose="02020603050405020304" pitchFamily="18" charset="0"/>
                <a:cs typeface="Times New Roman" panose="02020603050405020304" pitchFamily="18" charset="0"/>
              </a:rPr>
              <a:t>Introvert: contemplative</a:t>
            </a:r>
          </a:p>
          <a:p>
            <a:r>
              <a:rPr lang="en-GB" sz="2400" dirty="0">
                <a:solidFill>
                  <a:srgbClr val="002060"/>
                </a:solidFill>
                <a:latin typeface="Times New Roman" panose="02020603050405020304" pitchFamily="18" charset="0"/>
                <a:cs typeface="Times New Roman" panose="02020603050405020304" pitchFamily="18" charset="0"/>
              </a:rPr>
              <a:t>Sensing: pragmatic</a:t>
            </a:r>
          </a:p>
          <a:p>
            <a:r>
              <a:rPr lang="en-GB" sz="2400" dirty="0">
                <a:solidFill>
                  <a:srgbClr val="002060"/>
                </a:solidFill>
                <a:latin typeface="Times New Roman" panose="02020603050405020304" pitchFamily="18" charset="0"/>
                <a:cs typeface="Times New Roman" panose="02020603050405020304" pitchFamily="18" charset="0"/>
              </a:rPr>
              <a:t>Intuitive: visionary</a:t>
            </a:r>
          </a:p>
          <a:p>
            <a:r>
              <a:rPr lang="en-GB" sz="2400" dirty="0">
                <a:solidFill>
                  <a:srgbClr val="002060"/>
                </a:solidFill>
                <a:latin typeface="Times New Roman" panose="02020603050405020304" pitchFamily="18" charset="0"/>
                <a:cs typeface="Times New Roman" panose="02020603050405020304" pitchFamily="18" charset="0"/>
              </a:rPr>
              <a:t>Thinking: logical</a:t>
            </a:r>
          </a:p>
          <a:p>
            <a:r>
              <a:rPr lang="en-GB" sz="2400" dirty="0">
                <a:solidFill>
                  <a:srgbClr val="002060"/>
                </a:solidFill>
                <a:latin typeface="Times New Roman" panose="02020603050405020304" pitchFamily="18" charset="0"/>
                <a:cs typeface="Times New Roman" panose="02020603050405020304" pitchFamily="18" charset="0"/>
              </a:rPr>
              <a:t>Feeling: compassionate</a:t>
            </a:r>
          </a:p>
          <a:p>
            <a:r>
              <a:rPr lang="en-GB" sz="2400" dirty="0">
                <a:solidFill>
                  <a:srgbClr val="002060"/>
                </a:solidFill>
                <a:latin typeface="Times New Roman" panose="02020603050405020304" pitchFamily="18" charset="0"/>
                <a:cs typeface="Times New Roman" panose="02020603050405020304" pitchFamily="18" charset="0"/>
              </a:rPr>
              <a:t>Judging: planful</a:t>
            </a:r>
          </a:p>
          <a:p>
            <a:r>
              <a:rPr lang="en-GB" sz="2400" dirty="0">
                <a:solidFill>
                  <a:srgbClr val="002060"/>
                </a:solidFill>
                <a:latin typeface="Times New Roman" panose="02020603050405020304" pitchFamily="18" charset="0"/>
                <a:cs typeface="Times New Roman" panose="02020603050405020304" pitchFamily="18" charset="0"/>
              </a:rPr>
              <a:t>Perceiving: adaptable</a:t>
            </a: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err="1"/>
              <a:t>Ideal</a:t>
            </a:r>
            <a:r>
              <a:rPr lang="cs-CZ" dirty="0"/>
              <a:t> Leader </a:t>
            </a:r>
            <a:r>
              <a:rPr lang="cs-CZ" dirty="0" err="1"/>
              <a:t>is</a:t>
            </a:r>
            <a:r>
              <a:rPr lang="cs-CZ" dirty="0"/>
              <a:t>…</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2208439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1259632" y="1347614"/>
            <a:ext cx="3833813" cy="1619250"/>
          </a:xfrm>
          <a:prstGeom prst="rect">
            <a:avLst/>
          </a:prstGeom>
        </p:spPr>
        <p:txBody>
          <a:bodyPr anchor="t">
            <a:normAutofit fontScale="90000"/>
          </a:bodyPr>
          <a:lstStyle/>
          <a:p>
            <a:pPr>
              <a:defRPr/>
            </a:pPr>
            <a:br>
              <a:rPr lang="cs-CZ" sz="3000" b="1">
                <a:solidFill>
                  <a:schemeClr val="bg1"/>
                </a:solidFill>
                <a:latin typeface="Times New Roman" panose="02020603050405020304" pitchFamily="18" charset="0"/>
                <a:cs typeface="Times New Roman" panose="02020603050405020304" pitchFamily="18" charset="0"/>
              </a:rPr>
            </a:br>
            <a:r>
              <a:rPr lang="cs-CZ" sz="3000" b="1" err="1">
                <a:solidFill>
                  <a:schemeClr val="bg1"/>
                </a:solidFill>
                <a:latin typeface="Times New Roman" panose="02020603050405020304" pitchFamily="18" charset="0"/>
                <a:cs typeface="Times New Roman" panose="02020603050405020304" pitchFamily="18" charset="0"/>
              </a:rPr>
              <a:t>We</a:t>
            </a:r>
            <a:r>
              <a:rPr lang="cs-CZ" sz="3000" b="1">
                <a:solidFill>
                  <a:schemeClr val="bg1"/>
                </a:solidFill>
                <a:latin typeface="Times New Roman" panose="02020603050405020304" pitchFamily="18" charset="0"/>
                <a:cs typeface="Times New Roman" panose="02020603050405020304" pitchFamily="18" charset="0"/>
              </a:rPr>
              <a:t> </a:t>
            </a:r>
            <a:r>
              <a:rPr lang="en-US" sz="3000" b="1">
                <a:solidFill>
                  <a:schemeClr val="bg1"/>
                </a:solidFill>
                <a:latin typeface="Times New Roman" panose="02020603050405020304" pitchFamily="18" charset="0"/>
                <a:cs typeface="Times New Roman" panose="02020603050405020304" pitchFamily="18" charset="0"/>
              </a:rPr>
              <a:t>can share our thoughts </a:t>
            </a:r>
            <a:r>
              <a:rPr lang="cs-CZ" sz="3000" b="1">
                <a:solidFill>
                  <a:schemeClr val="bg1"/>
                </a:solidFill>
                <a:latin typeface="Times New Roman" panose="02020603050405020304" pitchFamily="18" charset="0"/>
                <a:cs typeface="Times New Roman" panose="02020603050405020304" pitchFamily="18" charset="0"/>
              </a:rPr>
              <a:t>and </a:t>
            </a:r>
            <a:r>
              <a:rPr lang="en-US" sz="3000" b="1">
                <a:solidFill>
                  <a:schemeClr val="bg1"/>
                </a:solidFill>
                <a:latin typeface="Times New Roman" panose="02020603050405020304" pitchFamily="18" charset="0"/>
                <a:cs typeface="Times New Roman" panose="02020603050405020304" pitchFamily="18" charset="0"/>
              </a:rPr>
              <a:t>ask question</a:t>
            </a:r>
            <a:r>
              <a:rPr lang="cs-CZ" sz="3000" b="1">
                <a:solidFill>
                  <a:schemeClr val="bg1"/>
                </a:solidFill>
                <a:latin typeface="Times New Roman" panose="02020603050405020304" pitchFamily="18" charset="0"/>
                <a:cs typeface="Times New Roman" panose="02020603050405020304" pitchFamily="18" charset="0"/>
              </a:rPr>
              <a:t>s</a:t>
            </a:r>
            <a:br>
              <a:rPr lang="cs-CZ" sz="3000" b="1">
                <a:solidFill>
                  <a:schemeClr val="bg1"/>
                </a:solidFill>
                <a:latin typeface="Times New Roman" panose="02020603050405020304" pitchFamily="18" charset="0"/>
                <a:cs typeface="Times New Roman" panose="02020603050405020304" pitchFamily="18" charset="0"/>
              </a:rPr>
            </a:br>
            <a:r>
              <a:rPr lang="cs-CZ" sz="3000" b="1">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a:solidFill>
                  <a:schemeClr val="bg1"/>
                </a:solidFill>
                <a:latin typeface="Times New Roman" panose="02020603050405020304" pitchFamily="18" charset="0"/>
                <a:cs typeface="Times New Roman" panose="02020603050405020304" pitchFamily="18" charset="0"/>
              </a:rPr>
            </a:br>
            <a:br>
              <a:rPr lang="cs-CZ" sz="3000" b="1">
                <a:solidFill>
                  <a:schemeClr val="bg1"/>
                </a:solidFill>
                <a:latin typeface="Times New Roman" panose="02020603050405020304" pitchFamily="18" charset="0"/>
                <a:cs typeface="Times New Roman" panose="02020603050405020304" pitchFamily="18" charset="0"/>
              </a:rPr>
            </a:br>
            <a:br>
              <a:rPr lang="cs-CZ" sz="3000" b="1">
                <a:solidFill>
                  <a:schemeClr val="bg1"/>
                </a:solidFill>
                <a:latin typeface="Times New Roman" panose="02020603050405020304" pitchFamily="18" charset="0"/>
                <a:cs typeface="Times New Roman" panose="02020603050405020304" pitchFamily="18" charset="0"/>
              </a:rPr>
            </a:br>
            <a:endParaRPr lang="cs-CZ" sz="3000" b="1">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360795" y="3367564"/>
            <a:ext cx="2584968" cy="1292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cs-CZ" altLang="cs-CZ" sz="1200" b="1">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a:solidFill>
                <a:srgbClr val="307871"/>
              </a:solidFill>
              <a:latin typeface="Times New Roman" panose="02020603050405020304" pitchFamily="18" charset="0"/>
              <a:cs typeface="Times New Roman" panose="02020603050405020304" pitchFamily="18" charset="0"/>
            </a:endParaRPr>
          </a:p>
        </p:txBody>
      </p:sp>
      <p:pic>
        <p:nvPicPr>
          <p:cNvPr id="8" name="Obráze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555526"/>
            <a:ext cx="1477971" cy="1138009"/>
          </a:xfrm>
          <a:prstGeom prst="rect">
            <a:avLst/>
          </a:prstGeom>
        </p:spPr>
      </p:pic>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Assignment</a:t>
            </a:r>
          </a:p>
          <a:p>
            <a:pPr marL="0" indent="0">
              <a:buNone/>
            </a:pPr>
            <a:endParaRPr lang="en-GB"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Do </a:t>
            </a:r>
            <a:r>
              <a:rPr lang="cs-CZ" sz="2400" dirty="0">
                <a:solidFill>
                  <a:srgbClr val="002060"/>
                </a:solidFill>
                <a:latin typeface="Times New Roman" panose="02020603050405020304" pitchFamily="18" charset="0"/>
                <a:cs typeface="Times New Roman" panose="02020603050405020304" pitchFamily="18" charset="0"/>
              </a:rPr>
              <a:t>the</a:t>
            </a:r>
            <a:r>
              <a:rPr lang="en-GB" sz="2400" dirty="0">
                <a:solidFill>
                  <a:srgbClr val="002060"/>
                </a:solidFill>
                <a:latin typeface="Times New Roman" panose="02020603050405020304" pitchFamily="18" charset="0"/>
                <a:cs typeface="Times New Roman" panose="02020603050405020304" pitchFamily="18" charset="0"/>
              </a:rPr>
              <a:t> Jung personality test</a:t>
            </a:r>
            <a:r>
              <a:rPr lang="cs-CZ" sz="2400" dirty="0">
                <a:solidFill>
                  <a:srgbClr val="002060"/>
                </a:solidFill>
                <a:latin typeface="Times New Roman" panose="02020603050405020304" pitchFamily="18" charset="0"/>
                <a:cs typeface="Times New Roman" panose="02020603050405020304" pitchFamily="18" charset="0"/>
              </a:rPr>
              <a:t> (</a:t>
            </a:r>
            <a:r>
              <a:rPr lang="cs-CZ" sz="2400" dirty="0">
                <a:solidFill>
                  <a:srgbClr val="002060"/>
                </a:solidFill>
                <a:latin typeface="Times New Roman" panose="02020603050405020304" pitchFamily="18" charset="0"/>
                <a:cs typeface="Times New Roman" panose="02020603050405020304" pitchFamily="18" charset="0"/>
                <a:hlinkClick r:id="rId3"/>
              </a:rPr>
              <a:t>https://www.truity.com/test/type-</a:t>
            </a:r>
            <a:r>
              <a:rPr lang="cs-CZ" sz="2400" dirty="0" err="1">
                <a:solidFill>
                  <a:srgbClr val="002060"/>
                </a:solidFill>
                <a:latin typeface="Times New Roman" panose="02020603050405020304" pitchFamily="18" charset="0"/>
                <a:cs typeface="Times New Roman" panose="02020603050405020304" pitchFamily="18" charset="0"/>
                <a:hlinkClick r:id="rId3"/>
              </a:rPr>
              <a:t>finder</a:t>
            </a:r>
            <a:r>
              <a:rPr lang="cs-CZ" sz="2400" dirty="0">
                <a:solidFill>
                  <a:srgbClr val="002060"/>
                </a:solidFill>
                <a:latin typeface="Times New Roman" panose="02020603050405020304" pitchFamily="18" charset="0"/>
                <a:cs typeface="Times New Roman" panose="02020603050405020304" pitchFamily="18" charset="0"/>
                <a:hlinkClick r:id="rId3"/>
              </a:rPr>
              <a:t>-personality-test-</a:t>
            </a:r>
            <a:r>
              <a:rPr lang="cs-CZ" sz="2400" dirty="0" err="1">
                <a:solidFill>
                  <a:srgbClr val="002060"/>
                </a:solidFill>
                <a:latin typeface="Times New Roman" panose="02020603050405020304" pitchFamily="18" charset="0"/>
                <a:cs typeface="Times New Roman" panose="02020603050405020304" pitchFamily="18" charset="0"/>
                <a:hlinkClick r:id="rId3"/>
              </a:rPr>
              <a:t>new</a:t>
            </a:r>
            <a:r>
              <a:rPr lang="cs-CZ" sz="2400" dirty="0">
                <a:solidFill>
                  <a:schemeClr val="tx2">
                    <a:lumMod val="75000"/>
                  </a:schemeClr>
                </a:solidFill>
              </a:rPr>
              <a:t>)</a:t>
            </a:r>
            <a:r>
              <a:rPr lang="en-GB" sz="2400" dirty="0">
                <a:solidFill>
                  <a:srgbClr val="002060"/>
                </a:solidFill>
                <a:latin typeface="Times New Roman" panose="02020603050405020304" pitchFamily="18" charset="0"/>
                <a:cs typeface="Times New Roman" panose="02020603050405020304" pitchFamily="18" charset="0"/>
              </a:rPr>
              <a:t> that answers the following questions:</a:t>
            </a:r>
          </a:p>
          <a:p>
            <a:pPr lvl="1"/>
            <a:r>
              <a:rPr lang="en-GB" sz="2000" i="1" dirty="0">
                <a:solidFill>
                  <a:srgbClr val="002060"/>
                </a:solidFill>
                <a:latin typeface="Times New Roman" panose="02020603050405020304" pitchFamily="18" charset="0"/>
                <a:cs typeface="Times New Roman" panose="02020603050405020304" pitchFamily="18" charset="0"/>
              </a:rPr>
              <a:t>What kind of personality do I have?</a:t>
            </a:r>
          </a:p>
          <a:p>
            <a:pPr lvl="1"/>
            <a:r>
              <a:rPr lang="en-GB" sz="2000" i="1" dirty="0">
                <a:solidFill>
                  <a:srgbClr val="002060"/>
                </a:solidFill>
                <a:latin typeface="Times New Roman" panose="02020603050405020304" pitchFamily="18" charset="0"/>
                <a:cs typeface="Times New Roman" panose="02020603050405020304" pitchFamily="18" charset="0"/>
              </a:rPr>
              <a:t>What are my Jung types?</a:t>
            </a:r>
          </a:p>
          <a:p>
            <a:pPr lvl="1"/>
            <a:r>
              <a:rPr lang="en-GB" sz="2000" i="1" dirty="0">
                <a:solidFill>
                  <a:srgbClr val="002060"/>
                </a:solidFill>
                <a:latin typeface="Times New Roman" panose="02020603050405020304" pitchFamily="18" charset="0"/>
                <a:cs typeface="Times New Roman" panose="02020603050405020304" pitchFamily="18" charset="0"/>
              </a:rPr>
              <a:t>How will my psychological type fit certain kinds of jobs?</a:t>
            </a:r>
            <a:endParaRPr lang="cs-CZ" sz="2000" i="1" dirty="0">
              <a:solidFill>
                <a:srgbClr val="002060"/>
              </a:solidFill>
              <a:latin typeface="Times New Roman" panose="02020603050405020304" pitchFamily="18" charset="0"/>
              <a:cs typeface="Times New Roman" panose="02020603050405020304" pitchFamily="18" charset="0"/>
            </a:endParaRPr>
          </a:p>
          <a:p>
            <a:pPr lvl="1"/>
            <a:endParaRPr lang="en-GB" sz="2000" i="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Fill in the MBTI template (on e</a:t>
            </a:r>
            <a:r>
              <a:rPr lang="cs-CZ" sz="2400" dirty="0">
                <a:solidFill>
                  <a:srgbClr val="002060"/>
                </a:solidFill>
                <a:latin typeface="Times New Roman" panose="02020603050405020304" pitchFamily="18" charset="0"/>
                <a:cs typeface="Times New Roman" panose="02020603050405020304" pitchFamily="18" charset="0"/>
              </a:rPr>
              <a:t>l</a:t>
            </a:r>
            <a:r>
              <a:rPr lang="en-GB" sz="2400" dirty="0">
                <a:solidFill>
                  <a:srgbClr val="002060"/>
                </a:solidFill>
                <a:latin typeface="Times New Roman" panose="02020603050405020304" pitchFamily="18" charset="0"/>
                <a:cs typeface="Times New Roman" panose="02020603050405020304" pitchFamily="18" charset="0"/>
              </a:rPr>
              <a:t>earning) about your personality characteristics, </a:t>
            </a:r>
            <a:r>
              <a:rPr lang="cs-CZ" sz="2400" dirty="0">
                <a:solidFill>
                  <a:srgbClr val="002060"/>
                </a:solidFill>
                <a:latin typeface="Times New Roman" panose="02020603050405020304" pitchFamily="18" charset="0"/>
                <a:cs typeface="Times New Roman" panose="02020603050405020304" pitchFamily="18" charset="0"/>
              </a:rPr>
              <a:t>your </a:t>
            </a:r>
            <a:r>
              <a:rPr lang="en-GB" sz="2400" dirty="0">
                <a:solidFill>
                  <a:srgbClr val="002060"/>
                </a:solidFill>
                <a:latin typeface="Times New Roman" panose="02020603050405020304" pitchFamily="18" charset="0"/>
                <a:cs typeface="Times New Roman" panose="02020603050405020304" pitchFamily="18" charset="0"/>
              </a:rPr>
              <a:t>strengths</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weaknesses as well as recommendations in which areas you need to improve for your professional career. </a:t>
            </a:r>
          </a:p>
          <a:p>
            <a:pPr marL="0" indent="0">
              <a:buNone/>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Myers-Briggs Type </a:t>
            </a:r>
            <a:r>
              <a:rPr lang="cs-CZ" dirty="0" err="1"/>
              <a:t>Indicator</a:t>
            </a:r>
            <a:r>
              <a:rPr lang="cs-CZ" dirty="0"/>
              <a:t>® (MBTI®) </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2997543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What is the purpose of the MBTI?</a:t>
            </a:r>
          </a:p>
          <a:p>
            <a:pPr marL="0" indent="0">
              <a:buNone/>
            </a:pPr>
            <a:endParaRPr lang="en-GB" sz="24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The purpose of the Myers-Briggs Type Indicator® (MBTI®) personality inventory is to make the theory of psychological types described by C. G. Jung understandable and useful in people's lives.</a:t>
            </a:r>
          </a:p>
          <a:p>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To describe basic individual </a:t>
            </a:r>
            <a:r>
              <a:rPr lang="en-GB" sz="1600" b="1" dirty="0">
                <a:solidFill>
                  <a:srgbClr val="002060"/>
                </a:solidFill>
                <a:latin typeface="Times New Roman" panose="02020603050405020304" pitchFamily="18" charset="0"/>
                <a:cs typeface="Times New Roman" panose="02020603050405020304" pitchFamily="18" charset="0"/>
              </a:rPr>
              <a:t>preferences</a:t>
            </a:r>
            <a:r>
              <a:rPr lang="en-GB" sz="1600" dirty="0">
                <a:solidFill>
                  <a:srgbClr val="002060"/>
                </a:solidFill>
                <a:latin typeface="Times New Roman" panose="02020603050405020304" pitchFamily="18" charset="0"/>
                <a:cs typeface="Times New Roman" panose="02020603050405020304" pitchFamily="18" charset="0"/>
              </a:rPr>
              <a:t> and explain </a:t>
            </a:r>
            <a:r>
              <a:rPr lang="en-GB" sz="1600" b="1" dirty="0">
                <a:solidFill>
                  <a:srgbClr val="002060"/>
                </a:solidFill>
                <a:latin typeface="Times New Roman" panose="02020603050405020304" pitchFamily="18" charset="0"/>
                <a:cs typeface="Times New Roman" panose="02020603050405020304" pitchFamily="18" charset="0"/>
              </a:rPr>
              <a:t>similarities</a:t>
            </a:r>
            <a:r>
              <a:rPr lang="en-GB" sz="1600" dirty="0">
                <a:solidFill>
                  <a:srgbClr val="002060"/>
                </a:solidFill>
                <a:latin typeface="Times New Roman" panose="02020603050405020304" pitchFamily="18" charset="0"/>
                <a:cs typeface="Times New Roman" panose="02020603050405020304" pitchFamily="18" charset="0"/>
              </a:rPr>
              <a:t> and differences between people.</a:t>
            </a:r>
          </a:p>
          <a:p>
            <a:pPr lvl="1"/>
            <a:r>
              <a:rPr lang="en-GB" sz="1200" dirty="0">
                <a:solidFill>
                  <a:srgbClr val="002060"/>
                </a:solidFill>
                <a:latin typeface="Times New Roman" panose="02020603050405020304" pitchFamily="18" charset="0"/>
                <a:cs typeface="Times New Roman" panose="02020603050405020304" pitchFamily="18" charset="0"/>
              </a:rPr>
              <a:t>Your natural response in daily situations</a:t>
            </a:r>
          </a:p>
          <a:p>
            <a:pPr lvl="1"/>
            <a:r>
              <a:rPr lang="en-GB" sz="1200" dirty="0">
                <a:solidFill>
                  <a:srgbClr val="002060"/>
                </a:solidFill>
                <a:latin typeface="Times New Roman" panose="02020603050405020304" pitchFamily="18" charset="0"/>
                <a:cs typeface="Times New Roman" panose="02020603050405020304" pitchFamily="18" charset="0"/>
              </a:rPr>
              <a:t>Used when we are generally not stressed and feel competent, and energetic</a:t>
            </a:r>
          </a:p>
          <a:p>
            <a:pPr lvl="1"/>
            <a:r>
              <a:rPr lang="en-GB" sz="1200" dirty="0">
                <a:solidFill>
                  <a:srgbClr val="002060"/>
                </a:solidFill>
                <a:latin typeface="Times New Roman" panose="02020603050405020304" pitchFamily="18" charset="0"/>
                <a:cs typeface="Times New Roman" panose="02020603050405020304" pitchFamily="18" charset="0"/>
              </a:rPr>
              <a:t>Could be defined as those behaviours you often don’t notice</a:t>
            </a:r>
          </a:p>
          <a:p>
            <a:pPr marL="0" indent="0">
              <a:buNone/>
            </a:pPr>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This is one of the </a:t>
            </a:r>
            <a:r>
              <a:rPr lang="en-GB" sz="1600" b="1" dirty="0">
                <a:solidFill>
                  <a:srgbClr val="002060"/>
                </a:solidFill>
                <a:latin typeface="Times New Roman" panose="02020603050405020304" pitchFamily="18" charset="0"/>
                <a:cs typeface="Times New Roman" panose="02020603050405020304" pitchFamily="18" charset="0"/>
              </a:rPr>
              <a:t>world's most established and well respected models</a:t>
            </a:r>
            <a:r>
              <a:rPr lang="en-GB" sz="1600" dirty="0">
                <a:solidFill>
                  <a:srgbClr val="002060"/>
                </a:solidFill>
                <a:latin typeface="Times New Roman" panose="02020603050405020304" pitchFamily="18" charset="0"/>
                <a:cs typeface="Times New Roman" panose="02020603050405020304" pitchFamily="18" charset="0"/>
              </a:rPr>
              <a:t> on personality and behaviour.</a:t>
            </a:r>
          </a:p>
          <a:p>
            <a:endParaRPr lang="en-GB" sz="1600" dirty="0">
              <a:solidFill>
                <a:srgbClr val="002060"/>
              </a:solidFill>
              <a:latin typeface="Times New Roman" panose="02020603050405020304" pitchFamily="18" charset="0"/>
              <a:cs typeface="Times New Roman" panose="02020603050405020304" pitchFamily="18" charset="0"/>
            </a:endParaRPr>
          </a:p>
          <a:p>
            <a:r>
              <a:rPr lang="en-GB" sz="1600" dirty="0">
                <a:solidFill>
                  <a:srgbClr val="002060"/>
                </a:solidFill>
                <a:latin typeface="Times New Roman" panose="02020603050405020304" pitchFamily="18" charset="0"/>
                <a:cs typeface="Times New Roman" panose="02020603050405020304" pitchFamily="18" charset="0"/>
              </a:rPr>
              <a:t>The essence of the theory is that much seemingly random variation in the behaviour is actually quite orderly and consistent, being due to basic differences in the ways individuals prefer to </a:t>
            </a:r>
            <a:r>
              <a:rPr lang="en-GB" sz="1600" b="1" dirty="0">
                <a:solidFill>
                  <a:srgbClr val="002060"/>
                </a:solidFill>
                <a:latin typeface="Times New Roman" panose="02020603050405020304" pitchFamily="18" charset="0"/>
                <a:cs typeface="Times New Roman" panose="02020603050405020304" pitchFamily="18" charset="0"/>
              </a:rPr>
              <a:t>use their perception and judgment</a:t>
            </a:r>
            <a:r>
              <a:rPr lang="en-GB" sz="1600" dirty="0">
                <a:solidFill>
                  <a:srgbClr val="002060"/>
                </a:solidFill>
                <a:latin typeface="Times New Roman" panose="02020603050405020304" pitchFamily="18" charset="0"/>
                <a:cs typeface="Times New Roman" panose="02020603050405020304" pitchFamily="18" charset="0"/>
              </a:rPr>
              <a:t>.</a:t>
            </a:r>
            <a:endParaRPr lang="en-GB" sz="16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en-GB"/>
              <a:t>Myers-Briggs Type Indicator® (MBTI®) </a:t>
            </a:r>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655313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How Does the Myers Briggs Personality Test Work?</a:t>
            </a:r>
          </a:p>
          <a:p>
            <a:r>
              <a:rPr lang="en-GB" sz="2400" dirty="0">
                <a:solidFill>
                  <a:srgbClr val="002060"/>
                </a:solidFill>
                <a:latin typeface="Times New Roman" panose="02020603050405020304" pitchFamily="18" charset="0"/>
                <a:cs typeface="Times New Roman" panose="02020603050405020304" pitchFamily="18" charset="0"/>
              </a:rPr>
              <a:t>The Myers Briggs Personality Test is based on Jung's four dichotomies and the sixteen personality types developed by Isabel Briggs Myers.</a:t>
            </a:r>
          </a:p>
          <a:p>
            <a:endParaRPr lang="en-GB" sz="2400"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These four dichotomies exist on a continuum on which everyone can be placed. Your stance on each of these four things determine your overall personality, and there are 16 possible combinations of personality types. The four dichotomies that make up these possibilities are:</a:t>
            </a:r>
          </a:p>
          <a:p>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Introversion and Extroversion</a:t>
            </a:r>
            <a:r>
              <a:rPr lang="en-GB" sz="2200" dirty="0">
                <a:solidFill>
                  <a:srgbClr val="002060"/>
                </a:solidFill>
                <a:latin typeface="Times New Roman" panose="02020603050405020304" pitchFamily="18" charset="0"/>
                <a:cs typeface="Times New Roman" panose="02020603050405020304" pitchFamily="18" charset="0"/>
              </a:rPr>
              <a:t>: refers to whether you see the world through more of an internal (introversion) or external (extroversion) lens</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Where do you prefer to focus your</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attention – and get your energy?</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Sensing and Intuition</a:t>
            </a:r>
            <a:r>
              <a:rPr lang="en-GB" sz="2200" dirty="0">
                <a:solidFill>
                  <a:srgbClr val="002060"/>
                </a:solidFill>
                <a:latin typeface="Times New Roman" panose="02020603050405020304" pitchFamily="18" charset="0"/>
                <a:cs typeface="Times New Roman" panose="02020603050405020304" pitchFamily="18" charset="0"/>
              </a:rPr>
              <a:t>: tells us if a person gathers information more from the external senses (sensing) or from inner sources like knowledge and imagination (intuition).</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prefer to take in</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information?</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Thinking</a:t>
            </a:r>
            <a:r>
              <a:rPr lang="en-GB" sz="2200" dirty="0">
                <a:solidFill>
                  <a:srgbClr val="002060"/>
                </a:solidFill>
                <a:latin typeface="Times New Roman" panose="02020603050405020304" pitchFamily="18" charset="0"/>
                <a:cs typeface="Times New Roman" panose="02020603050405020304" pitchFamily="18" charset="0"/>
              </a:rPr>
              <a:t> and </a:t>
            </a:r>
            <a:r>
              <a:rPr lang="en-GB" sz="2200" b="1" dirty="0">
                <a:solidFill>
                  <a:srgbClr val="002060"/>
                </a:solidFill>
                <a:latin typeface="Times New Roman" panose="02020603050405020304" pitchFamily="18" charset="0"/>
                <a:cs typeface="Times New Roman" panose="02020603050405020304" pitchFamily="18" charset="0"/>
              </a:rPr>
              <a:t>Feeling</a:t>
            </a:r>
            <a:r>
              <a:rPr lang="en-GB" sz="2200" dirty="0">
                <a:solidFill>
                  <a:srgbClr val="002060"/>
                </a:solidFill>
                <a:latin typeface="Times New Roman" panose="02020603050405020304" pitchFamily="18" charset="0"/>
                <a:cs typeface="Times New Roman" panose="02020603050405020304" pitchFamily="18" charset="0"/>
              </a:rPr>
              <a:t>: this relates to whether you make decisions based on objective (thinking) or subjective (feeling) information</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make decisions?</a:t>
            </a:r>
          </a:p>
          <a:p>
            <a:pPr lvl="1"/>
            <a:endParaRPr lang="en-GB" sz="2200" dirty="0">
              <a:solidFill>
                <a:srgbClr val="002060"/>
              </a:solidFill>
              <a:latin typeface="Times New Roman" panose="02020603050405020304" pitchFamily="18" charset="0"/>
              <a:cs typeface="Times New Roman" panose="02020603050405020304" pitchFamily="18" charset="0"/>
            </a:endParaRPr>
          </a:p>
          <a:p>
            <a:pPr lvl="1"/>
            <a:r>
              <a:rPr lang="en-GB" sz="2200" b="1" dirty="0">
                <a:solidFill>
                  <a:srgbClr val="002060"/>
                </a:solidFill>
                <a:latin typeface="Times New Roman" panose="02020603050405020304" pitchFamily="18" charset="0"/>
                <a:cs typeface="Times New Roman" panose="02020603050405020304" pitchFamily="18" charset="0"/>
              </a:rPr>
              <a:t>Judging</a:t>
            </a:r>
            <a:r>
              <a:rPr lang="en-GB" sz="2200" dirty="0">
                <a:solidFill>
                  <a:srgbClr val="002060"/>
                </a:solidFill>
                <a:latin typeface="Times New Roman" panose="02020603050405020304" pitchFamily="18" charset="0"/>
                <a:cs typeface="Times New Roman" panose="02020603050405020304" pitchFamily="18" charset="0"/>
              </a:rPr>
              <a:t> and </a:t>
            </a:r>
            <a:r>
              <a:rPr lang="en-GB" sz="2200" b="1" dirty="0">
                <a:solidFill>
                  <a:srgbClr val="002060"/>
                </a:solidFill>
                <a:latin typeface="Times New Roman" panose="02020603050405020304" pitchFamily="18" charset="0"/>
                <a:cs typeface="Times New Roman" panose="02020603050405020304" pitchFamily="18" charset="0"/>
              </a:rPr>
              <a:t>Perceiving</a:t>
            </a:r>
            <a:r>
              <a:rPr lang="en-GB" sz="2200" dirty="0">
                <a:solidFill>
                  <a:srgbClr val="002060"/>
                </a:solidFill>
                <a:latin typeface="Times New Roman" panose="02020603050405020304" pitchFamily="18" charset="0"/>
                <a:cs typeface="Times New Roman" panose="02020603050405020304" pitchFamily="18" charset="0"/>
              </a:rPr>
              <a:t>: this tells us whether you look at the world through a neat lens of organization and planning (judging) or prefer to keep your worldview more open and flexible (perceiving)</a:t>
            </a:r>
            <a:r>
              <a:rPr lang="cs-CZ" sz="2200"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How do you deal with the outer</a:t>
            </a:r>
            <a:r>
              <a:rPr lang="cs-CZ" sz="2200" b="1" i="1" dirty="0">
                <a:solidFill>
                  <a:srgbClr val="002060"/>
                </a:solidFill>
                <a:latin typeface="Times New Roman" panose="02020603050405020304" pitchFamily="18" charset="0"/>
                <a:cs typeface="Times New Roman" panose="02020603050405020304" pitchFamily="18" charset="0"/>
              </a:rPr>
              <a:t> </a:t>
            </a:r>
            <a:r>
              <a:rPr lang="en-GB" sz="2200" b="1" i="1" dirty="0">
                <a:solidFill>
                  <a:srgbClr val="002060"/>
                </a:solidFill>
                <a:latin typeface="Times New Roman" panose="02020603050405020304" pitchFamily="18" charset="0"/>
                <a:cs typeface="Times New Roman" panose="02020603050405020304" pitchFamily="18" charset="0"/>
              </a:rPr>
              <a:t>world?</a:t>
            </a:r>
            <a:endParaRPr lang="en-GB" sz="2200" b="1" i="1"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Myers-Briggs Type </a:t>
            </a:r>
            <a:r>
              <a:rPr lang="cs-CZ" dirty="0" err="1"/>
              <a:t>Indicator</a:t>
            </a:r>
            <a:r>
              <a:rPr lang="cs-CZ" dirty="0"/>
              <a:t>® (MBTI®) </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449159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400" b="1" dirty="0">
                <a:solidFill>
                  <a:srgbClr val="002060"/>
                </a:solidFill>
                <a:latin typeface="Times New Roman" panose="02020603050405020304" pitchFamily="18" charset="0"/>
                <a:cs typeface="Times New Roman" panose="02020603050405020304" pitchFamily="18" charset="0"/>
              </a:rPr>
              <a:t>Extraversion:</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en-GB"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talk to people”</a:t>
            </a:r>
          </a:p>
          <a:p>
            <a:r>
              <a:rPr lang="en-GB" sz="2400" dirty="0">
                <a:solidFill>
                  <a:srgbClr val="002060"/>
                </a:solidFill>
                <a:latin typeface="Times New Roman" panose="02020603050405020304" pitchFamily="18" charset="0"/>
                <a:cs typeface="Times New Roman" panose="02020603050405020304" pitchFamily="18" charset="0"/>
              </a:rPr>
              <a:t>Prefer action over reflection</a:t>
            </a:r>
          </a:p>
          <a:p>
            <a:pPr lvl="1"/>
            <a:r>
              <a:rPr lang="en-GB" sz="2000" dirty="0">
                <a:solidFill>
                  <a:srgbClr val="002060"/>
                </a:solidFill>
                <a:latin typeface="Times New Roman" panose="02020603050405020304" pitchFamily="18" charset="0"/>
                <a:cs typeface="Times New Roman" panose="02020603050405020304" pitchFamily="18" charset="0"/>
              </a:rPr>
              <a:t>May act quickly w/out</a:t>
            </a:r>
            <a:r>
              <a:rPr lang="cs-CZ" sz="2000" dirty="0">
                <a:solidFill>
                  <a:srgbClr val="002060"/>
                </a:solidFill>
                <a:latin typeface="Times New Roman" panose="02020603050405020304" pitchFamily="18" charset="0"/>
                <a:cs typeface="Times New Roman" panose="02020603050405020304" pitchFamily="18" charset="0"/>
              </a:rPr>
              <a:t> </a:t>
            </a:r>
            <a:r>
              <a:rPr lang="en-GB" sz="2000" dirty="0">
                <a:solidFill>
                  <a:srgbClr val="002060"/>
                </a:solidFill>
                <a:latin typeface="Times New Roman" panose="02020603050405020304" pitchFamily="18" charset="0"/>
                <a:cs typeface="Times New Roman" panose="02020603050405020304" pitchFamily="18" charset="0"/>
              </a:rPr>
              <a:t>thinking</a:t>
            </a:r>
          </a:p>
          <a:p>
            <a:r>
              <a:rPr lang="en-GB" sz="2400" dirty="0">
                <a:solidFill>
                  <a:srgbClr val="002060"/>
                </a:solidFill>
                <a:latin typeface="Times New Roman" panose="02020603050405020304" pitchFamily="18" charset="0"/>
                <a:cs typeface="Times New Roman" panose="02020603050405020304" pitchFamily="18" charset="0"/>
              </a:rPr>
              <a:t>Are attuned to external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environments</a:t>
            </a:r>
          </a:p>
          <a:p>
            <a:r>
              <a:rPr lang="en-GB" sz="2400" dirty="0">
                <a:solidFill>
                  <a:srgbClr val="002060"/>
                </a:solidFill>
                <a:latin typeface="Times New Roman" panose="02020603050405020304" pitchFamily="18" charset="0"/>
                <a:cs typeface="Times New Roman" panose="02020603050405020304" pitchFamily="18" charset="0"/>
              </a:rPr>
              <a:t>Prefer to communicate by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talking</a:t>
            </a:r>
          </a:p>
          <a:p>
            <a:r>
              <a:rPr lang="en-GB" sz="2400" dirty="0">
                <a:solidFill>
                  <a:srgbClr val="002060"/>
                </a:solidFill>
                <a:latin typeface="Times New Roman" panose="02020603050405020304" pitchFamily="18" charset="0"/>
                <a:cs typeface="Times New Roman" panose="02020603050405020304" pitchFamily="18" charset="0"/>
              </a:rPr>
              <a:t>Learn best through doing or</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discussing</a:t>
            </a:r>
          </a:p>
          <a:p>
            <a:r>
              <a:rPr lang="en-GB" sz="2400" dirty="0">
                <a:solidFill>
                  <a:srgbClr val="002060"/>
                </a:solidFill>
                <a:latin typeface="Times New Roman" panose="02020603050405020304" pitchFamily="18" charset="0"/>
                <a:cs typeface="Times New Roman" panose="02020603050405020304" pitchFamily="18" charset="0"/>
              </a:rPr>
              <a:t>Are sociable and expressive</a:t>
            </a:r>
          </a:p>
          <a:p>
            <a:r>
              <a:rPr lang="en-GB" sz="2400" dirty="0">
                <a:solidFill>
                  <a:srgbClr val="002060"/>
                </a:solidFill>
                <a:latin typeface="Times New Roman" panose="02020603050405020304" pitchFamily="18" charset="0"/>
                <a:cs typeface="Times New Roman" panose="02020603050405020304" pitchFamily="18" charset="0"/>
              </a:rPr>
              <a:t>Enjoy working in groups</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a:buFontTx/>
              <a:buChar char="-"/>
            </a:pP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E</a:t>
            </a:r>
            <a:r>
              <a:rPr lang="en-GB" dirty="0"/>
              <a:t> – </a:t>
            </a:r>
            <a:r>
              <a:rPr lang="cs-CZ" dirty="0"/>
              <a:t>I</a:t>
            </a:r>
            <a:r>
              <a:rPr lang="en-GB" dirty="0"/>
              <a:t> Dichotomy: </a:t>
            </a:r>
            <a:r>
              <a:rPr lang="cs-CZ" dirty="0"/>
              <a:t>Source of </a:t>
            </a:r>
            <a:r>
              <a:rPr lang="cs-CZ" dirty="0" err="1"/>
              <a:t>Energy</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765461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Introversion</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read a book”</a:t>
            </a:r>
          </a:p>
          <a:p>
            <a:r>
              <a:rPr lang="en-GB" sz="2400" dirty="0">
                <a:solidFill>
                  <a:srgbClr val="002060"/>
                </a:solidFill>
                <a:latin typeface="Times New Roman" panose="02020603050405020304" pitchFamily="18" charset="0"/>
                <a:cs typeface="Times New Roman" panose="02020603050405020304" pitchFamily="18" charset="0"/>
              </a:rPr>
              <a:t>Prefer reflection over action</a:t>
            </a:r>
          </a:p>
          <a:p>
            <a:pPr lvl="1"/>
            <a:r>
              <a:rPr lang="en-GB" sz="2000" dirty="0">
                <a:solidFill>
                  <a:srgbClr val="002060"/>
                </a:solidFill>
                <a:latin typeface="Times New Roman" panose="02020603050405020304" pitchFamily="18" charset="0"/>
                <a:cs typeface="Times New Roman" panose="02020603050405020304" pitchFamily="18" charset="0"/>
              </a:rPr>
              <a:t>May not take action at all</a:t>
            </a:r>
          </a:p>
          <a:p>
            <a:r>
              <a:rPr lang="en-GB" sz="2400" dirty="0">
                <a:solidFill>
                  <a:srgbClr val="002060"/>
                </a:solidFill>
                <a:latin typeface="Times New Roman" panose="02020603050405020304" pitchFamily="18" charset="0"/>
                <a:cs typeface="Times New Roman" panose="02020603050405020304" pitchFamily="18" charset="0"/>
              </a:rPr>
              <a:t>Are attuned to inner world</a:t>
            </a:r>
          </a:p>
          <a:p>
            <a:r>
              <a:rPr lang="en-GB" sz="2400" dirty="0">
                <a:solidFill>
                  <a:srgbClr val="002060"/>
                </a:solidFill>
                <a:latin typeface="Times New Roman" panose="02020603050405020304" pitchFamily="18" charset="0"/>
                <a:cs typeface="Times New Roman" panose="02020603050405020304" pitchFamily="18" charset="0"/>
              </a:rPr>
              <a:t>Prefer to communicate in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writing</a:t>
            </a:r>
          </a:p>
          <a:p>
            <a:r>
              <a:rPr lang="en-GB" sz="2400" dirty="0">
                <a:solidFill>
                  <a:srgbClr val="002060"/>
                </a:solidFill>
                <a:latin typeface="Times New Roman" panose="02020603050405020304" pitchFamily="18" charset="0"/>
                <a:cs typeface="Times New Roman" panose="02020603050405020304" pitchFamily="18" charset="0"/>
              </a:rPr>
              <a:t>Learn best through thorough</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mental practice and reflection</a:t>
            </a:r>
          </a:p>
          <a:p>
            <a:r>
              <a:rPr lang="en-GB" sz="2400" dirty="0">
                <a:solidFill>
                  <a:srgbClr val="002060"/>
                </a:solidFill>
                <a:latin typeface="Times New Roman" panose="02020603050405020304" pitchFamily="18" charset="0"/>
                <a:cs typeface="Times New Roman" panose="02020603050405020304" pitchFamily="18" charset="0"/>
              </a:rPr>
              <a:t>Are private and contained</a:t>
            </a:r>
          </a:p>
          <a:p>
            <a:r>
              <a:rPr lang="en-GB" sz="2400" dirty="0">
                <a:solidFill>
                  <a:srgbClr val="002060"/>
                </a:solidFill>
                <a:latin typeface="Times New Roman" panose="02020603050405020304" pitchFamily="18" charset="0"/>
                <a:cs typeface="Times New Roman" panose="02020603050405020304" pitchFamily="18" charset="0"/>
              </a:rPr>
              <a:t>Enjoy working</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E</a:t>
            </a:r>
            <a:r>
              <a:rPr lang="en-GB" dirty="0"/>
              <a:t> – </a:t>
            </a:r>
            <a:r>
              <a:rPr lang="cs-CZ" dirty="0"/>
              <a:t>I</a:t>
            </a:r>
            <a:r>
              <a:rPr lang="en-GB" dirty="0"/>
              <a:t> Dichotomy: </a:t>
            </a:r>
            <a:r>
              <a:rPr lang="cs-CZ" dirty="0"/>
              <a:t>Source of </a:t>
            </a:r>
            <a:r>
              <a:rPr lang="cs-CZ" dirty="0" err="1"/>
              <a:t>Energy</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825784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Sensing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cs-CZ" sz="2400" dirty="0">
                <a:solidFill>
                  <a:srgbClr val="002060"/>
                </a:solidFill>
                <a:latin typeface="Times New Roman" panose="02020603050405020304" pitchFamily="18" charset="0"/>
                <a:cs typeface="Times New Roman" panose="02020603050405020304" pitchFamily="18" charset="0"/>
              </a:rPr>
              <a:t>„I </a:t>
            </a:r>
            <a:r>
              <a:rPr lang="en-GB" sz="2400" dirty="0">
                <a:solidFill>
                  <a:srgbClr val="002060"/>
                </a:solidFill>
                <a:latin typeface="Times New Roman" panose="02020603050405020304" pitchFamily="18" charset="0"/>
                <a:cs typeface="Times New Roman" panose="02020603050405020304" pitchFamily="18" charset="0"/>
              </a:rPr>
              <a:t>like to learn the facts”</a:t>
            </a:r>
          </a:p>
          <a:p>
            <a:r>
              <a:rPr lang="en-GB" sz="2400" dirty="0">
                <a:solidFill>
                  <a:srgbClr val="002060"/>
                </a:solidFill>
                <a:latin typeface="Times New Roman" panose="02020603050405020304" pitchFamily="18" charset="0"/>
                <a:cs typeface="Times New Roman" panose="02020603050405020304" pitchFamily="18" charset="0"/>
              </a:rPr>
              <a:t>Emphasize the pragmatic</a:t>
            </a:r>
          </a:p>
          <a:p>
            <a:r>
              <a:rPr lang="en-GB" sz="2400" dirty="0">
                <a:solidFill>
                  <a:srgbClr val="002060"/>
                </a:solidFill>
                <a:latin typeface="Times New Roman" panose="02020603050405020304" pitchFamily="18" charset="0"/>
                <a:cs typeface="Times New Roman" panose="02020603050405020304" pitchFamily="18" charset="0"/>
              </a:rPr>
              <a:t>Prefer facts &amp; details/ specific</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information</a:t>
            </a:r>
          </a:p>
          <a:p>
            <a:r>
              <a:rPr lang="en-GB" sz="2400" dirty="0">
                <a:solidFill>
                  <a:srgbClr val="002060"/>
                </a:solidFill>
                <a:latin typeface="Times New Roman" panose="02020603050405020304" pitchFamily="18" charset="0"/>
                <a:cs typeface="Times New Roman" panose="02020603050405020304" pitchFamily="18" charset="0"/>
              </a:rPr>
              <a:t>Are oriented to present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realities</a:t>
            </a:r>
          </a:p>
          <a:p>
            <a:r>
              <a:rPr lang="en-GB" sz="2400" dirty="0">
                <a:solidFill>
                  <a:srgbClr val="002060"/>
                </a:solidFill>
                <a:latin typeface="Times New Roman" panose="02020603050405020304" pitchFamily="18" charset="0"/>
                <a:cs typeface="Times New Roman" panose="02020603050405020304" pitchFamily="18" charset="0"/>
              </a:rPr>
              <a:t>Value realism</a:t>
            </a:r>
          </a:p>
          <a:p>
            <a:r>
              <a:rPr lang="en-GB" sz="2400" dirty="0">
                <a:solidFill>
                  <a:srgbClr val="002060"/>
                </a:solidFill>
                <a:latin typeface="Times New Roman" panose="02020603050405020304" pitchFamily="18" charset="0"/>
                <a:cs typeface="Times New Roman" panose="02020603050405020304" pitchFamily="18" charset="0"/>
              </a:rPr>
              <a:t>Observe and remember</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specifics through 5 senses</a:t>
            </a:r>
          </a:p>
          <a:p>
            <a:r>
              <a:rPr lang="en-GB" sz="2400" dirty="0">
                <a:solidFill>
                  <a:srgbClr val="002060"/>
                </a:solidFill>
                <a:latin typeface="Times New Roman" panose="02020603050405020304" pitchFamily="18" charset="0"/>
                <a:cs typeface="Times New Roman" panose="02020603050405020304" pitchFamily="18" charset="0"/>
              </a:rPr>
              <a:t>Build carefully and thoroughly</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to conclusions</a:t>
            </a:r>
          </a:p>
          <a:p>
            <a:r>
              <a:rPr lang="en-GB" sz="2400" dirty="0">
                <a:solidFill>
                  <a:srgbClr val="002060"/>
                </a:solidFill>
                <a:latin typeface="Times New Roman" panose="02020603050405020304" pitchFamily="18" charset="0"/>
                <a:cs typeface="Times New Roman" panose="02020603050405020304" pitchFamily="18" charset="0"/>
              </a:rPr>
              <a:t>Trust experience</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S</a:t>
            </a:r>
            <a:r>
              <a:rPr lang="en-GB" dirty="0"/>
              <a:t> – </a:t>
            </a:r>
            <a:r>
              <a:rPr lang="cs-CZ" dirty="0"/>
              <a:t>N</a:t>
            </a:r>
            <a:r>
              <a:rPr lang="en-GB" dirty="0"/>
              <a:t> Dichotomy: </a:t>
            </a:r>
            <a:r>
              <a:rPr lang="cs-CZ" dirty="0" err="1"/>
              <a:t>Take</a:t>
            </a:r>
            <a:r>
              <a:rPr lang="cs-CZ" dirty="0"/>
              <a:t> in </a:t>
            </a:r>
            <a:r>
              <a:rPr lang="cs-CZ" dirty="0" err="1"/>
              <a:t>Information</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635879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Intuition</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imagine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possibilities”</a:t>
            </a:r>
          </a:p>
          <a:p>
            <a:r>
              <a:rPr lang="en-GB" sz="2400" dirty="0">
                <a:solidFill>
                  <a:srgbClr val="002060"/>
                </a:solidFill>
                <a:latin typeface="Times New Roman" panose="02020603050405020304" pitchFamily="18" charset="0"/>
                <a:cs typeface="Times New Roman" panose="02020603050405020304" pitchFamily="18" charset="0"/>
              </a:rPr>
              <a:t>Emphasize the theoretical</a:t>
            </a:r>
          </a:p>
          <a:p>
            <a:r>
              <a:rPr lang="en-GB" sz="2400" dirty="0">
                <a:solidFill>
                  <a:srgbClr val="002060"/>
                </a:solidFill>
                <a:latin typeface="Times New Roman" panose="02020603050405020304" pitchFamily="18" charset="0"/>
                <a:cs typeface="Times New Roman" panose="02020603050405020304" pitchFamily="18" charset="0"/>
              </a:rPr>
              <a:t>Prefer general concepts/ high</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level</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plans</a:t>
            </a:r>
          </a:p>
          <a:p>
            <a:r>
              <a:rPr lang="en-GB" sz="2400" dirty="0">
                <a:solidFill>
                  <a:srgbClr val="002060"/>
                </a:solidFill>
                <a:latin typeface="Times New Roman" panose="02020603050405020304" pitchFamily="18" charset="0"/>
                <a:cs typeface="Times New Roman" panose="02020603050405020304" pitchFamily="18" charset="0"/>
              </a:rPr>
              <a:t>Are oriented to future</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possibilities</a:t>
            </a:r>
          </a:p>
          <a:p>
            <a:r>
              <a:rPr lang="en-GB" sz="2400" dirty="0">
                <a:solidFill>
                  <a:srgbClr val="002060"/>
                </a:solidFill>
                <a:latin typeface="Times New Roman" panose="02020603050405020304" pitchFamily="18" charset="0"/>
                <a:cs typeface="Times New Roman" panose="02020603050405020304" pitchFamily="18" charset="0"/>
              </a:rPr>
              <a:t>Value imagination</a:t>
            </a:r>
          </a:p>
          <a:p>
            <a:r>
              <a:rPr lang="en-GB" sz="2400" dirty="0">
                <a:solidFill>
                  <a:srgbClr val="002060"/>
                </a:solidFill>
                <a:latin typeface="Times New Roman" panose="02020603050405020304" pitchFamily="18" charset="0"/>
                <a:cs typeface="Times New Roman" panose="02020603050405020304" pitchFamily="18" charset="0"/>
              </a:rPr>
              <a:t>See trends and patterns in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specific data</a:t>
            </a:r>
          </a:p>
          <a:p>
            <a:r>
              <a:rPr lang="en-GB" sz="2400" dirty="0">
                <a:solidFill>
                  <a:srgbClr val="002060"/>
                </a:solidFill>
                <a:latin typeface="Times New Roman" panose="02020603050405020304" pitchFamily="18" charset="0"/>
                <a:cs typeface="Times New Roman" panose="02020603050405020304" pitchFamily="18" charset="0"/>
              </a:rPr>
              <a:t>Use a “sixth” sense</a:t>
            </a:r>
          </a:p>
          <a:p>
            <a:r>
              <a:rPr lang="en-GB" sz="2400" dirty="0">
                <a:solidFill>
                  <a:srgbClr val="002060"/>
                </a:solidFill>
                <a:latin typeface="Times New Roman" panose="02020603050405020304" pitchFamily="18" charset="0"/>
                <a:cs typeface="Times New Roman" panose="02020603050405020304" pitchFamily="18" charset="0"/>
              </a:rPr>
              <a:t>Move quickly to conclusions,</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follow hunches</a:t>
            </a:r>
          </a:p>
          <a:p>
            <a:r>
              <a:rPr lang="en-GB" sz="2400" dirty="0">
                <a:solidFill>
                  <a:srgbClr val="002060"/>
                </a:solidFill>
                <a:latin typeface="Times New Roman" panose="02020603050405020304" pitchFamily="18" charset="0"/>
                <a:cs typeface="Times New Roman" panose="02020603050405020304" pitchFamily="18" charset="0"/>
              </a:rPr>
              <a:t>Trust inspiration</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S</a:t>
            </a:r>
            <a:r>
              <a:rPr lang="en-GB" dirty="0"/>
              <a:t> – </a:t>
            </a:r>
            <a:r>
              <a:rPr lang="cs-CZ" dirty="0"/>
              <a:t>N</a:t>
            </a:r>
            <a:r>
              <a:rPr lang="en-GB" dirty="0"/>
              <a:t> Dichotomy: </a:t>
            </a:r>
            <a:r>
              <a:rPr lang="cs-CZ" dirty="0" err="1"/>
              <a:t>Take</a:t>
            </a:r>
            <a:r>
              <a:rPr lang="cs-CZ" dirty="0"/>
              <a:t> in </a:t>
            </a:r>
            <a:r>
              <a:rPr lang="cs-CZ" dirty="0" err="1"/>
              <a:t>Information</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2742142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symbol pro obsah 2"/>
          <p:cNvSpPr txBox="1">
            <a:spLocks/>
          </p:cNvSpPr>
          <p:nvPr/>
        </p:nvSpPr>
        <p:spPr>
          <a:xfrm>
            <a:off x="323528" y="915566"/>
            <a:ext cx="7704856" cy="381642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cs-CZ" sz="2400" b="1" dirty="0" err="1">
                <a:solidFill>
                  <a:srgbClr val="002060"/>
                </a:solidFill>
                <a:latin typeface="Times New Roman" panose="02020603050405020304" pitchFamily="18" charset="0"/>
                <a:cs typeface="Times New Roman" panose="02020603050405020304" pitchFamily="18" charset="0"/>
              </a:rPr>
              <a:t>Thinking</a:t>
            </a:r>
            <a:r>
              <a:rPr lang="en-GB" sz="2400" b="1" dirty="0">
                <a:solidFill>
                  <a:srgbClr val="002060"/>
                </a:solidFill>
                <a:latin typeface="Times New Roman" panose="02020603050405020304" pitchFamily="18" charset="0"/>
                <a:cs typeface="Times New Roman" panose="02020603050405020304" pitchFamily="18" charset="0"/>
              </a:rPr>
              <a:t>:</a:t>
            </a:r>
            <a:endParaRPr lang="cs-CZ" sz="2400" b="1" dirty="0">
              <a:solidFill>
                <a:srgbClr val="002060"/>
              </a:solidFill>
              <a:latin typeface="Times New Roman" panose="02020603050405020304" pitchFamily="18" charset="0"/>
              <a:cs typeface="Times New Roman" panose="02020603050405020304" pitchFamily="18" charset="0"/>
            </a:endParaRPr>
          </a:p>
          <a:p>
            <a:pPr marL="0" indent="0">
              <a:buNone/>
            </a:pPr>
            <a:endParaRPr lang="cs-CZ" sz="2400" b="1" dirty="0">
              <a:solidFill>
                <a:srgbClr val="002060"/>
              </a:solidFill>
              <a:latin typeface="Times New Roman" panose="02020603050405020304" pitchFamily="18" charset="0"/>
              <a:cs typeface="Times New Roman" panose="02020603050405020304" pitchFamily="18" charset="0"/>
            </a:endParaRPr>
          </a:p>
          <a:p>
            <a:r>
              <a:rPr lang="en-GB" sz="2400" dirty="0">
                <a:solidFill>
                  <a:srgbClr val="002060"/>
                </a:solidFill>
                <a:latin typeface="Times New Roman" panose="02020603050405020304" pitchFamily="18" charset="0"/>
                <a:cs typeface="Times New Roman" panose="02020603050405020304" pitchFamily="18" charset="0"/>
              </a:rPr>
              <a:t>“I like to decide logically”</a:t>
            </a:r>
          </a:p>
          <a:p>
            <a:r>
              <a:rPr lang="en-GB" sz="2400" dirty="0">
                <a:solidFill>
                  <a:srgbClr val="002060"/>
                </a:solidFill>
                <a:latin typeface="Times New Roman" panose="02020603050405020304" pitchFamily="18" charset="0"/>
                <a:cs typeface="Times New Roman" panose="02020603050405020304" pitchFamily="18" charset="0"/>
              </a:rPr>
              <a:t>Are analytical</a:t>
            </a:r>
          </a:p>
          <a:p>
            <a:r>
              <a:rPr lang="en-GB" sz="2400" dirty="0">
                <a:solidFill>
                  <a:srgbClr val="002060"/>
                </a:solidFill>
                <a:latin typeface="Times New Roman" panose="02020603050405020304" pitchFamily="18" charset="0"/>
                <a:cs typeface="Times New Roman" panose="02020603050405020304" pitchFamily="18" charset="0"/>
              </a:rPr>
              <a:t>Use cause-and-effect</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reasoning</a:t>
            </a:r>
          </a:p>
          <a:p>
            <a:r>
              <a:rPr lang="en-GB" sz="2400" dirty="0">
                <a:solidFill>
                  <a:srgbClr val="002060"/>
                </a:solidFill>
                <a:latin typeface="Times New Roman" panose="02020603050405020304" pitchFamily="18" charset="0"/>
                <a:cs typeface="Times New Roman" panose="02020603050405020304" pitchFamily="18" charset="0"/>
              </a:rPr>
              <a:t>Solve problems with logic</a:t>
            </a:r>
          </a:p>
          <a:p>
            <a:r>
              <a:rPr lang="en-GB" sz="2400" dirty="0">
                <a:solidFill>
                  <a:srgbClr val="002060"/>
                </a:solidFill>
                <a:latin typeface="Times New Roman" panose="02020603050405020304" pitchFamily="18" charset="0"/>
                <a:cs typeface="Times New Roman" panose="02020603050405020304" pitchFamily="18" charset="0"/>
              </a:rPr>
              <a:t>Strive for objective standard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of truth</a:t>
            </a:r>
          </a:p>
          <a:p>
            <a:r>
              <a:rPr lang="en-GB" sz="2400" dirty="0">
                <a:solidFill>
                  <a:srgbClr val="002060"/>
                </a:solidFill>
                <a:latin typeface="Times New Roman" panose="02020603050405020304" pitchFamily="18" charset="0"/>
                <a:cs typeface="Times New Roman" panose="02020603050405020304" pitchFamily="18" charset="0"/>
              </a:rPr>
              <a:t>Described as reasonable</a:t>
            </a:r>
          </a:p>
          <a:p>
            <a:r>
              <a:rPr lang="en-GB" sz="2400" dirty="0">
                <a:solidFill>
                  <a:srgbClr val="002060"/>
                </a:solidFill>
                <a:latin typeface="Times New Roman" panose="02020603050405020304" pitchFamily="18" charset="0"/>
                <a:cs typeface="Times New Roman" panose="02020603050405020304" pitchFamily="18" charset="0"/>
              </a:rPr>
              <a:t>Search for flaws in an</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argument</a:t>
            </a:r>
          </a:p>
          <a:p>
            <a:r>
              <a:rPr lang="en-GB" sz="2400" dirty="0">
                <a:solidFill>
                  <a:srgbClr val="002060"/>
                </a:solidFill>
                <a:latin typeface="Times New Roman" panose="02020603050405020304" pitchFamily="18" charset="0"/>
                <a:cs typeface="Times New Roman" panose="02020603050405020304" pitchFamily="18" charset="0"/>
              </a:rPr>
              <a:t>Fair – want everyone treated</a:t>
            </a:r>
            <a:r>
              <a:rPr lang="cs-CZ" sz="2400" dirty="0">
                <a:solidFill>
                  <a:srgbClr val="002060"/>
                </a:solidFill>
                <a:latin typeface="Times New Roman" panose="02020603050405020304" pitchFamily="18" charset="0"/>
                <a:cs typeface="Times New Roman" panose="02020603050405020304" pitchFamily="18" charset="0"/>
              </a:rPr>
              <a:t> </a:t>
            </a:r>
            <a:r>
              <a:rPr lang="en-GB" sz="2400" dirty="0">
                <a:solidFill>
                  <a:srgbClr val="002060"/>
                </a:solidFill>
                <a:latin typeface="Times New Roman" panose="02020603050405020304" pitchFamily="18" charset="0"/>
                <a:cs typeface="Times New Roman" panose="02020603050405020304" pitchFamily="18" charset="0"/>
              </a:rPr>
              <a:t>equally</a:t>
            </a:r>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endParaRPr lang="en-GB" sz="24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GB" sz="24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GB" sz="1600" b="1" dirty="0">
              <a:solidFill>
                <a:srgbClr val="FF000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sz="1600" b="1" dirty="0">
              <a:solidFill>
                <a:srgbClr val="002060"/>
              </a:solidFill>
              <a:latin typeface="Times New Roman" panose="02020603050405020304" pitchFamily="18" charset="0"/>
              <a:cs typeface="Times New Roman" panose="02020603050405020304" pitchFamily="18" charset="0"/>
            </a:endParaRPr>
          </a:p>
          <a:p>
            <a:endParaRPr lang="en-GB" altLang="cs-CZ" sz="1600" dirty="0">
              <a:solidFill>
                <a:srgbClr val="002060"/>
              </a:solidFill>
              <a:latin typeface="Times New Roman" panose="02020603050405020304" pitchFamily="18" charset="0"/>
              <a:cs typeface="Times New Roman" panose="02020603050405020304" pitchFamily="18" charset="0"/>
            </a:endParaRPr>
          </a:p>
        </p:txBody>
      </p:sp>
      <p:sp>
        <p:nvSpPr>
          <p:cNvPr id="6" name="Nadpis 5"/>
          <p:cNvSpPr>
            <a:spLocks noGrp="1"/>
          </p:cNvSpPr>
          <p:nvPr>
            <p:ph type="title"/>
          </p:nvPr>
        </p:nvSpPr>
        <p:spPr>
          <a:xfrm>
            <a:off x="179512" y="195486"/>
            <a:ext cx="7200800" cy="507703"/>
          </a:xfrm>
        </p:spPr>
        <p:txBody>
          <a:bodyPr/>
          <a:lstStyle/>
          <a:p>
            <a:r>
              <a:rPr lang="cs-CZ" dirty="0"/>
              <a:t>T – F </a:t>
            </a:r>
            <a:r>
              <a:rPr lang="cs-CZ" dirty="0" err="1"/>
              <a:t>Dichotomy</a:t>
            </a:r>
            <a:r>
              <a:rPr lang="cs-CZ" dirty="0"/>
              <a:t>: </a:t>
            </a:r>
            <a:r>
              <a:rPr lang="cs-CZ" dirty="0" err="1"/>
              <a:t>Decision</a:t>
            </a:r>
            <a:r>
              <a:rPr lang="cs-CZ" dirty="0"/>
              <a:t> </a:t>
            </a:r>
            <a:r>
              <a:rPr lang="cs-CZ" dirty="0" err="1"/>
              <a:t>Making</a:t>
            </a:r>
            <a:endParaRPr lang="en-US" dirty="0"/>
          </a:p>
        </p:txBody>
      </p:sp>
      <p:sp>
        <p:nvSpPr>
          <p:cNvPr id="2" name="TextovéPole 1">
            <a:extLst>
              <a:ext uri="{FF2B5EF4-FFF2-40B4-BE49-F238E27FC236}">
                <a16:creationId xmlns:a16="http://schemas.microsoft.com/office/drawing/2014/main" id="{9877E8A4-6883-4E6F-8497-A207B168088E}"/>
              </a:ext>
            </a:extLst>
          </p:cNvPr>
          <p:cNvSpPr txBox="1"/>
          <p:nvPr/>
        </p:nvSpPr>
        <p:spPr>
          <a:xfrm>
            <a:off x="7740352" y="123478"/>
            <a:ext cx="1224136" cy="86409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818154990"/>
      </p:ext>
    </p:extLst>
  </p:cSld>
  <p:clrMapOvr>
    <a:masterClrMapping/>
  </p:clrMapOvr>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12535</TotalTime>
  <Words>976</Words>
  <Application>Microsoft Office PowerPoint</Application>
  <PresentationFormat>Předvádění na obrazovce (16:9)</PresentationFormat>
  <Paragraphs>276</Paragraphs>
  <Slides>15</Slides>
  <Notes>13</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15</vt:i4>
      </vt:variant>
    </vt:vector>
  </HeadingPairs>
  <TitlesOfParts>
    <vt:vector size="20" baseType="lpstr">
      <vt:lpstr>Arial</vt:lpstr>
      <vt:lpstr>Calibri</vt:lpstr>
      <vt:lpstr>Times New Roman</vt:lpstr>
      <vt:lpstr>Wingdings</vt:lpstr>
      <vt:lpstr>SLU</vt:lpstr>
      <vt:lpstr>  MBTI® ®  Myers–Briggs Type Indicator   </vt:lpstr>
      <vt:lpstr>Myers-Briggs Type Indicator® (MBTI®) </vt:lpstr>
      <vt:lpstr>Myers-Briggs Type Indicator® (MBTI®) </vt:lpstr>
      <vt:lpstr>Myers-Briggs Type Indicator® (MBTI®) </vt:lpstr>
      <vt:lpstr>E – I Dichotomy: Source of Energy</vt:lpstr>
      <vt:lpstr>E – I Dichotomy: Source of Energy</vt:lpstr>
      <vt:lpstr>S – N Dichotomy: Take in Information</vt:lpstr>
      <vt:lpstr>S – N Dichotomy: Take in Information</vt:lpstr>
      <vt:lpstr>T – F Dichotomy: Decision Making</vt:lpstr>
      <vt:lpstr>T – F Dichotomy: Decision Making</vt:lpstr>
      <vt:lpstr>J – P Dichotomy: Lifestyle</vt:lpstr>
      <vt:lpstr>J – P Dichotomy: Lifestyle</vt:lpstr>
      <vt:lpstr>Occupational Trends by MBTI Type</vt:lpstr>
      <vt:lpstr>Ideal Leader is…</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ada0002</cp:lastModifiedBy>
  <cp:revision>297</cp:revision>
  <cp:lastPrinted>2018-10-04T06:50:24Z</cp:lastPrinted>
  <dcterms:created xsi:type="dcterms:W3CDTF">2016-07-06T15:42:34Z</dcterms:created>
  <dcterms:modified xsi:type="dcterms:W3CDTF">2019-12-03T10:39:38Z</dcterms:modified>
</cp:coreProperties>
</file>