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258" r:id="rId3"/>
    <p:sldId id="263" r:id="rId4"/>
    <p:sldId id="355" r:id="rId5"/>
    <p:sldId id="328" r:id="rId6"/>
    <p:sldId id="329" r:id="rId7"/>
    <p:sldId id="356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51" r:id="rId28"/>
    <p:sldId id="349" r:id="rId29"/>
    <p:sldId id="350" r:id="rId30"/>
    <p:sldId id="354" r:id="rId31"/>
    <p:sldId id="352" r:id="rId32"/>
    <p:sldId id="353" r:id="rId33"/>
    <p:sldId id="327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  <a:srgbClr val="CCFFFF"/>
    <a:srgbClr val="FFFF66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A8E2-1E7D-488F-AEBA-159F4E0559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85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53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hyperlink" Target="http://cs.wikipedia.org/wiki/Koruna_%C4%8Desk%C3%A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asz.cz/cs/zpravy-z-tisku/potraviny-faremni-produkce/snemovna-podporila-kvoty-na-ceske-zbozi-schvalila-i-pokuty-za-prodej-potravin-dvoji-kvality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abay.com/en/puzzle-cooperation-partnership-102001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pixabay.com/es/estatuillas-dibujos-animados-238211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EKONOMIKA OBCHODU</a:t>
            </a:r>
          </a:p>
          <a:p>
            <a:pPr algn="ctr"/>
            <a:endParaRPr lang="cs-CZ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98412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2539" y="662968"/>
            <a:ext cx="9588690" cy="71304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 přirážka slouží ke krytí provozních nákladů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842" y="1770539"/>
            <a:ext cx="3755344" cy="4097999"/>
          </a:xfrm>
          <a:solidFill>
            <a:srgbClr val="008080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rgbClr val="FFFF00"/>
                </a:solidFill>
              </a:rPr>
              <a:t>Personální náklady – </a:t>
            </a:r>
            <a:r>
              <a:rPr lang="cs-CZ" b="1" dirty="0">
                <a:solidFill>
                  <a:schemeClr val="bg2"/>
                </a:solidFill>
              </a:rPr>
              <a:t>významný podíl, závisí na formě prodeje a odměňování pracovníků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chemeClr val="bg2"/>
                </a:solidFill>
              </a:rPr>
              <a:t>důležitý je podíl na jednotku prodeje- (na 1 Kč - mzdová nákladovost)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0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6" y="1770539"/>
            <a:ext cx="4312693" cy="36004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70290" y="5668481"/>
            <a:ext cx="3939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http://missouribeginningfarming.blogspot.com/2011_02_01_archive.html</a:t>
            </a:r>
          </a:p>
        </p:txBody>
      </p:sp>
    </p:spTree>
    <p:extLst>
      <p:ext uri="{BB962C8B-B14F-4D97-AF65-F5344CB8AC3E}">
        <p14:creationId xmlns:p14="http://schemas.microsoft.com/office/powerpoint/2010/main" val="23430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48762" y="1072333"/>
            <a:ext cx="2592387" cy="457200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Nájem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753135" y="833792"/>
            <a:ext cx="675435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Je funkcí obratu, závisí na umístění prodejny, formě prodeje, optimálním využití prodejních ploch – </a:t>
            </a:r>
            <a:r>
              <a:rPr lang="cs-CZ" altLang="cs-CZ" sz="2400" b="1" dirty="0">
                <a:solidFill>
                  <a:srgbClr val="FF0000"/>
                </a:solidFill>
              </a:rPr>
              <a:t>ty jsou produktivní.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48763" y="2233767"/>
            <a:ext cx="2675378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Propagační režie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753135" y="2208530"/>
            <a:ext cx="675435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Absolutně roste s rostoucí konkurencí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753135" y="2844604"/>
            <a:ext cx="675435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Odpisy neprodaného zboží (</a:t>
            </a:r>
            <a:r>
              <a:rPr lang="cs-CZ" altLang="cs-CZ" sz="2400" b="1" dirty="0">
                <a:solidFill>
                  <a:srgbClr val="FF0000"/>
                </a:solidFill>
              </a:rPr>
              <a:t>rozbité, poškozené, rozsypané…), </a:t>
            </a:r>
            <a:r>
              <a:rPr lang="cs-CZ" altLang="cs-CZ" sz="2400" b="1" dirty="0">
                <a:solidFill>
                  <a:srgbClr val="008080"/>
                </a:solidFill>
              </a:rPr>
              <a:t>neplánované výprodeje a krádeže (zákazníci, zaměstnanci).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48763" y="3032954"/>
            <a:ext cx="2675378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Ztráty z prodeje 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831753" y="4602902"/>
            <a:ext cx="2592387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Balící materiál 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3753135" y="4599810"/>
            <a:ext cx="675435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Chová se jako variabilní náklady.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831753" y="5726024"/>
            <a:ext cx="2592387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Otop a elektřina 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3753135" y="5466717"/>
            <a:ext cx="675435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Působí na ně velikost ploch, výška stropů apod. Týká se jak nákupní atmosféry tak pracovního prostředí.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58797" y="95273"/>
            <a:ext cx="738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Další složky obchodní přirážky</a:t>
            </a:r>
          </a:p>
        </p:txBody>
      </p:sp>
    </p:spTree>
    <p:extLst>
      <p:ext uri="{BB962C8B-B14F-4D97-AF65-F5344CB8AC3E}">
        <p14:creationId xmlns:p14="http://schemas.microsoft.com/office/powerpoint/2010/main" val="71729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09433" y="277813"/>
            <a:ext cx="9801367" cy="6794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Plán prodeje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9433" y="672130"/>
            <a:ext cx="10122589" cy="39544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Východisko pro sestavení plánu: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Nová jednotka: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Lokalizace jednotky - </a:t>
            </a:r>
            <a:r>
              <a:rPr lang="cs-CZ" sz="2400" dirty="0">
                <a:solidFill>
                  <a:srgbClr val="008080"/>
                </a:solidFill>
              </a:rPr>
              <a:t>velikost akčního rádia, počet potencionálních zákazníků.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Zvolený sortiment - </a:t>
            </a:r>
            <a:r>
              <a:rPr lang="cs-CZ" sz="2400" dirty="0">
                <a:solidFill>
                  <a:srgbClr val="008080"/>
                </a:solidFill>
              </a:rPr>
              <a:t>úroveň spotřebitelské poptávky, průměrný spotřební výdaj na 1 obyvatele.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Nákupní spád - </a:t>
            </a:r>
            <a:r>
              <a:rPr lang="cs-CZ" sz="2400" dirty="0">
                <a:solidFill>
                  <a:srgbClr val="008080"/>
                </a:solidFill>
              </a:rPr>
              <a:t>míra realizace výdajů obyvatelstva.Východiska odhadu plánu prodeje u zavedené jednotky.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Použijeme metodu průměrných prodejů.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u="sng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1268" name="TextovéPole 3"/>
          <p:cNvSpPr txBox="1">
            <a:spLocks noChangeArrowheads="1"/>
          </p:cNvSpPr>
          <p:nvPr/>
        </p:nvSpPr>
        <p:spPr bwMode="auto">
          <a:xfrm>
            <a:off x="3195294" y="3849073"/>
            <a:ext cx="4032250" cy="676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 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AR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O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A R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 V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o .    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K S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  I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MR l 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86854" y="4899546"/>
            <a:ext cx="8229600" cy="156966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O </a:t>
            </a:r>
            <a:r>
              <a:rPr lang="cs-CZ" sz="2400" baseline="-25000" dirty="0">
                <a:solidFill>
                  <a:srgbClr val="008080"/>
                </a:solidFill>
              </a:rPr>
              <a:t>AR</a:t>
            </a:r>
            <a:r>
              <a:rPr lang="cs-CZ" sz="2400" dirty="0">
                <a:solidFill>
                  <a:srgbClr val="008080"/>
                </a:solidFill>
              </a:rPr>
              <a:t> – počet obyvatel akčního rádia</a:t>
            </a:r>
          </a:p>
          <a:p>
            <a:r>
              <a:rPr lang="cs-CZ" sz="2400" dirty="0">
                <a:solidFill>
                  <a:srgbClr val="008080"/>
                </a:solidFill>
              </a:rPr>
              <a:t>V </a:t>
            </a:r>
            <a:r>
              <a:rPr lang="cs-CZ" sz="2400" baseline="-25000" dirty="0">
                <a:solidFill>
                  <a:srgbClr val="008080"/>
                </a:solidFill>
              </a:rPr>
              <a:t>o</a:t>
            </a:r>
            <a:r>
              <a:rPr lang="cs-CZ" sz="2400" dirty="0">
                <a:solidFill>
                  <a:srgbClr val="008080"/>
                </a:solidFill>
              </a:rPr>
              <a:t> -   průměrný spotřební výdaj (průměrné celonárodní prodeje) </a:t>
            </a:r>
          </a:p>
          <a:p>
            <a:r>
              <a:rPr lang="cs-CZ" sz="2400" dirty="0" err="1">
                <a:solidFill>
                  <a:srgbClr val="008080"/>
                </a:solidFill>
              </a:rPr>
              <a:t>I</a:t>
            </a:r>
            <a:r>
              <a:rPr lang="cs-CZ" sz="2400" baseline="-25000" dirty="0" err="1">
                <a:solidFill>
                  <a:srgbClr val="008080"/>
                </a:solidFill>
              </a:rPr>
              <a:t>ks</a:t>
            </a:r>
            <a:r>
              <a:rPr lang="cs-CZ" sz="2400" baseline="-25000" dirty="0">
                <a:solidFill>
                  <a:srgbClr val="00808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 –   Index kupní síly</a:t>
            </a:r>
          </a:p>
          <a:p>
            <a:r>
              <a:rPr lang="cs-CZ" sz="2400" dirty="0">
                <a:solidFill>
                  <a:srgbClr val="008080"/>
                </a:solidFill>
              </a:rPr>
              <a:t>I</a:t>
            </a:r>
            <a:r>
              <a:rPr lang="cs-CZ" sz="2400" baseline="-25000" dirty="0">
                <a:solidFill>
                  <a:srgbClr val="008080"/>
                </a:solidFill>
              </a:rPr>
              <a:t>MR</a:t>
            </a:r>
            <a:r>
              <a:rPr lang="cs-CZ" sz="2400" dirty="0">
                <a:solidFill>
                  <a:srgbClr val="008080"/>
                </a:solidFill>
              </a:rPr>
              <a:t> – Index míry realizace výdajů obyvatelstva</a:t>
            </a:r>
          </a:p>
        </p:txBody>
      </p:sp>
    </p:spTree>
    <p:extLst>
      <p:ext uri="{BB962C8B-B14F-4D97-AF65-F5344CB8AC3E}">
        <p14:creationId xmlns:p14="http://schemas.microsoft.com/office/powerpoint/2010/main" val="345272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1"/>
          <p:cNvSpPr txBox="1">
            <a:spLocks noChangeArrowheads="1"/>
          </p:cNvSpPr>
          <p:nvPr/>
        </p:nvSpPr>
        <p:spPr bwMode="auto">
          <a:xfrm>
            <a:off x="477672" y="1234862"/>
            <a:ext cx="9328695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Proveďte odhad plánu prodeje pro novou prodejnu, která by měla prodávat v převažující míře potravinářský sortiment. Prodejna bude umístěna v obci, v níž žije asi 3000 obyvatel. Momentálně zde existují cca 2 prodejny přibližně stejné velikosti. Dá se očekávat, že cca 30 % obyvatel bude stále nakupovat potraviny v blízkém větším městě, kam dojíždí obyvatelstvo za zaměstnáním.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Máme k dispozici tyto fiktivní údaje: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Vo  cca 25 000 Kč na 1 obyv./1rok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MR  </a:t>
            </a:r>
            <a:r>
              <a:rPr lang="cs-CZ" altLang="cs-CZ" sz="2400" dirty="0">
                <a:solidFill>
                  <a:srgbClr val="008080"/>
                </a:solidFill>
              </a:rPr>
              <a:t> 0,7 (záporný nákupní spád)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KS     </a:t>
            </a:r>
            <a:r>
              <a:rPr lang="cs-CZ" altLang="cs-CZ" sz="2400" dirty="0">
                <a:solidFill>
                  <a:srgbClr val="008080"/>
                </a:solidFill>
              </a:rPr>
              <a:t>0,92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 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808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77672" y="274187"/>
            <a:ext cx="769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600" b="1" dirty="0">
                <a:solidFill>
                  <a:srgbClr val="008080"/>
                </a:solidFill>
              </a:rPr>
              <a:t>Zadání modelové úlohy: </a:t>
            </a:r>
            <a:r>
              <a:rPr lang="cs-CZ" altLang="cs-CZ" sz="3600" b="1" dirty="0">
                <a:solidFill>
                  <a:srgbClr val="FF0000"/>
                </a:solidFill>
              </a:rPr>
              <a:t>nová prodejna</a:t>
            </a:r>
            <a:endParaRPr lang="cs-CZ" altLang="cs-CZ" sz="3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60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556976" y="1009934"/>
            <a:ext cx="9869914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MO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t </a:t>
            </a:r>
            <a:r>
              <a:rPr lang="cs-CZ" altLang="cs-CZ" sz="2400" dirty="0">
                <a:solidFill>
                  <a:srgbClr val="008080"/>
                </a:solidFill>
              </a:rPr>
              <a:t>= O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l k *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dirty="0" err="1">
                <a:solidFill>
                  <a:srgbClr val="008080"/>
                </a:solidFill>
              </a:rPr>
              <a:t>V</a:t>
            </a:r>
            <a:r>
              <a:rPr lang="cs-CZ" altLang="cs-CZ" sz="2400" baseline="-25000" dirty="0" err="1">
                <a:solidFill>
                  <a:srgbClr val="008080"/>
                </a:solidFill>
              </a:rPr>
              <a:t>o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 </a:t>
            </a: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MR * </a:t>
            </a: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KS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MO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t </a:t>
            </a:r>
            <a:r>
              <a:rPr lang="cs-CZ" altLang="cs-CZ" sz="2400" dirty="0">
                <a:solidFill>
                  <a:srgbClr val="008080"/>
                </a:solidFill>
              </a:rPr>
              <a:t>= 3 000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 </a:t>
            </a:r>
            <a:r>
              <a:rPr lang="cs-CZ" altLang="cs-CZ" sz="2400" dirty="0">
                <a:solidFill>
                  <a:srgbClr val="008080"/>
                </a:solidFill>
              </a:rPr>
              <a:t>25 000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</a:t>
            </a:r>
            <a:r>
              <a:rPr lang="cs-CZ" altLang="cs-CZ" sz="2400" dirty="0">
                <a:solidFill>
                  <a:srgbClr val="008080"/>
                </a:solidFill>
              </a:rPr>
              <a:t>0,7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</a:t>
            </a:r>
            <a:r>
              <a:rPr lang="cs-CZ" altLang="cs-CZ" sz="2400" dirty="0">
                <a:solidFill>
                  <a:srgbClr val="008080"/>
                </a:solidFill>
              </a:rPr>
              <a:t>0,92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 </a:t>
            </a:r>
            <a:r>
              <a:rPr lang="cs-CZ" altLang="cs-CZ" sz="2400" dirty="0">
                <a:solidFill>
                  <a:srgbClr val="008080"/>
                </a:solidFill>
              </a:rPr>
              <a:t> = 48 300 000 Kč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Odpověď: 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Pokud by zde prodejna existovala sama, pak by odhad plánu prodeje činil cca 48 mil. Kč. Vzhledem k tomu, že jsou zde již dvě stejné prodejny, pak se odhad pohybuje na úrovni 1/3, což představuje zhruba 15 mil. Kč za rok.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Pro počátek podnikání je vhodné ještě odhad snížit.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Navíc je vhodné vyhodnotit i demografickou strukturu potenciálních zákazníků, to znamená, kdo v ní převažuje, zda důchodci, rodiny bez dětí či s dětmi, protože jejich výdaj se bude lišit.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Vzhledem k odhadu prodeje je třeba také zhodnotit, zda se nám investice do zřízení nové prodejny vzhledem k dosahovanému prodeji vrátí.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00501" y="286603"/>
            <a:ext cx="473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600" b="1" dirty="0">
                <a:solidFill>
                  <a:srgbClr val="FF0000"/>
                </a:solidFill>
              </a:rPr>
              <a:t>Řešení příkladu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90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33872" y="277813"/>
            <a:ext cx="9876928" cy="6794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Plán prodeje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872" y="848627"/>
            <a:ext cx="9876928" cy="346406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Východisko pro sestavení plánu: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Zavedená jednotka: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Obrat běžného minulého roku (</a:t>
            </a:r>
            <a:r>
              <a:rPr lang="cs-CZ" sz="2400" dirty="0">
                <a:solidFill>
                  <a:srgbClr val="008080"/>
                </a:solidFill>
              </a:rPr>
              <a:t>Mo</a:t>
            </a:r>
            <a:r>
              <a:rPr lang="cs-CZ" sz="2400" baseline="-25000" dirty="0">
                <a:solidFill>
                  <a:srgbClr val="008080"/>
                </a:solidFill>
              </a:rPr>
              <a:t>t-1 </a:t>
            </a:r>
            <a:r>
              <a:rPr lang="cs-CZ" sz="2400" dirty="0">
                <a:solidFill>
                  <a:srgbClr val="008080"/>
                </a:solidFill>
              </a:rPr>
              <a:t> )</a:t>
            </a: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Celkové ekonomické podmínky firmy, její strategie, vliv technologie (</a:t>
            </a:r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T</a:t>
            </a:r>
            <a:r>
              <a:rPr lang="cs-CZ" sz="2400" dirty="0">
                <a:solidFill>
                  <a:srgbClr val="008080"/>
                </a:solidFill>
              </a:rPr>
              <a:t> )</a:t>
            </a:r>
            <a:endParaRPr lang="cs-CZ" sz="24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Uvažované změny ve vlastních jednotkách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Průzkum trhu - změny vnějšího okolí, hospodářský cyklus, (</a:t>
            </a:r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HC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>
              <a:solidFill>
                <a:srgbClr val="00808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25142" y="3561143"/>
            <a:ext cx="5894388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 =  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t-1    *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 I 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</a:t>
            </a:r>
            <a:r>
              <a:rPr lang="cs-CZ" alt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cs-CZ" altLang="cs-CZ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6728" y="4640238"/>
            <a:ext cx="6585509" cy="184665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Mo</a:t>
            </a:r>
            <a:r>
              <a:rPr lang="cs-CZ" sz="2400" baseline="-25000" dirty="0">
                <a:solidFill>
                  <a:srgbClr val="008080"/>
                </a:solidFill>
              </a:rPr>
              <a:t>t     </a:t>
            </a:r>
            <a:r>
              <a:rPr lang="cs-CZ" sz="2400" dirty="0">
                <a:solidFill>
                  <a:srgbClr val="008080"/>
                </a:solidFill>
              </a:rPr>
              <a:t> - obrat daného roku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Mo</a:t>
            </a:r>
            <a:r>
              <a:rPr lang="cs-CZ" sz="2400" baseline="-25000" dirty="0">
                <a:solidFill>
                  <a:srgbClr val="008080"/>
                </a:solidFill>
              </a:rPr>
              <a:t>t-1  </a:t>
            </a:r>
            <a:r>
              <a:rPr lang="cs-CZ" sz="2400" dirty="0">
                <a:solidFill>
                  <a:srgbClr val="008080"/>
                </a:solidFill>
              </a:rPr>
              <a:t> - obrat minulého roku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T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aseline="-25000" dirty="0">
                <a:solidFill>
                  <a:srgbClr val="008080"/>
                </a:solidFill>
              </a:rPr>
              <a:t>–</a:t>
            </a:r>
            <a:r>
              <a:rPr lang="cs-CZ" sz="2400" dirty="0">
                <a:solidFill>
                  <a:srgbClr val="008080"/>
                </a:solidFill>
              </a:rPr>
              <a:t>         index trendu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HC</a:t>
            </a:r>
            <a:r>
              <a:rPr lang="cs-CZ" sz="2400" dirty="0">
                <a:solidFill>
                  <a:srgbClr val="008080"/>
                </a:solidFill>
              </a:rPr>
              <a:t>      -  index předpokládaného vývoje HDP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61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1848" y="163773"/>
            <a:ext cx="5426122" cy="73697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b="1" dirty="0">
                <a:solidFill>
                  <a:srgbClr val="008080"/>
                </a:solidFill>
              </a:rPr>
            </a:br>
            <a:r>
              <a:rPr lang="cs-CZ" sz="4000" b="1" dirty="0">
                <a:solidFill>
                  <a:srgbClr val="008080"/>
                </a:solidFill>
                <a:latin typeface="+mn-lt"/>
              </a:rPr>
              <a:t>Řízení a plánování a zásob</a:t>
            </a:r>
            <a:br>
              <a:rPr lang="cs-CZ" sz="4000" b="1" dirty="0">
                <a:latin typeface="+mn-lt"/>
              </a:rPr>
            </a:br>
            <a:endParaRPr lang="cs-CZ" sz="4000" b="1" dirty="0"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353" y="998408"/>
            <a:ext cx="9438564" cy="24305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9600" b="1" dirty="0">
                <a:solidFill>
                  <a:srgbClr val="008080"/>
                </a:solidFill>
              </a:rPr>
              <a:t>Cílem je odlišit lépe prodejné zboží od pomalu obrátkového.</a:t>
            </a:r>
          </a:p>
          <a:p>
            <a:pPr>
              <a:lnSpc>
                <a:spcPct val="80000"/>
              </a:lnSpc>
              <a:defRPr/>
            </a:pPr>
            <a:r>
              <a:rPr lang="cs-CZ" sz="9600" b="1" dirty="0">
                <a:solidFill>
                  <a:srgbClr val="008080"/>
                </a:solidFill>
              </a:rPr>
              <a:t>Značný význam má pro řízení a plánování zásob sledování rychlosti obratu zásob. </a:t>
            </a:r>
          </a:p>
          <a:p>
            <a:pPr>
              <a:lnSpc>
                <a:spcPct val="80000"/>
              </a:lnSpc>
              <a:defRPr/>
            </a:pPr>
            <a:r>
              <a:rPr lang="cs-CZ" sz="9600" b="1" dirty="0">
                <a:solidFill>
                  <a:srgbClr val="008080"/>
                </a:solidFill>
              </a:rPr>
              <a:t>Rychlost obratu zásob.</a:t>
            </a:r>
          </a:p>
          <a:p>
            <a:pPr>
              <a:lnSpc>
                <a:spcPct val="80000"/>
              </a:lnSpc>
              <a:defRPr/>
            </a:pPr>
            <a:endParaRPr lang="cs-CZ" sz="96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9600" b="1" dirty="0">
                <a:solidFill>
                  <a:srgbClr val="008080"/>
                </a:solidFill>
              </a:rPr>
              <a:t>Zásoby kontrolujeme fyzickou kontrolou a finanční (hodnotovou) kontrolou.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br>
              <a:rPr lang="cs-CZ" sz="3200" dirty="0">
                <a:solidFill>
                  <a:srgbClr val="FF0000"/>
                </a:solidFill>
              </a:rPr>
            </a:br>
            <a:endParaRPr lang="cs-CZ" sz="32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br>
              <a:rPr lang="cs-CZ" sz="2000" dirty="0">
                <a:solidFill>
                  <a:srgbClr val="008080"/>
                </a:solidFill>
              </a:rPr>
            </a:br>
            <a:endParaRPr lang="cs-CZ" sz="2000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35DBDF0-43CD-44B9-AE1F-CB38DDC77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0629" y="4534173"/>
            <a:ext cx="2658760" cy="187318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280F608-0372-4AC2-8E6A-E0FC1D64B27A}"/>
              </a:ext>
            </a:extLst>
          </p:cNvPr>
          <p:cNvSpPr txBox="1"/>
          <p:nvPr/>
        </p:nvSpPr>
        <p:spPr>
          <a:xfrm>
            <a:off x="3807142" y="6858000"/>
            <a:ext cx="4577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www.asz.cz/cs/zpravy-z-tisku/potraviny-faremni-produkce/snemovna-podporila-kvoty-na-ceske-zbozi-schvalila-i-pokuty-za-prodej-potravin-dvoji-kvality.html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nc-sa/3.0/"/>
              </a:rPr>
              <a:t>CC BY-SA-NC</a:t>
            </a:r>
            <a:endParaRPr lang="cs-CZ" sz="90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022C1EF-9FFA-44F6-86FA-13411ED05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98371" y="4477731"/>
            <a:ext cx="1724301" cy="14802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81A3016-4BA0-40C1-9705-8EE7E2F700ED}"/>
              </a:ext>
            </a:extLst>
          </p:cNvPr>
          <p:cNvSpPr txBox="1"/>
          <p:nvPr/>
        </p:nvSpPr>
        <p:spPr>
          <a:xfrm>
            <a:off x="1260629" y="3906176"/>
            <a:ext cx="28319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Fyzicky v počtech kusů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DDFBAD2-17B3-4F8F-9C91-EFF816F6BB09}"/>
              </a:ext>
            </a:extLst>
          </p:cNvPr>
          <p:cNvSpPr txBox="1"/>
          <p:nvPr/>
        </p:nvSpPr>
        <p:spPr>
          <a:xfrm>
            <a:off x="6968868" y="3958459"/>
            <a:ext cx="28319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Hodnotově  v korunách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46E1167-AFA3-4FEA-8682-BA61A11C3108}"/>
              </a:ext>
            </a:extLst>
          </p:cNvPr>
          <p:cNvCxnSpPr>
            <a:cxnSpLocks/>
          </p:cNvCxnSpPr>
          <p:nvPr/>
        </p:nvCxnSpPr>
        <p:spPr>
          <a:xfrm flipH="1">
            <a:off x="638785" y="3631974"/>
            <a:ext cx="736845" cy="369798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776485D-118B-43B7-BAD3-672DBE9485FB}"/>
              </a:ext>
            </a:extLst>
          </p:cNvPr>
          <p:cNvCxnSpPr>
            <a:cxnSpLocks/>
          </p:cNvCxnSpPr>
          <p:nvPr/>
        </p:nvCxnSpPr>
        <p:spPr>
          <a:xfrm>
            <a:off x="7799944" y="3474627"/>
            <a:ext cx="533588" cy="379519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71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7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27150"/>
              </p:ext>
            </p:extLst>
          </p:nvPr>
        </p:nvGraphicFramePr>
        <p:xfrm>
          <a:off x="450377" y="836613"/>
          <a:ext cx="9893774" cy="5699408"/>
        </p:xfrm>
        <a:graphic>
          <a:graphicData uri="http://schemas.openxmlformats.org/drawingml/2006/table">
            <a:tbl>
              <a:tblPr/>
              <a:tblGrid>
                <a:gridCol w="76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MO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Potraviny, maso, smíšené zboží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15,5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Pekařství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Likéry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7,3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Papírnictví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Spotřební elektronika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Dámská konfekce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Nábytek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Železářství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Obuv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Klenoty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425" name="Text Box 45"/>
          <p:cNvSpPr txBox="1">
            <a:spLocks noChangeArrowheads="1"/>
          </p:cNvSpPr>
          <p:nvPr/>
        </p:nvSpPr>
        <p:spPr bwMode="auto">
          <a:xfrm>
            <a:off x="163773" y="192112"/>
            <a:ext cx="10304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Příklady obrátek (výzkum na vzorku firem USA, 1988)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59809" y="188914"/>
            <a:ext cx="7252316" cy="54768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Rychlost pohybu zboží</a:t>
            </a:r>
            <a:endParaRPr lang="cs-CZ" altLang="cs-CZ" sz="36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424113" y="981075"/>
            <a:ext cx="7632700" cy="879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Porovnáváme skutečnou hodnotu obrátky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s doporučenou hodnotou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4686300" y="5352173"/>
            <a:ext cx="3108325" cy="639763"/>
          </a:xfrm>
          <a:prstGeom prst="downArrowCallout">
            <a:avLst>
              <a:gd name="adj1" fmla="val 121464"/>
              <a:gd name="adj2" fmla="val 121464"/>
              <a:gd name="adj3" fmla="val 16667"/>
              <a:gd name="adj4" fmla="val 66667"/>
            </a:avLst>
          </a:prstGeom>
          <a:solidFill>
            <a:srgbClr val="008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743700" y="1844676"/>
            <a:ext cx="3600450" cy="601663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OB skut.   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</a:t>
            </a: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OB dop.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992314" y="3007941"/>
            <a:ext cx="3673475" cy="2232025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méně kapitálu 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méně nákladů   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nedostatečné zásoby                                                                  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častější objednávání zboží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ztráta zákazníků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6743700" y="2936257"/>
            <a:ext cx="3529013" cy="2303463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více kapitálu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vyšší náklady na udržování zásob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dostatečné zásoby (ale nevyhovující struktura)                                       znehodnocení zboží (slevy)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ztráta zákazníků</a:t>
            </a:r>
            <a:r>
              <a:rPr lang="cs-CZ" altLang="cs-CZ" sz="1400" b="1" dirty="0">
                <a:cs typeface="Times New Roman" panose="02020603050405020304" pitchFamily="18" charset="0"/>
              </a:rPr>
              <a:t>  </a:t>
            </a:r>
            <a:r>
              <a:rPr lang="cs-CZ" altLang="cs-CZ" sz="1200" b="1" dirty="0">
                <a:cs typeface="Times New Roman" panose="02020603050405020304" pitchFamily="18" charset="0"/>
              </a:rPr>
              <a:t>                                                </a:t>
            </a:r>
            <a:endParaRPr lang="cs-CZ" altLang="cs-CZ" sz="1800" dirty="0"/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1524000" y="2373314"/>
            <a:ext cx="1841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1524000" y="3213100"/>
            <a:ext cx="1841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20" name="Rectangle 18"/>
          <p:cNvSpPr>
            <a:spLocks noChangeArrowheads="1"/>
          </p:cNvSpPr>
          <p:nvPr/>
        </p:nvSpPr>
        <p:spPr bwMode="auto">
          <a:xfrm>
            <a:off x="1524001" y="3868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3385783" y="6104143"/>
            <a:ext cx="612140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  </a:t>
            </a:r>
            <a:r>
              <a:rPr lang="cs-CZ" altLang="cs-CZ" sz="2800" b="1" dirty="0">
                <a:solidFill>
                  <a:srgbClr val="008080"/>
                </a:solidFill>
              </a:rPr>
              <a:t>Nedostatek finančních prostředků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065339" y="1815509"/>
            <a:ext cx="3600450" cy="601663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OB skut.  ˃  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OB dop.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6B1641F-69B7-493A-B78C-2CE4B16267C5}"/>
              </a:ext>
            </a:extLst>
          </p:cNvPr>
          <p:cNvSpPr txBox="1"/>
          <p:nvPr/>
        </p:nvSpPr>
        <p:spPr>
          <a:xfrm>
            <a:off x="2689934" y="2558546"/>
            <a:ext cx="225492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Rychlejší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34BA60A-65D1-4CC3-B5F4-565190069CCD}"/>
              </a:ext>
            </a:extLst>
          </p:cNvPr>
          <p:cNvSpPr txBox="1"/>
          <p:nvPr/>
        </p:nvSpPr>
        <p:spPr>
          <a:xfrm>
            <a:off x="7380742" y="2514981"/>
            <a:ext cx="225492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Pomalejší </a:t>
            </a:r>
          </a:p>
        </p:txBody>
      </p:sp>
    </p:spTree>
    <p:extLst>
      <p:ext uri="{BB962C8B-B14F-4D97-AF65-F5344CB8AC3E}">
        <p14:creationId xmlns:p14="http://schemas.microsoft.com/office/powerpoint/2010/main" val="337956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Metody plánování zásob</a:t>
            </a:r>
            <a:br>
              <a:rPr lang="cs-CZ" sz="3600" dirty="0">
                <a:latin typeface="+mn-lt"/>
              </a:rPr>
            </a:br>
            <a:endParaRPr lang="cs-CZ" sz="3600" dirty="0">
              <a:latin typeface="+mn-lt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52514"/>
            <a:ext cx="9310688" cy="5113337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br>
              <a:rPr lang="cs-CZ" sz="3200" dirty="0"/>
            </a:br>
            <a:r>
              <a:rPr lang="cs-CZ" sz="3200" b="1" dirty="0">
                <a:solidFill>
                  <a:srgbClr val="008080"/>
                </a:solidFill>
              </a:rPr>
              <a:t>Existuje několik metod plánování zásob, které se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</a:rPr>
              <a:t>   v praxi využívají: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Metoda základní (minimální)  zásoby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Metoda týdenních dodávek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Metoda poměru zásob k tržbám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</a:rPr>
              <a:t>Na plán zásob navazuje plán nákupu a rozvozní plán.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4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Základy ekonomiky maloobchodního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91366" y="2552131"/>
            <a:ext cx="420351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pochopit základní souvislosti plánování prodeje, plánování zásob a výběru sortimentu 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422409" cy="549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200" b="1" dirty="0">
                <a:solidFill>
                  <a:srgbClr val="008080"/>
                </a:solidFill>
              </a:rPr>
            </a:br>
            <a:r>
              <a:rPr lang="cs-CZ" sz="4000" b="1" dirty="0">
                <a:solidFill>
                  <a:srgbClr val="008080"/>
                </a:solidFill>
                <a:latin typeface="+mn-lt"/>
              </a:rPr>
              <a:t>Metoda základní zásoby</a:t>
            </a:r>
            <a:br>
              <a:rPr lang="cs-CZ" sz="4000" b="1" dirty="0">
                <a:solidFill>
                  <a:srgbClr val="008080"/>
                </a:solidFill>
                <a:latin typeface="+mn-lt"/>
              </a:rPr>
            </a:br>
            <a:endParaRPr lang="cs-CZ" sz="40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38200" y="1130520"/>
            <a:ext cx="9534099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Aplikace metody základní zásoby: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Znamená udržovat stabilní minimální zásobu, která odpovídá obrátce zásob a k tomu doobjednávat zboží dle plánu prodeje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v jednotlivých měsících (viz graf vývoje zásob).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Obecný postup výpočtu: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Zjištění průměrné zásoby:                ø  Z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Výpočet průměrné tržby:                  ø 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Výpočet základní zásoby:                 Z min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Výpočet počáteční měsíční zásoby:  PMZ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0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4934803" cy="7653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0000"/>
                </a:solidFill>
                <a:latin typeface="+mn-lt"/>
              </a:rPr>
              <a:t>Modelová úloha:</a:t>
            </a:r>
            <a:br>
              <a:rPr lang="cs-CZ" sz="3600" b="1" dirty="0">
                <a:solidFill>
                  <a:srgbClr val="FF0000"/>
                </a:solidFill>
                <a:latin typeface="+mn-lt"/>
              </a:rPr>
            </a:br>
            <a:endParaRPr lang="cs-CZ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343" y="1600201"/>
            <a:ext cx="9461833" cy="415915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Majitel prodejny plánuje na příští rok obrat ve výši 12 000 000 Kč. Roční obrátka zásob činí 6 x. Vypočtěte základní zásobu a počáteční měsíční zásoby pro příští rok.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K tomu potřebujeme znát rozvedení ročního plánu prodeje na jednotlivé měsíce. Východiskem by měly být sezónní indexy vývoje tržeb, které soustavně sledujeme a vyhodnocujeme, abychom je mohli použít pro plánování.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5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16304" y="0"/>
            <a:ext cx="1012663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Převod ročního plánu prodeje na měsíce (dle sezónního vývoje) </a:t>
            </a:r>
            <a:endParaRPr lang="cs-CZ" alt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graphicFrame>
        <p:nvGraphicFramePr>
          <p:cNvPr id="41238" name="Group 2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46379"/>
              </p:ext>
            </p:extLst>
          </p:nvPr>
        </p:nvGraphicFramePr>
        <p:xfrm>
          <a:off x="559559" y="545906"/>
          <a:ext cx="9640131" cy="6390374"/>
        </p:xfrm>
        <a:graphic>
          <a:graphicData uri="http://schemas.openxmlformats.org/drawingml/2006/table">
            <a:tbl>
              <a:tblPr/>
              <a:tblGrid>
                <a:gridCol w="299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2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Měsíc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podíl tržeb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plán tržeb v Kč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leden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732 000,-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únor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756 000,-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březen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1 176 000,-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duben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květen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1 080 000,-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červen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888 000,-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červenec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768 000,-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srpen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948 000,-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září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1 152 000,-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0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říjen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1 164 000,-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7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listopad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912 000,-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26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prosinec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1 224 000-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26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∑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12 000 000,-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1569" name="Rectangle 271"/>
          <p:cNvSpPr>
            <a:spLocks noChangeArrowheads="1"/>
          </p:cNvSpPr>
          <p:nvPr/>
        </p:nvSpPr>
        <p:spPr bwMode="auto">
          <a:xfrm>
            <a:off x="1524001" y="588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3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65" y="152416"/>
            <a:ext cx="8032844" cy="7653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0000"/>
                </a:solidFill>
                <a:latin typeface="+mn-lt"/>
              </a:rPr>
              <a:t>Aplikace metody základní zásoby:</a:t>
            </a:r>
            <a:br>
              <a:rPr lang="cs-CZ" sz="3600" b="1" dirty="0">
                <a:solidFill>
                  <a:srgbClr val="FF0000"/>
                </a:solidFill>
                <a:latin typeface="+mn-lt"/>
              </a:rPr>
            </a:br>
            <a:endParaRPr lang="cs-CZ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42" y="917811"/>
            <a:ext cx="7820167" cy="48529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1.Výpočet průměrné zásoby z obrátky zásob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OB = O/ ø  Z                ø  Z = O/ OB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ø  Z = 12 000 000/ 6 =  2 000 000 Kč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2. Výpočet měsíčního průměrného obratu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ø O = 12 000 000/ 12 = 1 000 000 Kč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3. Výpočet základní (minimální) zásoby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Z min  = ø  Z - ø 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Z min =  2 000 000 - 1 000 000 = 1 000  000 Kč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4. Výpočet počáteční měsíční zásoby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FF00"/>
                </a:solidFill>
              </a:rPr>
              <a:t>   </a:t>
            </a:r>
            <a:r>
              <a:rPr lang="cs-CZ" b="1" dirty="0"/>
              <a:t>PMZ =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/>
              <a:t>Z min + O</a:t>
            </a:r>
            <a:r>
              <a:rPr lang="cs-CZ" b="1" baseline="-25000" dirty="0"/>
              <a:t>t                            t : </a:t>
            </a:r>
            <a:r>
              <a:rPr lang="cs-CZ" b="1" dirty="0"/>
              <a:t>(1-12)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3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85" name="Group 2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70418"/>
              </p:ext>
            </p:extLst>
          </p:nvPr>
        </p:nvGraphicFramePr>
        <p:xfrm>
          <a:off x="914400" y="152792"/>
          <a:ext cx="7978788" cy="6705208"/>
        </p:xfrm>
        <a:graphic>
          <a:graphicData uri="http://schemas.openxmlformats.org/drawingml/2006/table">
            <a:tbl>
              <a:tblPr/>
              <a:tblGrid>
                <a:gridCol w="2694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Měsíc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</a:t>
                      </a:r>
                      <a:r>
                        <a:rPr kumimoji="0" lang="cs-CZ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ø O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  (konstanta)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3616" name="Text Box 274"/>
          <p:cNvSpPr txBox="1">
            <a:spLocks noChangeArrowheads="1"/>
          </p:cNvSpPr>
          <p:nvPr/>
        </p:nvSpPr>
        <p:spPr bwMode="auto">
          <a:xfrm>
            <a:off x="9144978" y="2330509"/>
            <a:ext cx="23464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latin typeface="Tahoma" panose="020B0604030504040204" pitchFamily="34" charset="0"/>
              </a:rPr>
              <a:t>Celkově potřebujeme nakoupit zboží za 13 000 000 Kč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latin typeface="Tahoma" panose="020B0604030504040204" pitchFamily="34" charset="0"/>
              </a:rPr>
              <a:t>(1 000 000 + 12 000 000). </a:t>
            </a:r>
          </a:p>
        </p:txBody>
      </p:sp>
      <p:sp>
        <p:nvSpPr>
          <p:cNvPr id="23617" name="AutoShape 278"/>
          <p:cNvSpPr>
            <a:spLocks noChangeArrowheads="1"/>
          </p:cNvSpPr>
          <p:nvPr/>
        </p:nvSpPr>
        <p:spPr bwMode="auto">
          <a:xfrm>
            <a:off x="9453009" y="5051300"/>
            <a:ext cx="865188" cy="431800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22830" y="464024"/>
            <a:ext cx="9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2+3)</a:t>
            </a:r>
          </a:p>
        </p:txBody>
      </p:sp>
    </p:spTree>
    <p:extLst>
      <p:ext uri="{BB962C8B-B14F-4D97-AF65-F5344CB8AC3E}">
        <p14:creationId xmlns:p14="http://schemas.microsoft.com/office/powerpoint/2010/main" val="2774218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0175875" y="1079487"/>
            <a:ext cx="20161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cs typeface="Times New Roman" panose="02020603050405020304" pitchFamily="18" charset="0"/>
              </a:rPr>
              <a:t>Výpočet počáteční měsíční zásoby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cs typeface="Times New Roman" panose="02020603050405020304" pitchFamily="18" charset="0"/>
              </a:rPr>
              <a:t>(PMZ)</a:t>
            </a:r>
            <a:endParaRPr lang="cs-CZ" altLang="cs-CZ" sz="18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8080"/>
              </a:solidFill>
            </a:endParaRPr>
          </a:p>
        </p:txBody>
      </p:sp>
      <p:graphicFrame>
        <p:nvGraphicFramePr>
          <p:cNvPr id="45445" name="Group 3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05292"/>
              </p:ext>
            </p:extLst>
          </p:nvPr>
        </p:nvGraphicFramePr>
        <p:xfrm>
          <a:off x="491318" y="464024"/>
          <a:ext cx="9360423" cy="5851964"/>
        </p:xfrm>
        <a:graphic>
          <a:graphicData uri="http://schemas.openxmlformats.org/drawingml/2006/table">
            <a:tbl>
              <a:tblPr/>
              <a:tblGrid>
                <a:gridCol w="124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7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Měsíc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</a:t>
                      </a:r>
                      <a:r>
                        <a:rPr kumimoji="0" lang="cs-CZ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Očekávané tržby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PMZ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732 000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756 000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2 176 000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2 080 000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888 000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768 000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948 000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912 000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053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1 000 000,-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12 000 000,-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     x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4656" name="Text Box 378"/>
          <p:cNvSpPr txBox="1">
            <a:spLocks noChangeArrowheads="1"/>
          </p:cNvSpPr>
          <p:nvPr/>
        </p:nvSpPr>
        <p:spPr bwMode="auto">
          <a:xfrm>
            <a:off x="9851741" y="3859666"/>
            <a:ext cx="21605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latin typeface="Tahoma" panose="020B0604030504040204" pitchFamily="34" charset="0"/>
              </a:rPr>
              <a:t>Obchodník usiluje přiblížit se na počátku měsíce plánované počáteční měsíční zásobě -PMZ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464024"/>
            <a:ext cx="107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4)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8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1"/>
          <p:cNvSpPr txBox="1">
            <a:spLocks noChangeArrowheads="1"/>
          </p:cNvSpPr>
          <p:nvPr/>
        </p:nvSpPr>
        <p:spPr bwMode="auto">
          <a:xfrm>
            <a:off x="4224337" y="138110"/>
            <a:ext cx="5135114" cy="982665"/>
          </a:xfrm>
          <a:prstGeom prst="rect">
            <a:avLst/>
          </a:prstGeom>
          <a:solidFill>
            <a:srgbClr val="008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663300"/>
                </a:solidFill>
                <a:cs typeface="Times New Roman" panose="02020603050405020304" pitchFamily="18" charset="0"/>
              </a:rPr>
              <a:t>    </a:t>
            </a:r>
            <a:r>
              <a:rPr lang="cs-CZ" altLang="cs-CZ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Výběr sortimentu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224338" y="2205038"/>
            <a:ext cx="4987900" cy="792162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Šířka a hloubka sortimentu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663300"/>
              </a:solidFill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224338" y="4076700"/>
            <a:ext cx="4987900" cy="863600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 jednotlivých druhů zboží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úroveň zisku</a:t>
            </a:r>
            <a:endParaRPr lang="cs-CZ" altLang="cs-CZ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4224338" y="3141664"/>
            <a:ext cx="4987900" cy="688975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Sortimentní skupiny a druhy zboží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663300"/>
              </a:solidFill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4224338" y="5949953"/>
            <a:ext cx="4987900" cy="5302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dodavatelů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663300"/>
              </a:solidFill>
            </a:endParaRP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4224337" y="5084764"/>
            <a:ext cx="4987901" cy="7207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Sledování etap životního cyklu zboží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663300"/>
              </a:solidFill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4224338" y="1341438"/>
            <a:ext cx="4987900" cy="457200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Cílový trh - analýza potřeb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3406164" y="765395"/>
            <a:ext cx="457200" cy="365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3" name="Rectangle 17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4" name="Rectangle 19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5" name="Rectangle 21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6" name="Rectangle 23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7" name="Rectangle 25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8" name="Rectangle 27"/>
          <p:cNvSpPr>
            <a:spLocks noChangeArrowheads="1"/>
          </p:cNvSpPr>
          <p:nvPr/>
        </p:nvSpPr>
        <p:spPr bwMode="auto">
          <a:xfrm>
            <a:off x="1524000" y="28860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pic>
        <p:nvPicPr>
          <p:cNvPr id="1026" name="Picture 2" descr="HedvÃ¡bnÃ¡ Kravata, ProdejnÃ­ MuÅ¾, SbÃ­rku Kravat, Mat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7" y="891090"/>
            <a:ext cx="2784144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486185" y="1798638"/>
            <a:ext cx="2260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https://pixabay.com/cs/photos/hedv%C3%A1bn%C3%A1-kravata-prodejn%C3%AD-mu%C5%BE-2846862/</a:t>
            </a:r>
          </a:p>
        </p:txBody>
      </p:sp>
      <p:pic>
        <p:nvPicPr>
          <p:cNvPr id="1028" name="Picture 4" descr="Raisin Chleba, ChlÃ©b, PekÃ¡rna, UpÃ©ct, OkoralÃ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8" y="3664440"/>
            <a:ext cx="3249216" cy="19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594377" y="4074129"/>
            <a:ext cx="2152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https://pixabay.com/cs/photos/raisin-chleba-chl%C3%A9b-pek%C3%A1rna-up%C3%A9ct-1805247/</a:t>
            </a:r>
          </a:p>
        </p:txBody>
      </p:sp>
    </p:spTree>
    <p:extLst>
      <p:ext uri="{BB962C8B-B14F-4D97-AF65-F5344CB8AC3E}">
        <p14:creationId xmlns:p14="http://schemas.microsoft.com/office/powerpoint/2010/main" val="1256673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4"/>
          <p:cNvSpPr>
            <a:spLocks noChangeArrowheads="1"/>
          </p:cNvSpPr>
          <p:nvPr/>
        </p:nvSpPr>
        <p:spPr bwMode="auto">
          <a:xfrm>
            <a:off x="752879" y="176521"/>
            <a:ext cx="4133020" cy="93662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    </a:t>
            </a:r>
            <a:r>
              <a:rPr lang="cs-CZ" altLang="cs-CZ" sz="2800" b="1" dirty="0">
                <a:solidFill>
                  <a:srgbClr val="000066"/>
                </a:solidFill>
              </a:rPr>
              <a:t>Analýza ABC</a:t>
            </a:r>
            <a:endParaRPr lang="cs-CZ" altLang="cs-CZ" sz="2800" dirty="0">
              <a:solidFill>
                <a:srgbClr val="000066"/>
              </a:solidFill>
            </a:endParaRPr>
          </a:p>
        </p:txBody>
      </p:sp>
      <p:graphicFrame>
        <p:nvGraphicFramePr>
          <p:cNvPr id="5845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68709"/>
              </p:ext>
            </p:extLst>
          </p:nvPr>
        </p:nvGraphicFramePr>
        <p:xfrm>
          <a:off x="1905628" y="2213758"/>
          <a:ext cx="6985000" cy="2194232"/>
        </p:xfrm>
        <a:graphic>
          <a:graphicData uri="http://schemas.openxmlformats.org/drawingml/2006/table">
            <a:tbl>
              <a:tblPr/>
              <a:tblGrid>
                <a:gridCol w="161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skupina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 tržbách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 počtu sort. druhů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97" name="Text Box 84"/>
          <p:cNvSpPr txBox="1">
            <a:spLocks noChangeArrowheads="1"/>
          </p:cNvSpPr>
          <p:nvPr/>
        </p:nvSpPr>
        <p:spPr bwMode="auto">
          <a:xfrm>
            <a:off x="955343" y="1196976"/>
            <a:ext cx="888557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/>
              <a:t>Zboží je kategorizováno do 3 skupin dle jeho podílu na tržbách a podílu na  fyzickém množství zboží:</a:t>
            </a:r>
          </a:p>
        </p:txBody>
      </p:sp>
      <p:sp>
        <p:nvSpPr>
          <p:cNvPr id="28698" name="Text Box 85"/>
          <p:cNvSpPr txBox="1">
            <a:spLocks noChangeArrowheads="1"/>
          </p:cNvSpPr>
          <p:nvPr/>
        </p:nvSpPr>
        <p:spPr bwMode="auto">
          <a:xfrm>
            <a:off x="955343" y="4609129"/>
            <a:ext cx="8885571" cy="1943100"/>
          </a:xfrm>
          <a:prstGeom prst="rect">
            <a:avLst/>
          </a:prstGeom>
          <a:solidFill>
            <a:srgbClr val="CC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66"/>
                </a:solidFill>
              </a:rPr>
              <a:t>Postup zpracování analýzy: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66"/>
                </a:solidFill>
              </a:rPr>
              <a:t>1. Vedení evidence prodejů jednotlivých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66"/>
                </a:solidFill>
              </a:rPr>
              <a:t>    sortimentních druhů</a:t>
            </a:r>
            <a:r>
              <a:rPr lang="cs-CZ" altLang="cs-CZ" sz="2400">
                <a:solidFill>
                  <a:srgbClr val="000066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66"/>
                </a:solidFill>
              </a:rPr>
              <a:t>2. </a:t>
            </a:r>
            <a:r>
              <a:rPr lang="cs-CZ" altLang="cs-CZ" sz="2400" b="1">
                <a:solidFill>
                  <a:srgbClr val="000066"/>
                </a:solidFill>
              </a:rPr>
              <a:t>Seřazení dle příjmu, které přinesly (sestupně).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66"/>
                </a:solidFill>
              </a:rPr>
              <a:t>3. </a:t>
            </a:r>
            <a:r>
              <a:rPr lang="cs-CZ" altLang="cs-CZ" sz="2400" b="1">
                <a:solidFill>
                  <a:srgbClr val="000066"/>
                </a:solidFill>
              </a:rPr>
              <a:t>Rozdělení do 3 skupin ABC.</a:t>
            </a:r>
            <a:r>
              <a:rPr lang="cs-CZ" altLang="cs-CZ" sz="1400" b="1"/>
              <a:t>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7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6096001" y="333376"/>
            <a:ext cx="1223963" cy="936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</a:rPr>
              <a:t>Zákazník</a:t>
            </a:r>
          </a:p>
        </p:txBody>
      </p:sp>
      <p:sp>
        <p:nvSpPr>
          <p:cNvPr id="26627" name="Line 6"/>
          <p:cNvSpPr>
            <a:spLocks noChangeShapeType="1"/>
          </p:cNvSpPr>
          <p:nvPr/>
        </p:nvSpPr>
        <p:spPr bwMode="auto">
          <a:xfrm>
            <a:off x="6672263" y="119697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8" name="Oval 7"/>
          <p:cNvSpPr>
            <a:spLocks noChangeArrowheads="1"/>
          </p:cNvSpPr>
          <p:nvPr/>
        </p:nvSpPr>
        <p:spPr bwMode="auto">
          <a:xfrm>
            <a:off x="5591176" y="1628776"/>
            <a:ext cx="2232025" cy="790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66"/>
                </a:solidFill>
              </a:rPr>
              <a:t>Plánovaný nákup</a:t>
            </a:r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>
            <a:off x="6672263" y="249237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5880101" y="2852739"/>
            <a:ext cx="1584325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</a:rPr>
              <a:t>Na skladě</a:t>
            </a:r>
          </a:p>
        </p:txBody>
      </p:sp>
      <p:sp>
        <p:nvSpPr>
          <p:cNvPr id="26631" name="Line 11"/>
          <p:cNvSpPr>
            <a:spLocks noChangeShapeType="1"/>
          </p:cNvSpPr>
          <p:nvPr/>
        </p:nvSpPr>
        <p:spPr bwMode="auto">
          <a:xfrm>
            <a:off x="7572376" y="2997200"/>
            <a:ext cx="2411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>
            <a:off x="9983789" y="2997200"/>
            <a:ext cx="71437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7896226" y="2636839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/>
              <a:t>ano</a:t>
            </a:r>
          </a:p>
        </p:txBody>
      </p:sp>
      <p:sp>
        <p:nvSpPr>
          <p:cNvPr id="26634" name="Oval 14"/>
          <p:cNvSpPr>
            <a:spLocks noChangeArrowheads="1"/>
          </p:cNvSpPr>
          <p:nvPr/>
        </p:nvSpPr>
        <p:spPr bwMode="auto">
          <a:xfrm>
            <a:off x="9372600" y="5661025"/>
            <a:ext cx="1295400" cy="9080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0066"/>
                </a:solidFill>
              </a:rPr>
              <a:t>nákup</a:t>
            </a:r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 flipH="1">
            <a:off x="4367214" y="30686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6" name="Line 17"/>
          <p:cNvSpPr>
            <a:spLocks noChangeShapeType="1"/>
          </p:cNvSpPr>
          <p:nvPr/>
        </p:nvSpPr>
        <p:spPr bwMode="auto">
          <a:xfrm>
            <a:off x="4367213" y="3068639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7" name="Text Box 19"/>
          <p:cNvSpPr txBox="1">
            <a:spLocks noChangeArrowheads="1"/>
          </p:cNvSpPr>
          <p:nvPr/>
        </p:nvSpPr>
        <p:spPr bwMode="auto">
          <a:xfrm>
            <a:off x="3719513" y="3644901"/>
            <a:ext cx="1511300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</a:rPr>
              <a:t>substituce</a:t>
            </a:r>
          </a:p>
        </p:txBody>
      </p:sp>
      <p:sp>
        <p:nvSpPr>
          <p:cNvPr id="26638" name="Line 20"/>
          <p:cNvSpPr>
            <a:spLocks noChangeShapeType="1"/>
          </p:cNvSpPr>
          <p:nvPr/>
        </p:nvSpPr>
        <p:spPr bwMode="auto">
          <a:xfrm>
            <a:off x="5232400" y="37893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9" name="Line 21"/>
          <p:cNvSpPr>
            <a:spLocks noChangeShapeType="1"/>
          </p:cNvSpPr>
          <p:nvPr/>
        </p:nvSpPr>
        <p:spPr bwMode="auto">
          <a:xfrm>
            <a:off x="6743700" y="37893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0" name="Text Box 22"/>
          <p:cNvSpPr txBox="1">
            <a:spLocks noChangeArrowheads="1"/>
          </p:cNvSpPr>
          <p:nvPr/>
        </p:nvSpPr>
        <p:spPr bwMode="auto">
          <a:xfrm>
            <a:off x="5519739" y="3357564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/>
              <a:t>ano</a:t>
            </a:r>
          </a:p>
        </p:txBody>
      </p:sp>
      <p:sp>
        <p:nvSpPr>
          <p:cNvPr id="26641" name="Line 23"/>
          <p:cNvSpPr>
            <a:spLocks noChangeShapeType="1"/>
          </p:cNvSpPr>
          <p:nvPr/>
        </p:nvSpPr>
        <p:spPr bwMode="auto">
          <a:xfrm flipH="1">
            <a:off x="2135189" y="38608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>
            <a:off x="2782888" y="335756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ne</a:t>
            </a:r>
          </a:p>
        </p:txBody>
      </p:sp>
      <p:sp>
        <p:nvSpPr>
          <p:cNvPr id="26643" name="Text Box 26"/>
          <p:cNvSpPr txBox="1">
            <a:spLocks noChangeArrowheads="1"/>
          </p:cNvSpPr>
          <p:nvPr/>
        </p:nvSpPr>
        <p:spPr bwMode="auto">
          <a:xfrm>
            <a:off x="6240463" y="4365626"/>
            <a:ext cx="1871662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Změna značky</a:t>
            </a:r>
          </a:p>
        </p:txBody>
      </p:sp>
      <p:sp>
        <p:nvSpPr>
          <p:cNvPr id="26644" name="Line 27"/>
          <p:cNvSpPr>
            <a:spLocks noChangeShapeType="1"/>
          </p:cNvSpPr>
          <p:nvPr/>
        </p:nvSpPr>
        <p:spPr bwMode="auto">
          <a:xfrm>
            <a:off x="2135188" y="38608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5" name="Oval 28"/>
          <p:cNvSpPr>
            <a:spLocks noChangeArrowheads="1"/>
          </p:cNvSpPr>
          <p:nvPr/>
        </p:nvSpPr>
        <p:spPr bwMode="auto">
          <a:xfrm>
            <a:off x="1524000" y="5589588"/>
            <a:ext cx="1619250" cy="10080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Návštěva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u konkurence</a:t>
            </a:r>
          </a:p>
        </p:txBody>
      </p:sp>
      <p:sp>
        <p:nvSpPr>
          <p:cNvPr id="26646" name="Line 30"/>
          <p:cNvSpPr>
            <a:spLocks noChangeShapeType="1"/>
          </p:cNvSpPr>
          <p:nvPr/>
        </p:nvSpPr>
        <p:spPr bwMode="auto">
          <a:xfrm>
            <a:off x="2135189" y="494188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7" name="Line 31"/>
          <p:cNvSpPr>
            <a:spLocks noChangeShapeType="1"/>
          </p:cNvSpPr>
          <p:nvPr/>
        </p:nvSpPr>
        <p:spPr bwMode="auto">
          <a:xfrm>
            <a:off x="3935413" y="494188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8" name="Oval 32"/>
          <p:cNvSpPr>
            <a:spLocks noChangeArrowheads="1"/>
          </p:cNvSpPr>
          <p:nvPr/>
        </p:nvSpPr>
        <p:spPr bwMode="auto">
          <a:xfrm>
            <a:off x="3216276" y="5805489"/>
            <a:ext cx="1800225" cy="7191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Další návštěva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rgbClr val="000066"/>
                </a:solidFill>
              </a:rPr>
              <a:t>prod</a:t>
            </a:r>
            <a:r>
              <a:rPr lang="cs-CZ" altLang="cs-CZ" sz="1800" b="1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6649" name="Line 33"/>
          <p:cNvSpPr>
            <a:spLocks noChangeShapeType="1"/>
          </p:cNvSpPr>
          <p:nvPr/>
        </p:nvSpPr>
        <p:spPr bwMode="auto">
          <a:xfrm>
            <a:off x="8112126" y="45085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0" name="Line 34"/>
          <p:cNvSpPr>
            <a:spLocks noChangeShapeType="1"/>
          </p:cNvSpPr>
          <p:nvPr/>
        </p:nvSpPr>
        <p:spPr bwMode="auto">
          <a:xfrm>
            <a:off x="8904288" y="45085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1" name="Text Box 35"/>
          <p:cNvSpPr txBox="1">
            <a:spLocks noChangeArrowheads="1"/>
          </p:cNvSpPr>
          <p:nvPr/>
        </p:nvSpPr>
        <p:spPr bwMode="auto">
          <a:xfrm>
            <a:off x="4800600" y="2565401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ne</a:t>
            </a:r>
          </a:p>
        </p:txBody>
      </p:sp>
      <p:sp>
        <p:nvSpPr>
          <p:cNvPr id="26652" name="Line 36"/>
          <p:cNvSpPr>
            <a:spLocks noChangeShapeType="1"/>
          </p:cNvSpPr>
          <p:nvPr/>
        </p:nvSpPr>
        <p:spPr bwMode="auto">
          <a:xfrm flipH="1">
            <a:off x="5735638" y="46529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3" name="Line 37"/>
          <p:cNvSpPr>
            <a:spLocks noChangeShapeType="1"/>
          </p:cNvSpPr>
          <p:nvPr/>
        </p:nvSpPr>
        <p:spPr bwMode="auto">
          <a:xfrm>
            <a:off x="5735638" y="4652964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4" name="Text Box 38"/>
          <p:cNvSpPr txBox="1">
            <a:spLocks noChangeArrowheads="1"/>
          </p:cNvSpPr>
          <p:nvPr/>
        </p:nvSpPr>
        <p:spPr bwMode="auto">
          <a:xfrm>
            <a:off x="5448300" y="4149726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26655" name="Oval 39"/>
          <p:cNvSpPr>
            <a:spLocks noChangeArrowheads="1"/>
          </p:cNvSpPr>
          <p:nvPr/>
        </p:nvSpPr>
        <p:spPr bwMode="auto">
          <a:xfrm>
            <a:off x="5087938" y="5734050"/>
            <a:ext cx="1655762" cy="86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Jiné provedení,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velikost</a:t>
            </a:r>
          </a:p>
        </p:txBody>
      </p:sp>
      <p:sp>
        <p:nvSpPr>
          <p:cNvPr id="26656" name="Oval 40"/>
          <p:cNvSpPr>
            <a:spLocks noChangeArrowheads="1"/>
          </p:cNvSpPr>
          <p:nvPr/>
        </p:nvSpPr>
        <p:spPr bwMode="auto">
          <a:xfrm>
            <a:off x="7391401" y="5805489"/>
            <a:ext cx="1655763" cy="7191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66"/>
                </a:solidFill>
              </a:rPr>
              <a:t>Jiné ceny</a:t>
            </a:r>
          </a:p>
        </p:txBody>
      </p:sp>
      <p:sp>
        <p:nvSpPr>
          <p:cNvPr id="26657" name="Rectangle 41"/>
          <p:cNvSpPr>
            <a:spLocks noChangeArrowheads="1"/>
          </p:cNvSpPr>
          <p:nvPr/>
        </p:nvSpPr>
        <p:spPr bwMode="auto">
          <a:xfrm>
            <a:off x="8256588" y="40052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/>
              <a:t>ano</a:t>
            </a:r>
          </a:p>
        </p:txBody>
      </p:sp>
      <p:sp>
        <p:nvSpPr>
          <p:cNvPr id="26658" name="Text Box 42"/>
          <p:cNvSpPr txBox="1">
            <a:spLocks noChangeArrowheads="1"/>
          </p:cNvSpPr>
          <p:nvPr/>
        </p:nvSpPr>
        <p:spPr bwMode="auto">
          <a:xfrm>
            <a:off x="436728" y="260352"/>
            <a:ext cx="457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Ztráta zákazníků </a:t>
            </a:r>
            <a:r>
              <a:rPr lang="cs-CZ" altLang="cs-CZ" sz="2800" b="1" dirty="0">
                <a:solidFill>
                  <a:srgbClr val="FF0000"/>
                </a:solidFill>
              </a:rPr>
              <a:t>- model</a:t>
            </a:r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pic>
        <p:nvPicPr>
          <p:cNvPr id="3074" name="Picture 2" descr="PokladnÃ­k, NÃ¡kup, Supermarket, Obchod, ZÃ¡kaznÃ­k, Sh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1" y="783572"/>
            <a:ext cx="2735263" cy="24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5429" y="3213463"/>
            <a:ext cx="24717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https://pixabay.com/cs/illustrations/pokladn%C3%ADk-n%C3%A1kup-supermarket-obchod-1791106/</a:t>
            </a:r>
          </a:p>
        </p:txBody>
      </p:sp>
      <p:pic>
        <p:nvPicPr>
          <p:cNvPr id="3076" name="Picture 4" descr="NÃ¡kupnÃ­, Rodina, Prodej, KreslenÃ¡ PostaviÄka, MyÅ¡len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260352"/>
            <a:ext cx="1969825" cy="21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133015" y="2720201"/>
            <a:ext cx="18605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https://pixabay.com/cs/illustrations/n%C3%A1kupn%C3%AD-rodina-prodej-2953143/</a:t>
            </a:r>
          </a:p>
        </p:txBody>
      </p:sp>
    </p:spTree>
    <p:extLst>
      <p:ext uri="{BB962C8B-B14F-4D97-AF65-F5344CB8AC3E}">
        <p14:creationId xmlns:p14="http://schemas.microsoft.com/office/powerpoint/2010/main" val="1043023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04918"/>
            <a:ext cx="5736609" cy="4530725"/>
          </a:xfrm>
          <a:solidFill>
            <a:srgbClr val="008080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chemeClr val="bg1"/>
                </a:solidFill>
              </a:rPr>
              <a:t>Obchodník vyhodnocuje: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zprávy o evidenci prodaného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zboží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informace zaměstnanců prodejny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registrace přání zákazníků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úroveň reklamací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spotřebitelské panely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srovnávací nákupy u konkurence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výstavy, módní přehlídky.</a:t>
            </a:r>
          </a:p>
        </p:txBody>
      </p:sp>
      <p:sp>
        <p:nvSpPr>
          <p:cNvPr id="27651" name="Oval 7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7606352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</a:ln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Analýza potřeb zákazníka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pic>
        <p:nvPicPr>
          <p:cNvPr id="2050" name="Picture 2" descr="NÃ¡kupnÃ­ KoÅ¡Ã­k, NakupovÃ¡nÃ­, NÃ¡kup, BonbÃ³n, VozÃ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98" y="1600201"/>
            <a:ext cx="3185377" cy="33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063694" y="5728178"/>
            <a:ext cx="4285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https://pixabay.com/cs/photos/n%C3%A1kupn%C3%AD-ko%C5%A1%C3%ADk-nakupov%C3%A1n%C3%AD-n%C3%A1kup-1080836/</a:t>
            </a:r>
          </a:p>
        </p:txBody>
      </p:sp>
    </p:spTree>
    <p:extLst>
      <p:ext uri="{BB962C8B-B14F-4D97-AF65-F5344CB8AC3E}">
        <p14:creationId xmlns:p14="http://schemas.microsoft.com/office/powerpoint/2010/main" val="22953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Základy ekonomiky maloobchodního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3" y="2307127"/>
            <a:ext cx="4152282" cy="28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Plánování a rozpočtování prodeje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Řízení a plánování zásob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Základní výběr sortimentu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Realizace prodejních cen</a:t>
            </a:r>
            <a:endParaRPr lang="cs-CZ" sz="2800" b="1" dirty="0">
              <a:solidFill>
                <a:srgbClr val="00808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8137" y="422386"/>
            <a:ext cx="3743325" cy="782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Tvorba ceny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008080"/>
          </a:solidFill>
          <a:ln>
            <a:solidFill>
              <a:srgbClr val="CC99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FF00"/>
                </a:solidFill>
              </a:rPr>
              <a:t>Nákladové faktory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Dobrý účetní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Odhad obchodní přirážky: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% podíl N minulého roku-upravený,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% podíl zisku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% podíl ztrát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% podíl inflace…..+ % DPH…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008080"/>
          </a:solidFill>
          <a:ln>
            <a:solidFill>
              <a:srgbClr val="CC99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rgbClr val="FFFF00"/>
                </a:solidFill>
              </a:rPr>
              <a:t>Poměry na trhu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Zmenšují prostor pro rozhodování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Většinou je zboží „oceněno“ konkurencí a výrobcem.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/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 flipH="1">
            <a:off x="3792539" y="1196976"/>
            <a:ext cx="1366837" cy="1444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7032626" y="1161257"/>
            <a:ext cx="1152525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0EE20B-7456-4981-AA5D-2AB3A9EBB65E}"/>
              </a:ext>
            </a:extLst>
          </p:cNvPr>
          <p:cNvSpPr txBox="1"/>
          <p:nvPr/>
        </p:nvSpPr>
        <p:spPr>
          <a:xfrm>
            <a:off x="498923" y="488284"/>
            <a:ext cx="329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Realizace prodejních cen</a:t>
            </a:r>
          </a:p>
        </p:txBody>
      </p:sp>
    </p:spTree>
    <p:extLst>
      <p:ext uri="{BB962C8B-B14F-4D97-AF65-F5344CB8AC3E}">
        <p14:creationId xmlns:p14="http://schemas.microsoft.com/office/powerpoint/2010/main" val="4267240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432593" y="189190"/>
            <a:ext cx="4562488" cy="5492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Realizace prodejních cen</a:t>
            </a:r>
            <a:endParaRPr lang="cs-CZ" altLang="cs-CZ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591175" y="260350"/>
            <a:ext cx="2952750" cy="457200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cs typeface="Times New Roman" panose="02020603050405020304" pitchFamily="18" charset="0"/>
              </a:rPr>
              <a:t>Cíl společnosti</a:t>
            </a: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29470" y="1039296"/>
            <a:ext cx="6480175" cy="712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Cíl cenové tvorby - zvýšení objemů prodeje, návratnost investic …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729469" y="2016126"/>
            <a:ext cx="6480175" cy="719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Orientace cenové tvorby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koncepce prodeje, průnik, ústup z trhu..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2" name="Text Box 2"/>
          <p:cNvSpPr txBox="1">
            <a:spLocks noChangeArrowheads="1"/>
          </p:cNvSpPr>
          <p:nvPr/>
        </p:nvSpPr>
        <p:spPr bwMode="auto">
          <a:xfrm>
            <a:off x="729469" y="2951163"/>
            <a:ext cx="6481762" cy="1054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Faktory vnější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stav ekonomiky, zákonodárství, konkurence, spotřebitelé, umístění prodejny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1" y="991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1524000" y="1176339"/>
            <a:ext cx="1841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727882" y="4240096"/>
            <a:ext cx="6481762" cy="715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Faktory vnitřní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náklady, vlastnosti zboží, požadovaná image</a:t>
            </a:r>
            <a:endParaRPr lang="cs-CZ" altLang="cs-CZ" sz="1800" dirty="0"/>
          </a:p>
        </p:txBody>
      </p:sp>
      <p:sp>
        <p:nvSpPr>
          <p:cNvPr id="29706" name="Text Box 15"/>
          <p:cNvSpPr txBox="1">
            <a:spLocks noChangeArrowheads="1"/>
          </p:cNvSpPr>
          <p:nvPr/>
        </p:nvSpPr>
        <p:spPr bwMode="auto">
          <a:xfrm>
            <a:off x="727882" y="5253714"/>
            <a:ext cx="6481762" cy="1081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Cenová politika a metody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fixní nebo variabilní tvorba, psychologické</a:t>
            </a:r>
            <a:r>
              <a:rPr lang="cs-CZ" altLang="cs-CZ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faktory, podpora prodeje, cenový vůdce</a:t>
            </a:r>
            <a:r>
              <a:rPr lang="cs-CZ" altLang="cs-CZ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…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1524001" y="2337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8" name="Rectangle 19"/>
          <p:cNvSpPr>
            <a:spLocks noChangeArrowheads="1"/>
          </p:cNvSpPr>
          <p:nvPr/>
        </p:nvSpPr>
        <p:spPr bwMode="auto">
          <a:xfrm>
            <a:off x="1524000" y="2522539"/>
            <a:ext cx="1841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9" name="Rectangle 21"/>
          <p:cNvSpPr>
            <a:spLocks noChangeArrowheads="1"/>
          </p:cNvSpPr>
          <p:nvPr/>
        </p:nvSpPr>
        <p:spPr bwMode="auto">
          <a:xfrm>
            <a:off x="1524000" y="3362326"/>
            <a:ext cx="1841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800"/>
          </a:p>
        </p:txBody>
      </p:sp>
      <p:pic>
        <p:nvPicPr>
          <p:cNvPr id="29710" name="Picture 22" descr="j0295716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24" y="2430463"/>
            <a:ext cx="2027237" cy="1863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93" y="4530703"/>
            <a:ext cx="20875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25" descr="j0424586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93" y="270564"/>
            <a:ext cx="18415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87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063" y="457441"/>
            <a:ext cx="5658134" cy="4946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Cenová politika a metody</a:t>
            </a:r>
          </a:p>
        </p:txBody>
      </p:sp>
      <p:sp>
        <p:nvSpPr>
          <p:cNvPr id="30723" name="TextovéPole 2"/>
          <p:cNvSpPr txBox="1">
            <a:spLocks noChangeArrowheads="1"/>
          </p:cNvSpPr>
          <p:nvPr/>
        </p:nvSpPr>
        <p:spPr bwMode="auto">
          <a:xfrm>
            <a:off x="354842" y="1268413"/>
            <a:ext cx="11726665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Politika fixní ceny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-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pro všechny zákazníky, nevylučuje možnost využití určitých slev z ceny určitým skupinám zákazníků, např. zaměstnancům, důchodcům 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Variabilní ceny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- využívány dealery a obchodníky se zbožím vyšší ceny. Ceny jsou flexibilní a jsou výsledkem dojednání mezi kupujícím a prodávajícím.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Politika psychologických cen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- založena na emocích a nespoléhá tak na racionální důvody prodeje zboží, číslicové zakončení ceny (např. 4,99 a 5,00).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Prestižní ceny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uplatňují firmy prezentující vysokou kvalitu zboží - jsou určeny zákazníkům, kteří si potrpí na svoje společenské postavení a tuto vysokou kvalitu vyhledávají.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Cena za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více jednotek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je zvlášť oblíbenou formou podporující prodej, kdy prodejny prodávají více jednotek určitého druhu zboží za sníženou cenu.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Výkupní bonifikace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0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228531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035" y="2111376"/>
            <a:ext cx="9430458" cy="35524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Rozpočet </a:t>
            </a:r>
            <a:r>
              <a:rPr lang="cs-CZ" altLang="cs-CZ" b="1" dirty="0">
                <a:solidFill>
                  <a:srgbClr val="008080"/>
                </a:solidFill>
              </a:rPr>
              <a:t>– příjmová a výdajová stránka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3 základní podmínky úspěšného podnikání </a:t>
            </a:r>
            <a:r>
              <a:rPr lang="cs-CZ" altLang="cs-CZ" b="1" dirty="0">
                <a:solidFill>
                  <a:srgbClr val="008080"/>
                </a:solidFill>
              </a:rPr>
              <a:t>- </a:t>
            </a:r>
            <a: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obrat, nákupní cena a obchodní přirážka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Plán prodeje a jeho východiska</a:t>
            </a:r>
            <a:r>
              <a:rPr lang="cs-CZ" altLang="cs-CZ" b="1" dirty="0">
                <a:solidFill>
                  <a:srgbClr val="008080"/>
                </a:solidFill>
              </a:rPr>
              <a:t> - plán prodeje pro novou prodejnu (modelová úloha),  plán prodeje pro zavedenou prodejnu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Plánování zásob </a:t>
            </a:r>
            <a:r>
              <a:rPr lang="cs-CZ" altLang="cs-CZ" b="1" dirty="0">
                <a:solidFill>
                  <a:srgbClr val="008080"/>
                </a:solidFill>
              </a:rPr>
              <a:t>– metody, metoda minimální zásoby (aplikace)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Výběr sortimentu- </a:t>
            </a:r>
            <a:r>
              <a:rPr lang="cs-CZ" altLang="cs-CZ" b="1" dirty="0">
                <a:solidFill>
                  <a:srgbClr val="008080"/>
                </a:solidFill>
              </a:rPr>
              <a:t>kritéria výběru, ztráta zákazníků, analýza potřeb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Analýza</a:t>
            </a:r>
            <a:r>
              <a:rPr lang="cs-CZ" altLang="cs-CZ" b="1" dirty="0">
                <a:solidFill>
                  <a:srgbClr val="008080"/>
                </a:solidFill>
              </a:rPr>
              <a:t> </a:t>
            </a:r>
            <a:r>
              <a:rPr lang="cs-CZ" altLang="cs-CZ" b="1" dirty="0">
                <a:solidFill>
                  <a:srgbClr val="FF0000"/>
                </a:solidFill>
              </a:rPr>
              <a:t>ABC</a:t>
            </a:r>
            <a:r>
              <a:rPr lang="cs-CZ" altLang="cs-CZ" b="1" dirty="0">
                <a:solidFill>
                  <a:srgbClr val="008080"/>
                </a:solidFill>
              </a:rPr>
              <a:t> – soustředění se na strukturu sortimentu (marketing)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Prodejní</a:t>
            </a:r>
            <a:r>
              <a:rPr lang="cs-CZ" altLang="cs-CZ" b="1" dirty="0">
                <a:solidFill>
                  <a:srgbClr val="008080"/>
                </a:solidFill>
              </a:rPr>
              <a:t> </a:t>
            </a:r>
            <a:r>
              <a:rPr lang="cs-CZ" altLang="cs-CZ" b="1" dirty="0">
                <a:solidFill>
                  <a:srgbClr val="FF0000"/>
                </a:solidFill>
              </a:rPr>
              <a:t>ceny </a:t>
            </a:r>
            <a:r>
              <a:rPr lang="cs-CZ" altLang="cs-CZ" b="1" dirty="0">
                <a:solidFill>
                  <a:srgbClr val="008080"/>
                </a:solidFill>
              </a:rPr>
              <a:t>- cíle organizace, faktory tvorby ceny…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7593" y="168580"/>
            <a:ext cx="7555173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Plánování a rozpočtování prodeje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2273" y="1383750"/>
            <a:ext cx="851051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Prodejna bez ohledu na svoji velikost, potřebuje plánování:</a:t>
            </a:r>
          </a:p>
          <a:p>
            <a:pPr marL="457200" indent="-457200" algn="just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aby mohla zajistit plynulý provoz zabezpečující optimální nákupní podmínky pro své zákazníky</a:t>
            </a:r>
          </a:p>
          <a:p>
            <a:pPr marL="457200" indent="-457200" algn="just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aby se vyhnula ztrátám a </a:t>
            </a:r>
          </a:p>
          <a:p>
            <a:pPr marL="457200" indent="-457200" algn="just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udržela si přiměřený zisk. </a:t>
            </a:r>
            <a:endParaRPr lang="cs-CZ" dirty="0">
              <a:solidFill>
                <a:srgbClr val="00808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2273" y="4619303"/>
            <a:ext cx="9397622" cy="1661993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chemeClr val="bg1"/>
                </a:solidFill>
              </a:rPr>
              <a:t>Obchodník, který nevěnuje dostatečnou pozornost plánování, se může potýkat na jedné straně s nedostatkem peněz, na straně druhé s nedostatkem zboží.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BB8DE6-8FF7-4BA1-86D2-9367F126F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84972" y="1564042"/>
            <a:ext cx="2849733" cy="23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2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86580"/>
            <a:ext cx="8229600" cy="431800"/>
          </a:xfrm>
          <a:solidFill>
            <a:srgbClr val="008080"/>
          </a:solidFill>
          <a:ln w="38100">
            <a:solidFill>
              <a:srgbClr val="FF6600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chemeClr val="bg2"/>
                </a:solidFill>
              </a:rPr>
              <a:t>Základní struktura rozpočtu</a:t>
            </a:r>
            <a:r>
              <a:rPr lang="cs-CZ" altLang="cs-CZ" sz="3600" b="1" dirty="0"/>
              <a:t> </a:t>
            </a:r>
            <a:r>
              <a:rPr lang="cs-CZ" altLang="cs-CZ" sz="3600" b="1" dirty="0">
                <a:solidFill>
                  <a:schemeClr val="bg2"/>
                </a:solidFill>
              </a:rPr>
              <a:t>MOJ</a:t>
            </a:r>
          </a:p>
        </p:txBody>
      </p:sp>
      <p:graphicFrame>
        <p:nvGraphicFramePr>
          <p:cNvPr id="29888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00544"/>
              </p:ext>
            </p:extLst>
          </p:nvPr>
        </p:nvGraphicFramePr>
        <p:xfrm>
          <a:off x="2063750" y="981076"/>
          <a:ext cx="8064500" cy="4786023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Příjmy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Výdaje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Tržby za zboží a služby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(plán prodeje)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 zboží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(plán zásob)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Provozní náklady: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personální náklady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nájem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propagace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ztráty z prodeje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odpisy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daně, úroky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poštovné, telefon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pojištění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5425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otop, elektrická energie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167" name="Text Box 183"/>
          <p:cNvSpPr txBox="1">
            <a:spLocks noChangeArrowheads="1"/>
          </p:cNvSpPr>
          <p:nvPr/>
        </p:nvSpPr>
        <p:spPr bwMode="auto">
          <a:xfrm>
            <a:off x="3874294" y="5938768"/>
            <a:ext cx="4608512" cy="919232"/>
          </a:xfrm>
          <a:prstGeom prst="rect">
            <a:avLst/>
          </a:prstGeom>
          <a:solidFill>
            <a:srgbClr val="00808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</a:rPr>
              <a:t>Příjmy – výdaje = výsledek hospodaření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6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599219" y="1628776"/>
            <a:ext cx="8913271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Úspěch obchodního podnikání je vyjádřen třemi ekonomickými kategoriemi: </a:t>
            </a:r>
            <a:endParaRPr lang="cs-CZ" altLang="cs-CZ" b="1" dirty="0">
              <a:solidFill>
                <a:srgbClr val="00808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obratem, nákupní cenou a obchodní přirážkou</a:t>
            </a: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cs-CZ" altLang="cs-CZ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dirty="0">
              <a:latin typeface="+mn-lt"/>
            </a:endParaRP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1484313" y="203676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latin typeface="Tahoma" panose="020B0604030504040204" pitchFamily="34" charset="0"/>
              </a:rPr>
            </a:br>
            <a:endParaRPr lang="cs-CZ" altLang="cs-CZ" sz="1800"/>
          </a:p>
        </p:txBody>
      </p:sp>
      <p:sp>
        <p:nvSpPr>
          <p:cNvPr id="6172" name="Rectangle 67"/>
          <p:cNvSpPr>
            <a:spLocks noChangeArrowheads="1"/>
          </p:cNvSpPr>
          <p:nvPr/>
        </p:nvSpPr>
        <p:spPr bwMode="auto">
          <a:xfrm>
            <a:off x="1484313" y="41190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484313" y="430371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4" name="Rectangle 69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5" name="Rectangle 70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99219" y="311755"/>
            <a:ext cx="854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Čím je dán úspěch obchodního podnikání?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26515" y="4650038"/>
            <a:ext cx="8885975" cy="52322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Podívejme se nyní, jak můžeme tyto kategorie ovlivnit.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394579" y="5513696"/>
            <a:ext cx="736979" cy="696035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B107610-36AD-448D-8177-09D1134FF408}"/>
              </a:ext>
            </a:extLst>
          </p:cNvPr>
          <p:cNvSpPr txBox="1"/>
          <p:nvPr/>
        </p:nvSpPr>
        <p:spPr>
          <a:xfrm>
            <a:off x="626515" y="3871885"/>
            <a:ext cx="8885975" cy="52322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Podívejme se nyní, jak tyto kategorie spolu souvisejí?</a:t>
            </a:r>
          </a:p>
        </p:txBody>
      </p:sp>
    </p:spTree>
    <p:extLst>
      <p:ext uri="{BB962C8B-B14F-4D97-AF65-F5344CB8AC3E}">
        <p14:creationId xmlns:p14="http://schemas.microsoft.com/office/powerpoint/2010/main" val="214733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>
            <a:spLocks noChangeArrowheads="1"/>
          </p:cNvSpPr>
          <p:nvPr/>
        </p:nvSpPr>
        <p:spPr bwMode="auto">
          <a:xfrm>
            <a:off x="382174" y="6019901"/>
            <a:ext cx="274638" cy="457200"/>
          </a:xfrm>
          <a:prstGeom prst="downArrow">
            <a:avLst>
              <a:gd name="adj1" fmla="val 50000"/>
              <a:gd name="adj2" fmla="val 4161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461900" y="505917"/>
            <a:ext cx="5400675" cy="365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Struktura obratu tržeb a ceny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092371" y="6163102"/>
            <a:ext cx="6337300" cy="365125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přirážka = provozní náklady + zisk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939892" y="5189021"/>
            <a:ext cx="6480175" cy="365125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přirážka =  prodejní cena -  nákupní cena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/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296150" y="5189021"/>
            <a:ext cx="365125" cy="2746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1484313" y="203676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latin typeface="Tahoma" panose="020B0604030504040204" pitchFamily="34" charset="0"/>
              </a:rPr>
            </a:br>
            <a:endParaRPr lang="cs-CZ" altLang="cs-CZ" sz="1800"/>
          </a:p>
        </p:txBody>
      </p:sp>
      <p:graphicFrame>
        <p:nvGraphicFramePr>
          <p:cNvPr id="3079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19622"/>
              </p:ext>
            </p:extLst>
          </p:nvPr>
        </p:nvGraphicFramePr>
        <p:xfrm>
          <a:off x="554983" y="2036764"/>
          <a:ext cx="6865084" cy="2651760"/>
        </p:xfrm>
        <a:graphic>
          <a:graphicData uri="http://schemas.openxmlformats.org/drawingml/2006/table">
            <a:tbl>
              <a:tblPr/>
              <a:tblGrid>
                <a:gridCol w="3465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Nákupní cena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přirážka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(OP)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Nákupní cena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Provozní náklady + zisk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Prodejní cena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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Nákupních cen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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Provozních nákladů a zisku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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Prodejních cen (PC) = obrat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2" name="Rectangle 67"/>
          <p:cNvSpPr>
            <a:spLocks noChangeArrowheads="1"/>
          </p:cNvSpPr>
          <p:nvPr/>
        </p:nvSpPr>
        <p:spPr bwMode="auto">
          <a:xfrm>
            <a:off x="1484313" y="41190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484313" y="430371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4" name="Rectangle 69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5" name="Rectangle 70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6" name="Text Box 92"/>
          <p:cNvSpPr txBox="1">
            <a:spLocks noChangeArrowheads="1"/>
          </p:cNvSpPr>
          <p:nvPr/>
        </p:nvSpPr>
        <p:spPr bwMode="auto">
          <a:xfrm>
            <a:off x="599219" y="1240257"/>
            <a:ext cx="5327650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2"/>
                </a:solidFill>
                <a:latin typeface="+mn-lt"/>
              </a:rPr>
              <a:t>Prodejní cena (PC)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256896" y="2169994"/>
            <a:ext cx="320722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OP </a:t>
            </a:r>
            <a:r>
              <a:rPr lang="cs-CZ" sz="2400" b="1" dirty="0">
                <a:solidFill>
                  <a:srgbClr val="008080"/>
                </a:solidFill>
              </a:rPr>
              <a:t>- Počítá se z nákupní ceny (zdola)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Marže</a:t>
            </a:r>
            <a:r>
              <a:rPr lang="cs-CZ" sz="2400" b="1" dirty="0">
                <a:solidFill>
                  <a:srgbClr val="008080"/>
                </a:solidFill>
              </a:rPr>
              <a:t> – počítá se z prodejní ceny (shora)</a:t>
            </a:r>
          </a:p>
        </p:txBody>
      </p:sp>
      <p:sp>
        <p:nvSpPr>
          <p:cNvPr id="4" name="Obdélník 3"/>
          <p:cNvSpPr/>
          <p:nvPr/>
        </p:nvSpPr>
        <p:spPr>
          <a:xfrm>
            <a:off x="8804395" y="5314952"/>
            <a:ext cx="2435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http://www.eaukcebenefico.cz/sleva-marze-obchodni-prirazka/</a:t>
            </a:r>
          </a:p>
        </p:txBody>
      </p:sp>
    </p:spTree>
    <p:extLst>
      <p:ext uri="{BB962C8B-B14F-4D97-AF65-F5344CB8AC3E}">
        <p14:creationId xmlns:p14="http://schemas.microsoft.com/office/powerpoint/2010/main" val="109524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2"/>
          <p:cNvSpPr>
            <a:spLocks noChangeShapeType="1"/>
          </p:cNvSpPr>
          <p:nvPr/>
        </p:nvSpPr>
        <p:spPr bwMode="auto">
          <a:xfrm flipH="1">
            <a:off x="2030270" y="1340598"/>
            <a:ext cx="1371600" cy="731837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>
            <a:off x="5428775" y="1376137"/>
            <a:ext cx="1189038" cy="731837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933307" y="2470557"/>
            <a:ext cx="2193925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Objektivní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830449" y="2495644"/>
            <a:ext cx="2103438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Subjektivní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rgbClr val="008080"/>
              </a:solidFill>
            </a:endParaRP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1708150" y="3209940"/>
            <a:ext cx="274638" cy="365125"/>
          </a:xfrm>
          <a:prstGeom prst="downArrow">
            <a:avLst>
              <a:gd name="adj1" fmla="val 50000"/>
              <a:gd name="adj2" fmla="val 3323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6617813" y="3248439"/>
            <a:ext cx="274638" cy="365125"/>
          </a:xfrm>
          <a:prstGeom prst="downArrow">
            <a:avLst>
              <a:gd name="adj1" fmla="val 50000"/>
              <a:gd name="adj2" fmla="val 3323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662638" y="3839303"/>
            <a:ext cx="2735262" cy="2232025"/>
          </a:xfrm>
          <a:prstGeom prst="rect">
            <a:avLst/>
          </a:prstGeom>
          <a:solidFill>
            <a:srgbClr val="008080"/>
          </a:solidFill>
          <a:ln w="28575">
            <a:solidFill>
              <a:srgbClr val="99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spotřebitelská poptávka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sortiment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cena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forma prodeje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technická </a:t>
            </a:r>
            <a:r>
              <a:rPr lang="cs-CZ" altLang="cs-CZ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vybavenost</a:t>
            </a:r>
            <a:endParaRPr lang="cs-CZ" altLang="cs-CZ" sz="24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5524846" y="3766278"/>
            <a:ext cx="2879725" cy="2305050"/>
          </a:xfrm>
          <a:prstGeom prst="rect">
            <a:avLst/>
          </a:prstGeom>
          <a:solidFill>
            <a:srgbClr val="008080"/>
          </a:solidFill>
          <a:ln w="28575">
            <a:solidFill>
              <a:srgbClr val="99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management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obchodně-provozní pracovníci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67202" y="414339"/>
            <a:ext cx="7412273" cy="656370"/>
          </a:xfrm>
          <a:prstGeom prst="rect">
            <a:avLst/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Činitelé působící na výši obratu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1524001" y="2164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1524001" y="2164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1524001" y="2164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2" name="Rectangle 19"/>
          <p:cNvSpPr>
            <a:spLocks noChangeArrowheads="1"/>
          </p:cNvSpPr>
          <p:nvPr/>
        </p:nvSpPr>
        <p:spPr bwMode="auto">
          <a:xfrm>
            <a:off x="1524000" y="2349501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latin typeface="Tahoma" panose="020B0604030504040204" pitchFamily="34" charset="0"/>
              </a:rPr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3" name="Rectangle 22"/>
          <p:cNvSpPr>
            <a:spLocks noChangeArrowheads="1"/>
          </p:cNvSpPr>
          <p:nvPr/>
        </p:nvSpPr>
        <p:spPr bwMode="auto">
          <a:xfrm>
            <a:off x="74469" y="3087322"/>
            <a:ext cx="1955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                                    </a:t>
            </a:r>
            <a:endParaRPr lang="cs-CZ" altLang="cs-CZ" sz="11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BC8862A-0A47-4146-A361-6F1086DF52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16316" y="3941397"/>
            <a:ext cx="2830010" cy="18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0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"/>
          <p:cNvSpPr>
            <a:spLocks noChangeArrowheads="1"/>
          </p:cNvSpPr>
          <p:nvPr/>
        </p:nvSpPr>
        <p:spPr bwMode="auto">
          <a:xfrm>
            <a:off x="10367110" y="2522260"/>
            <a:ext cx="1511300" cy="1223962"/>
          </a:xfrm>
          <a:prstGeom prst="smileyFace">
            <a:avLst>
              <a:gd name="adj" fmla="val 465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78707" y="4914048"/>
            <a:ext cx="2663825" cy="8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Rabatové systémy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27807" y="3283803"/>
            <a:ext cx="5400675" cy="3311525"/>
          </a:xfrm>
          <a:prstGeom prst="rect">
            <a:avLst/>
          </a:prstGeom>
          <a:solidFill>
            <a:srgbClr val="008080"/>
          </a:solidFill>
          <a:ln w="381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Ceníkové rabaty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Sjednané rabaty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Zpětné výroční rabaty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Sezónní rabaty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dirty="0">
              <a:solidFill>
                <a:schemeClr val="bg1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7067195" y="2720975"/>
            <a:ext cx="5492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524001" y="1957389"/>
            <a:ext cx="227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>
                <a:cs typeface="Times New Roman" panose="02020603050405020304" pitchFamily="18" charset="0"/>
              </a:rPr>
              <a:t> </a:t>
            </a: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1524001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1524001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3467756" y="838133"/>
            <a:ext cx="6320776" cy="682411"/>
          </a:xfrm>
          <a:prstGeom prst="rect">
            <a:avLst/>
          </a:prstGeom>
          <a:solidFill>
            <a:srgbClr val="008080"/>
          </a:solidFill>
          <a:ln w="38100">
            <a:solidFill>
              <a:srgbClr val="9966FF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Činitelé působící na výši nákupní ceny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3829442" y="1770395"/>
            <a:ext cx="532923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Výrobní cena, náklady na distribuci zboží a množství odebraného zboží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19674" y="274702"/>
            <a:ext cx="528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Nákupní cena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6566E719-B601-4E8E-8CA5-545078B7D3B2}"/>
              </a:ext>
            </a:extLst>
          </p:cNvPr>
          <p:cNvCxnSpPr/>
          <p:nvPr/>
        </p:nvCxnSpPr>
        <p:spPr>
          <a:xfrm flipH="1">
            <a:off x="7341833" y="1603444"/>
            <a:ext cx="363984" cy="6132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0E6065-008A-4F49-BDAE-FC92F3C39915}"/>
              </a:ext>
            </a:extLst>
          </p:cNvPr>
          <p:cNvSpPr txBox="1"/>
          <p:nvPr/>
        </p:nvSpPr>
        <p:spPr>
          <a:xfrm>
            <a:off x="374325" y="2820273"/>
            <a:ext cx="3281866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Jak snížit nákupní cenu?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CF13C52-D8A0-4A1F-A6AF-3FDAAE0ECEAB}"/>
              </a:ext>
            </a:extLst>
          </p:cNvPr>
          <p:cNvSpPr txBox="1"/>
          <p:nvPr/>
        </p:nvSpPr>
        <p:spPr>
          <a:xfrm>
            <a:off x="401017" y="3819700"/>
            <a:ext cx="322848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Nakupovat ve velkém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15F0CA6F-9ECB-4644-AC54-87BE79172DA8}"/>
              </a:ext>
            </a:extLst>
          </p:cNvPr>
          <p:cNvSpPr/>
          <p:nvPr/>
        </p:nvSpPr>
        <p:spPr>
          <a:xfrm>
            <a:off x="1690983" y="3417452"/>
            <a:ext cx="351091" cy="317222"/>
          </a:xfrm>
          <a:prstGeom prst="down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891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2369</Words>
  <Application>Microsoft Office PowerPoint</Application>
  <PresentationFormat>Širokoúhlá obrazovka</PresentationFormat>
  <Paragraphs>488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Motiv Office</vt:lpstr>
      <vt:lpstr>Název prezentace</vt:lpstr>
      <vt:lpstr>Prezentace aplikace PowerPoint</vt:lpstr>
      <vt:lpstr>Prezentace aplikace PowerPoint</vt:lpstr>
      <vt:lpstr>Plánování a rozpočtování prodeje</vt:lpstr>
      <vt:lpstr>Základní struktura rozpočtu MOJ</vt:lpstr>
      <vt:lpstr>Prezentace aplikace PowerPoint</vt:lpstr>
      <vt:lpstr>Prezentace aplikace PowerPoint</vt:lpstr>
      <vt:lpstr>Prezentace aplikace PowerPoint</vt:lpstr>
      <vt:lpstr>Prezentace aplikace PowerPoint</vt:lpstr>
      <vt:lpstr>Obchodní přirážka slouží ke krytí provozních nákladů </vt:lpstr>
      <vt:lpstr>Prezentace aplikace PowerPoint</vt:lpstr>
      <vt:lpstr>Plán prodeje </vt:lpstr>
      <vt:lpstr>Prezentace aplikace PowerPoint</vt:lpstr>
      <vt:lpstr>Prezentace aplikace PowerPoint</vt:lpstr>
      <vt:lpstr>Plán prodeje </vt:lpstr>
      <vt:lpstr> Řízení a plánování a zásob </vt:lpstr>
      <vt:lpstr>Prezentace aplikace PowerPoint</vt:lpstr>
      <vt:lpstr>Prezentace aplikace PowerPoint</vt:lpstr>
      <vt:lpstr>Metody plánování zásob </vt:lpstr>
      <vt:lpstr> Metoda základní zásoby </vt:lpstr>
      <vt:lpstr>Modelová úloha: </vt:lpstr>
      <vt:lpstr>Prezentace aplikace PowerPoint</vt:lpstr>
      <vt:lpstr>Aplikace metody základní zásoby: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Analýza potřeb zákazníka</vt:lpstr>
      <vt:lpstr>Tvorba ceny</vt:lpstr>
      <vt:lpstr>Prezentace aplikace PowerPoint</vt:lpstr>
      <vt:lpstr>Cenová politika a metody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179</cp:revision>
  <dcterms:created xsi:type="dcterms:W3CDTF">2016-11-25T20:36:16Z</dcterms:created>
  <dcterms:modified xsi:type="dcterms:W3CDTF">2021-04-27T04:25:22Z</dcterms:modified>
</cp:coreProperties>
</file>