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8" r:id="rId3"/>
    <p:sldId id="263" r:id="rId4"/>
    <p:sldId id="393" r:id="rId5"/>
    <p:sldId id="386" r:id="rId6"/>
    <p:sldId id="387" r:id="rId7"/>
    <p:sldId id="359" r:id="rId8"/>
    <p:sldId id="384" r:id="rId9"/>
    <p:sldId id="385" r:id="rId10"/>
    <p:sldId id="361" r:id="rId11"/>
    <p:sldId id="394" r:id="rId12"/>
    <p:sldId id="395" r:id="rId13"/>
    <p:sldId id="362" r:id="rId14"/>
    <p:sldId id="363" r:id="rId15"/>
    <p:sldId id="388" r:id="rId16"/>
    <p:sldId id="364" r:id="rId17"/>
    <p:sldId id="372" r:id="rId18"/>
    <p:sldId id="373" r:id="rId19"/>
    <p:sldId id="367" r:id="rId20"/>
    <p:sldId id="379" r:id="rId21"/>
    <p:sldId id="374" r:id="rId22"/>
    <p:sldId id="378" r:id="rId23"/>
    <p:sldId id="380" r:id="rId24"/>
    <p:sldId id="381" r:id="rId25"/>
    <p:sldId id="369" r:id="rId26"/>
    <p:sldId id="382" r:id="rId27"/>
    <p:sldId id="383" r:id="rId28"/>
    <p:sldId id="375" r:id="rId29"/>
    <p:sldId id="392" r:id="rId30"/>
    <p:sldId id="391" r:id="rId31"/>
    <p:sldId id="376" r:id="rId32"/>
    <p:sldId id="389" r:id="rId33"/>
    <p:sldId id="390" r:id="rId34"/>
    <p:sldId id="377" r:id="rId35"/>
    <p:sldId id="327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CCFFFF"/>
    <a:srgbClr val="FFFF66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3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35200" y="19812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235200" y="41148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B0A5-CDDD-4C0F-9519-72A067A340C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7084-3D5E-479F-897D-BEFDD74B00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6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46A1-5A37-4335-B948-20D100E7D8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7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14.04.2021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EKONOMIKA OBCHODU</a:t>
            </a:r>
          </a:p>
          <a:p>
            <a:pPr algn="ctr"/>
            <a:endParaRPr lang="cs-CZ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86995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985625" y="506460"/>
            <a:ext cx="5497062" cy="1786363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 základní kategorie zákazníků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593615" y="8160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985624" y="3012876"/>
            <a:ext cx="8008251" cy="1738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s jasnou představou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nemající představu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zákazníci, kteří nemají zájem něco koupit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D581527-587D-4B2B-9AED-02B09405E9B4}"/>
              </a:ext>
            </a:extLst>
          </p:cNvPr>
          <p:cNvSpPr txBox="1"/>
          <p:nvPr/>
        </p:nvSpPr>
        <p:spPr>
          <a:xfrm>
            <a:off x="985624" y="5124175"/>
            <a:ext cx="834501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Existují různé typologie zákazníků, podívejme se na jednu z nich: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CC60003E-FBAA-4C56-819F-40A137DAAA60}"/>
              </a:ext>
            </a:extLst>
          </p:cNvPr>
          <p:cNvSpPr/>
          <p:nvPr/>
        </p:nvSpPr>
        <p:spPr>
          <a:xfrm>
            <a:off x="4891799" y="5860720"/>
            <a:ext cx="532660" cy="490820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9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151313" y="404813"/>
            <a:ext cx="4032250" cy="1008062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Základní osobnostní typy zákazníků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159375" y="1700213"/>
            <a:ext cx="2305050" cy="12239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vůdčí typ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(rozhodný, nezávislý</a:t>
            </a:r>
            <a:r>
              <a:rPr lang="cs-CZ" altLang="cs-CZ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5375276" y="3141664"/>
            <a:ext cx="2016125" cy="1800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31 w 21600"/>
              <a:gd name="T13" fmla="*/ 9823 h 21600"/>
              <a:gd name="T14" fmla="*/ 20469 w 21600"/>
              <a:gd name="T15" fmla="*/ 117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5002"/>
                </a:lnTo>
                <a:lnTo>
                  <a:pt x="9823" y="5002"/>
                </a:lnTo>
                <a:lnTo>
                  <a:pt x="9823" y="9823"/>
                </a:lnTo>
                <a:lnTo>
                  <a:pt x="5002" y="9823"/>
                </a:lnTo>
                <a:lnTo>
                  <a:pt x="5002" y="6480"/>
                </a:lnTo>
                <a:lnTo>
                  <a:pt x="0" y="10800"/>
                </a:lnTo>
                <a:lnTo>
                  <a:pt x="5002" y="15120"/>
                </a:lnTo>
                <a:lnTo>
                  <a:pt x="5002" y="11777"/>
                </a:lnTo>
                <a:lnTo>
                  <a:pt x="9823" y="11777"/>
                </a:lnTo>
                <a:lnTo>
                  <a:pt x="9823" y="16598"/>
                </a:lnTo>
                <a:lnTo>
                  <a:pt x="6480" y="16598"/>
                </a:lnTo>
                <a:lnTo>
                  <a:pt x="10800" y="21600"/>
                </a:lnTo>
                <a:lnTo>
                  <a:pt x="15120" y="16598"/>
                </a:lnTo>
                <a:lnTo>
                  <a:pt x="11777" y="16598"/>
                </a:lnTo>
                <a:lnTo>
                  <a:pt x="11777" y="11777"/>
                </a:lnTo>
                <a:lnTo>
                  <a:pt x="16598" y="11777"/>
                </a:lnTo>
                <a:lnTo>
                  <a:pt x="16598" y="15120"/>
                </a:lnTo>
                <a:lnTo>
                  <a:pt x="21600" y="10800"/>
                </a:lnTo>
                <a:lnTo>
                  <a:pt x="16598" y="6480"/>
                </a:lnTo>
                <a:lnTo>
                  <a:pt x="16598" y="9823"/>
                </a:lnTo>
                <a:lnTo>
                  <a:pt x="11777" y="9823"/>
                </a:lnTo>
                <a:lnTo>
                  <a:pt x="11777" y="5002"/>
                </a:lnTo>
                <a:lnTo>
                  <a:pt x="15120" y="5002"/>
                </a:lnTo>
                <a:lnTo>
                  <a:pt x="1080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063750" y="2997201"/>
            <a:ext cx="2592388" cy="1439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přátelský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(orientovaný na jiné, citlivý)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943475" y="5084764"/>
            <a:ext cx="2592388" cy="1296987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podřízený typ /nerozhodný, pasivní</a:t>
            </a:r>
            <a:r>
              <a:rPr lang="cs-CZ" altLang="cs-CZ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8040688" y="3068639"/>
            <a:ext cx="2449512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nepřátelský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(orientovaný na sebe, necitlivý)</a:t>
            </a:r>
          </a:p>
        </p:txBody>
      </p:sp>
      <p:pic>
        <p:nvPicPr>
          <p:cNvPr id="8200" name="Picture 13" descr="j04238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6251"/>
            <a:ext cx="2236788" cy="2238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1" name="Picture 18" descr="j0423836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76250"/>
            <a:ext cx="2079625" cy="230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9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95534" y="413078"/>
            <a:ext cx="10017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Z výše uvedených typů vznikají 4 základní kombinace:</a:t>
            </a: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91821" y="1196976"/>
            <a:ext cx="9134854" cy="52174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u="sng" dirty="0">
                <a:solidFill>
                  <a:srgbClr val="008080"/>
                </a:solidFill>
              </a:rPr>
              <a:t>Charakteristika základních kombinací: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Vůdčí typ přátelský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společenský, zdvořilý, respektující pocity druhých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Vůdčí typ nepřátelský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nazývaný též diktátor, agresivní, zastává názor, že má vždy pravdu, hádavý, rád se předvádí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Podřízený typ přátelský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tzv. sociabilní, ovlivnitelný davem, posledním trendem, je upovídaný a nerozhodný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Podřízený typ nepřátelský</a:t>
            </a: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tzv. byrokrat, postupující dle „předpisů“, nevybočuje z davu, ale reptá, je nedůvěřivý, nerozhodný, spíše málomluvný.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739" y="404813"/>
            <a:ext cx="7055893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Vedení prodejního rozhovoru</a:t>
            </a:r>
            <a:br>
              <a:rPr lang="cs-CZ" alt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Příprava na jednání se zákazníkem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1866900" y="2060575"/>
            <a:ext cx="2592388" cy="2376488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8059739" y="2709864"/>
            <a:ext cx="2232025" cy="1944687"/>
          </a:xfrm>
          <a:prstGeom prst="wedgeRoundRectCallout">
            <a:avLst>
              <a:gd name="adj1" fmla="val -189759"/>
              <a:gd name="adj2" fmla="val -182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CO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Kdy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Jak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pic>
        <p:nvPicPr>
          <p:cNvPr id="10245" name="Picture 10" descr="j0299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49276"/>
            <a:ext cx="1316038" cy="20161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1"/>
          <p:cNvSpPr txBox="1">
            <a:spLocks noChangeArrowheads="1"/>
          </p:cNvSpPr>
          <p:nvPr/>
        </p:nvSpPr>
        <p:spPr bwMode="auto">
          <a:xfrm>
            <a:off x="1866900" y="5057326"/>
            <a:ext cx="8803065" cy="13849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Při prodejním rozhovoru hraje roli verbální komunikace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a neverbální komunikace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26053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>
          <a:xfrm>
            <a:off x="341193" y="140541"/>
            <a:ext cx="10166299" cy="528199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Argumentační agenda při prodeji </a:t>
            </a:r>
            <a:r>
              <a:rPr lang="cs-CZ" altLang="cs-CZ" sz="3600" b="1" dirty="0"/>
              <a:t>-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verbální komunikace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4783540" y="1233917"/>
            <a:ext cx="5570372" cy="52351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Co ? </a:t>
            </a:r>
            <a:r>
              <a:rPr lang="cs-CZ" altLang="cs-CZ" b="1" dirty="0">
                <a:solidFill>
                  <a:srgbClr val="008080"/>
                </a:solidFill>
              </a:rPr>
              <a:t>znalost odpovědi dle druhu námitky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Kdy ? </a:t>
            </a:r>
            <a:r>
              <a:rPr lang="cs-CZ" altLang="cs-CZ" b="1" dirty="0">
                <a:solidFill>
                  <a:srgbClr val="008080"/>
                </a:solidFill>
              </a:rPr>
              <a:t>dříve, ihned, později, nikdy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Jak ?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preventivní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ano…ne, ale…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</a:t>
            </a:r>
            <a:r>
              <a:rPr lang="cs-CZ" altLang="cs-CZ" b="1" dirty="0" err="1">
                <a:solidFill>
                  <a:srgbClr val="008080"/>
                </a:solidFill>
              </a:rPr>
              <a:t>odsouvací</a:t>
            </a:r>
            <a:endParaRPr lang="cs-CZ" altLang="cs-CZ" b="1" dirty="0">
              <a:solidFill>
                <a:srgbClr val="008080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ztotožnění se s námitkami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odpovědi otázkami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tmavých brýlí - přeslechnutí</a:t>
            </a:r>
          </a:p>
        </p:txBody>
      </p:sp>
      <p:pic>
        <p:nvPicPr>
          <p:cNvPr id="11268" name="Picture 16" descr="j0429827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601" y="838132"/>
            <a:ext cx="3313112" cy="3313113"/>
          </a:xfrm>
          <a:solidFill>
            <a:srgbClr val="FFCC99"/>
          </a:solidFill>
        </p:spPr>
      </p:pic>
      <p:sp>
        <p:nvSpPr>
          <p:cNvPr id="11269" name="TextovéPole 1"/>
          <p:cNvSpPr txBox="1">
            <a:spLocks noChangeArrowheads="1"/>
          </p:cNvSpPr>
          <p:nvPr/>
        </p:nvSpPr>
        <p:spPr bwMode="auto">
          <a:xfrm>
            <a:off x="427657" y="4198338"/>
            <a:ext cx="3297699" cy="267765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Uzavřené otázky: odpověď ano/ne, libí/nelíbí, špatné/dobré,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Otevřené otázky: jak, co?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03042" cy="83587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Příklady otázek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Obrázek 3" descr="Vector gratis: &lt;strong&gt;Silueta&lt;/strong&gt; De Un Hombre - Imagen gratis e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3" y="2101757"/>
            <a:ext cx="2696783" cy="2361062"/>
          </a:xfrm>
          <a:prstGeom prst="rect">
            <a:avLst/>
          </a:prstGeom>
        </p:spPr>
      </p:pic>
      <p:sp>
        <p:nvSpPr>
          <p:cNvPr id="5" name="Čárový bublinový popisek 1 4"/>
          <p:cNvSpPr/>
          <p:nvPr/>
        </p:nvSpPr>
        <p:spPr>
          <a:xfrm>
            <a:off x="8543498" y="1883390"/>
            <a:ext cx="3428828" cy="383502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Čárový bublinový popisek 1 5"/>
          <p:cNvSpPr/>
          <p:nvPr/>
        </p:nvSpPr>
        <p:spPr>
          <a:xfrm rot="10800000">
            <a:off x="664759" y="1201004"/>
            <a:ext cx="2674962" cy="250576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294" y="1299723"/>
            <a:ext cx="250152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Líbí se Vám tato barva látky?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                </a:t>
            </a:r>
            <a:r>
              <a:rPr lang="cs-CZ" sz="2400" dirty="0">
                <a:solidFill>
                  <a:srgbClr val="008080"/>
                </a:solidFill>
              </a:rPr>
              <a:t>Potřebujete tuto funkci výrobku?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97601" y="2101757"/>
            <a:ext cx="2920621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se zpětnou vazbou: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Zákazník: </a:t>
            </a:r>
            <a:r>
              <a:rPr lang="cs-CZ" sz="2400" dirty="0">
                <a:solidFill>
                  <a:srgbClr val="008080"/>
                </a:solidFill>
              </a:rPr>
              <a:t>Tento výrobek je neprodejný.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  <a:r>
              <a:rPr lang="cs-CZ" sz="2400" dirty="0">
                <a:solidFill>
                  <a:srgbClr val="008080"/>
                </a:solidFill>
              </a:rPr>
              <a:t>Chcete říci, že tento výrobek vůbec neprodáme…</a:t>
            </a:r>
          </a:p>
          <a:p>
            <a:endParaRPr lang="cs-CZ" dirty="0"/>
          </a:p>
        </p:txBody>
      </p:sp>
      <p:sp>
        <p:nvSpPr>
          <p:cNvPr id="9" name="Čárový bublinový popisek 2 (se zvýrazněním) 8"/>
          <p:cNvSpPr/>
          <p:nvPr/>
        </p:nvSpPr>
        <p:spPr>
          <a:xfrm rot="10800000">
            <a:off x="960545" y="4278119"/>
            <a:ext cx="3398293" cy="2395635"/>
          </a:xfrm>
          <a:prstGeom prst="accentCallout2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13271" y="4285868"/>
            <a:ext cx="30928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orientované přímo na cíl: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dirty="0">
                <a:solidFill>
                  <a:srgbClr val="008080"/>
                </a:solidFill>
              </a:rPr>
              <a:t>Prodejce: Myslíte si, že bílá barva nábytku Vám bude ladit s hnědým řešením stěn?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13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457201"/>
            <a:ext cx="9487469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Kdy mluvit o ceně?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7" y="2014705"/>
            <a:ext cx="6741994" cy="3103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třeba poznat, zda zákazníkovi na ceně záleží.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Cenu vysvětlujeme srovnávacími argumenty - protihodnota toho, co zákazník koupí.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Cena versus funkce zboží.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nutno znát konkurenční ceny.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7" y="2014705"/>
            <a:ext cx="3732906" cy="332323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265994" y="5750505"/>
            <a:ext cx="3498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https://www.publicdomainpictures.net/en/view-image.php?image=48479</a:t>
            </a:r>
          </a:p>
        </p:txBody>
      </p:sp>
    </p:spTree>
    <p:extLst>
      <p:ext uri="{BB962C8B-B14F-4D97-AF65-F5344CB8AC3E}">
        <p14:creationId xmlns:p14="http://schemas.microsoft.com/office/powerpoint/2010/main" val="178072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4" y="226219"/>
            <a:ext cx="6373505" cy="78371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Prodávající – jeho úkol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7721" y="637158"/>
            <a:ext cx="5113338" cy="4608513"/>
          </a:xfrm>
          <a:solidFill>
            <a:srgbClr val="008080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Přesvědčit zákazníka, že se neobejde bez našeho zboží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Vyvolat zájem zákazníka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Zdůraznit výhody. (délka užívání, úspory, uspokojení potřeb…)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Vysvětlit ztrátu výhod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Přirozená asertivita - </a:t>
            </a:r>
            <a:r>
              <a:rPr lang="cs-CZ" altLang="cs-CZ" b="1" i="1" dirty="0">
                <a:solidFill>
                  <a:schemeClr val="bg1"/>
                </a:solidFill>
              </a:rPr>
              <a:t>nenásilné, vlídné, ale pevné, sebejisté, otevřené vyjadřování a prosazování svého názoru.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4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j040428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057" y="1067348"/>
            <a:ext cx="3097212" cy="331311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3317" name="TextovéPole 1"/>
          <p:cNvSpPr txBox="1">
            <a:spLocks noChangeArrowheads="1"/>
          </p:cNvSpPr>
          <p:nvPr/>
        </p:nvSpPr>
        <p:spPr bwMode="auto">
          <a:xfrm>
            <a:off x="2215088" y="5431452"/>
            <a:ext cx="7921625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Krátkodobým cílem prodeje je uzavření zakázky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Dlouhodobým cílem je návrat zákazníka a opakovaný nákup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27797" y="292101"/>
            <a:ext cx="9583003" cy="4730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Neverbální komunikace při prodejním rozhovoru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003635" y="-32316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>
                <a:solidFill>
                  <a:schemeClr val="tx1"/>
                </a:solidFill>
                <a:latin typeface="Tahoma" panose="020B0604030504040204" pitchFamily="34" charset="0"/>
              </a:rPr>
            </a:b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002842" y="-180697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1" name="Zástupný symbol pro obsah 9"/>
          <p:cNvSpPr>
            <a:spLocks noGrp="1"/>
          </p:cNvSpPr>
          <p:nvPr>
            <p:ph sz="half" idx="1"/>
          </p:nvPr>
        </p:nvSpPr>
        <p:spPr>
          <a:xfrm>
            <a:off x="762594" y="870555"/>
            <a:ext cx="6716379" cy="4863303"/>
          </a:xfrm>
          <a:solidFill>
            <a:srgbClr val="008080"/>
          </a:solidFill>
        </p:spPr>
        <p:txBody>
          <a:bodyPr/>
          <a:lstStyle/>
          <a:p>
            <a:endParaRPr lang="cs-CZ" altLang="cs-CZ" b="1" u="sng" dirty="0">
              <a:solidFill>
                <a:schemeClr val="bg1"/>
              </a:solidFill>
            </a:endParaRPr>
          </a:p>
          <a:p>
            <a:r>
              <a:rPr lang="cs-CZ" altLang="cs-CZ" b="1" u="sng" dirty="0">
                <a:solidFill>
                  <a:schemeClr val="bg1"/>
                </a:solidFill>
              </a:rPr>
              <a:t>Neverbální komunikace</a:t>
            </a:r>
            <a:r>
              <a:rPr lang="cs-CZ" altLang="cs-CZ" b="1" dirty="0">
                <a:solidFill>
                  <a:schemeClr val="bg1"/>
                </a:solidFill>
              </a:rPr>
              <a:t>: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obličeje (</a:t>
            </a:r>
            <a:r>
              <a:rPr lang="cs-CZ" altLang="cs-CZ" b="1" dirty="0">
                <a:solidFill>
                  <a:srgbClr val="FF0000"/>
                </a:solidFill>
              </a:rPr>
              <a:t>mimika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rukou (</a:t>
            </a:r>
            <a:r>
              <a:rPr lang="cs-CZ" altLang="cs-CZ" b="1" dirty="0">
                <a:solidFill>
                  <a:srgbClr val="FF0000"/>
                </a:solidFill>
              </a:rPr>
              <a:t>gesta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doteků (</a:t>
            </a:r>
            <a:r>
              <a:rPr lang="cs-CZ" altLang="cs-CZ" b="1" dirty="0" err="1">
                <a:solidFill>
                  <a:srgbClr val="FF0000"/>
                </a:solidFill>
              </a:rPr>
              <a:t>haptika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pohybu (</a:t>
            </a:r>
            <a:r>
              <a:rPr lang="cs-CZ" altLang="cs-CZ" b="1" dirty="0">
                <a:solidFill>
                  <a:srgbClr val="FF0000"/>
                </a:solidFill>
              </a:rPr>
              <a:t>kinetika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vzdálenost osob (</a:t>
            </a:r>
            <a:r>
              <a:rPr lang="cs-CZ" altLang="cs-CZ" b="1" dirty="0" err="1">
                <a:solidFill>
                  <a:srgbClr val="FF0000"/>
                </a:solidFill>
              </a:rPr>
              <a:t>proxemika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použití intenzity hlasu …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 descr="Piensa en positivo: Don´t worry be happ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7" y="3559437"/>
            <a:ext cx="1787858" cy="1561104"/>
          </a:xfrm>
          <a:prstGeom prst="rect">
            <a:avLst/>
          </a:prstGeom>
        </p:spPr>
      </p:pic>
      <p:pic>
        <p:nvPicPr>
          <p:cNvPr id="3" name="Obrázek 2" descr="Tango Face Sad Clip Art at Clker.com - vector clip ar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38" y="3429000"/>
            <a:ext cx="2006220" cy="18340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77923" y="6143578"/>
            <a:ext cx="306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http://www.clker.com/clipart-tango-face-sad.html</a:t>
            </a:r>
          </a:p>
        </p:txBody>
      </p:sp>
      <p:sp>
        <p:nvSpPr>
          <p:cNvPr id="6" name="Obdélník 5"/>
          <p:cNvSpPr/>
          <p:nvPr/>
        </p:nvSpPr>
        <p:spPr>
          <a:xfrm>
            <a:off x="7762094" y="5752895"/>
            <a:ext cx="4349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http://fjredondo.com/blog/index.php/piensa-en-positivo-dont-worry-be-happy/</a:t>
            </a:r>
          </a:p>
        </p:txBody>
      </p:sp>
      <p:pic>
        <p:nvPicPr>
          <p:cNvPr id="7" name="Obrázek 6" descr="Time out (sport)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19" y="949708"/>
            <a:ext cx="1817427" cy="21861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493E5AF-DA2A-4718-BE86-F2A77E625DF3}"/>
              </a:ext>
            </a:extLst>
          </p:cNvPr>
          <p:cNvSpPr txBox="1"/>
          <p:nvPr/>
        </p:nvSpPr>
        <p:spPr>
          <a:xfrm>
            <a:off x="762594" y="5919568"/>
            <a:ext cx="6632505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Neverbální komunikace může být různá u různých národů</a:t>
            </a:r>
          </a:p>
        </p:txBody>
      </p:sp>
    </p:spTree>
    <p:extLst>
      <p:ext uri="{BB962C8B-B14F-4D97-AF65-F5344CB8AC3E}">
        <p14:creationId xmlns:p14="http://schemas.microsoft.com/office/powerpoint/2010/main" val="157040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740836" y="404019"/>
            <a:ext cx="6099200" cy="576262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Obchodní jednání s podniky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919288" y="2349501"/>
            <a:ext cx="3168650" cy="6143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Příprava návštěvy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847851" y="4149725"/>
            <a:ext cx="33115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Vlastní schůzka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Kompetentní osoba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847850" y="5013325"/>
            <a:ext cx="3240088" cy="850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Zhodnocení návštěvy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919288" y="3284538"/>
            <a:ext cx="3168650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Dojednání schůzky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024564" y="2236028"/>
            <a:ext cx="5947762" cy="2592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zákazníkovi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Kdo je naším zákazníkem /osoba/?</a:t>
            </a:r>
            <a:endParaRPr lang="cs-CZ" altLang="cs-CZ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Jaký je podnik našeho zákazníka ?</a:t>
            </a:r>
            <a:endParaRPr lang="cs-CZ" altLang="cs-CZ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Co si náš zákazník přeje ?</a:t>
            </a:r>
            <a:endParaRPr lang="cs-CZ" altLang="cs-CZ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Jaký máme blok argumentů ?</a:t>
            </a: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6699102" y="5364116"/>
            <a:ext cx="4309209" cy="1152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Proč jsme byli úspěšní a proč jsme byli neúspěšní ?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565276" y="10604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709684" y="959411"/>
            <a:ext cx="7329416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Vzhled prodejce – zboží – firma</a:t>
            </a:r>
            <a:endParaRPr lang="cs-CZ" altLang="cs-CZ" dirty="0">
              <a:solidFill>
                <a:schemeClr val="tx1"/>
              </a:solidFill>
            </a:endParaRPr>
          </a:p>
          <a:p>
            <a:pPr indent="0"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Fáze obchodního jednání: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>
            <a:off x="5232400" y="25654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5448301" y="5229226"/>
            <a:ext cx="576263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Psychologie </a:t>
            </a:r>
          </a:p>
          <a:p>
            <a:pPr>
              <a:defRPr/>
            </a:pPr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00548" y="1660132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psychologické aspekty prodeje </a:t>
            </a:r>
          </a:p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v maloobchodě a jejich vliv na ekonomické výsledky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08554" y="2195228"/>
            <a:ext cx="10331355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*Člověk je schopen všeho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dnes ne, zítra ano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zákazník, který dnes říká ne, může za chvíli nebo zítra říci ano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tzn., že neztrácíme naději na změnu stanoviska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v pondělí nemá ochotu na schůzku, ve středu již ano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dnes je proti kontraktu, zítra změní názor.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78231" y="1567093"/>
            <a:ext cx="113354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Při obchodním jednání se využívají některá psychologická pravidla:</a:t>
            </a:r>
            <a:endParaRPr lang="cs-CZ" altLang="cs-CZ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1" y="177421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70183" y="2019452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V určitém okamžiku má člověk v hlavě jen jednu myšlenku a jen jeden záměr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</a:t>
            </a:r>
            <a:endParaRPr lang="cs-CZ" altLang="cs-CZ" sz="4800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  <a:cs typeface="Arial" panose="020B0604020202020204" pitchFamily="34" charset="0"/>
              </a:rPr>
              <a:t>je na nás přivést zákazníka na směr, který sledujeme při jednání, </a:t>
            </a:r>
            <a:r>
              <a:rPr lang="cs-CZ" altLang="cs-CZ" dirty="0">
                <a:solidFill>
                  <a:srgbClr val="008080"/>
                </a:solidFill>
                <a:cs typeface="Arial" panose="020B0604020202020204" pitchFamily="34" charset="0"/>
              </a:rPr>
              <a:t>iniciujeme směr přemýšlení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Arial" panose="020B0604020202020204" pitchFamily="34" charset="0"/>
              </a:rPr>
              <a:t>= sdělíme nějakou myšlenku týkající se produktu, jeho funkce např., která zákazníka zaujme.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91832" y="2290764"/>
            <a:ext cx="9935570" cy="3741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*Každý vnější popud vyvolává určitou představu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– </a:t>
            </a:r>
            <a:r>
              <a:rPr lang="cs-CZ" dirty="0">
                <a:solidFill>
                  <a:srgbClr val="008080"/>
                </a:solidFill>
              </a:rPr>
              <a:t>zde působí index zapamatování, tzn., že argumentace pronesená v několika formách může pozitivně ovlivnit rozhodnutí našeho partnera.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kromě slovní argumentace jsou vhodné i další formy, jako například významná reference, prospekty, schémata, makety, možnost vzít výrobek do ruky, ochutnat atd.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0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1" y="1885951"/>
            <a:ext cx="8256589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má mít stále právo výběru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zákazníka musíme přesvědčit, ne ho nutit ke koupi.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= přesvědčujeme argumentací, předváděním funkcí a vlastností produktu, srovnáváním s konkurenčními produkty a vysvětlujeme přínos pro zákazníka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0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16366" y="1817143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zapomíná třetí řešení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>
                <a:solidFill>
                  <a:srgbClr val="008080"/>
                </a:solidFill>
              </a:rPr>
              <a:t>j</a:t>
            </a:r>
            <a:r>
              <a:rPr lang="cs-CZ" dirty="0">
                <a:solidFill>
                  <a:srgbClr val="008080"/>
                </a:solidFill>
              </a:rPr>
              <a:t>e-li zákazník postaven před dvě možnosti, pak zapomíná třetí, obvykle negativní.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např. vyhovuje Vám pondělí nebo středa ke schůzce, tato otázka jakoby vylučovala možnost neuskutečnění schůzky vůbec.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60201" y="437638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72352" y="2522070"/>
            <a:ext cx="9735141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Orientace zákazníka na prodejní ploše, 86% se točí </a:t>
            </a:r>
            <a:r>
              <a:rPr lang="cs-CZ" altLang="cs-CZ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doprava.</a:t>
            </a:r>
            <a:endParaRPr lang="cs-CZ" altLang="cs-CZ" sz="3200" b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Vytváření hlavních a vedlejších proudů zákazníků </a:t>
            </a: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  na prodejní ploše.</a:t>
            </a:r>
            <a:endParaRPr lang="cs-CZ" altLang="cs-CZ" sz="3200" dirty="0">
              <a:solidFill>
                <a:srgbClr val="00808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pravidelně kupovaného – dvojí přístup, co nejblíže, co nejdále</a:t>
            </a:r>
            <a:endParaRPr lang="cs-CZ" altLang="cs-CZ" sz="32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22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60201" y="437638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123230" y="2605197"/>
            <a:ext cx="889078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Zásady vizuální nabídky (správné zboží, správné místo, správná cena, správná doba…)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Umístění zboží v regále (ve výšce očí, v dohledu, ve výšce k uchopení, ve výši kolen).</a:t>
            </a:r>
            <a:endParaRPr lang="cs-CZ" altLang="cs-CZ" sz="32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1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146482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419" y="838133"/>
            <a:ext cx="9533822" cy="2364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Správné zboží </a:t>
            </a:r>
            <a:r>
              <a:rPr lang="cs-CZ" altLang="cs-CZ" sz="3200" b="1" dirty="0">
                <a:solidFill>
                  <a:srgbClr val="FF0000"/>
                </a:solidFill>
              </a:rPr>
              <a:t>(průzkum trhu, informace od spotřebitelů, výběr zboží…zvláštní nabídky …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Správné množství </a:t>
            </a:r>
            <a:r>
              <a:rPr lang="cs-CZ" altLang="cs-CZ" sz="3200" b="1" dirty="0">
                <a:solidFill>
                  <a:srgbClr val="FF0000"/>
                </a:solidFill>
              </a:rPr>
              <a:t>(sledování evidence prodejnosti, plánování zásob, analýza ABC, výprodeje …)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FF85B2A-93D2-450C-B38C-0CE6473C40F7}"/>
              </a:ext>
            </a:extLst>
          </p:cNvPr>
          <p:cNvSpPr txBox="1">
            <a:spLocks noChangeArrowheads="1"/>
          </p:cNvSpPr>
          <p:nvPr/>
        </p:nvSpPr>
        <p:spPr>
          <a:xfrm>
            <a:off x="826419" y="3743471"/>
            <a:ext cx="9986584" cy="2364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3200" b="1" dirty="0">
                <a:solidFill>
                  <a:srgbClr val="008080"/>
                </a:solidFill>
              </a:rPr>
              <a:t>Správná cena </a:t>
            </a:r>
            <a:r>
              <a:rPr lang="cs-CZ" altLang="cs-CZ" sz="3200" b="1" dirty="0">
                <a:solidFill>
                  <a:srgbClr val="FF0000"/>
                </a:solidFill>
              </a:rPr>
              <a:t>(dle tržního segmentu, dle konkurence…)</a:t>
            </a:r>
          </a:p>
          <a:p>
            <a:r>
              <a:rPr lang="cs-CZ" altLang="cs-CZ" sz="3200" b="1" dirty="0">
                <a:solidFill>
                  <a:srgbClr val="008080"/>
                </a:solidFill>
              </a:rPr>
              <a:t>Správné místo </a:t>
            </a:r>
            <a:r>
              <a:rPr lang="cs-CZ" altLang="cs-CZ" sz="3200" b="1" dirty="0">
                <a:solidFill>
                  <a:srgbClr val="FF0000"/>
                </a:solidFill>
              </a:rPr>
              <a:t>(sledování pohybu zákazníků, regál…merchandising, tepelné mapy)</a:t>
            </a:r>
          </a:p>
          <a:p>
            <a:r>
              <a:rPr lang="cs-CZ" altLang="cs-CZ" sz="3200" b="1" dirty="0">
                <a:solidFill>
                  <a:srgbClr val="008080"/>
                </a:solidFill>
              </a:rPr>
              <a:t>Správná doba </a:t>
            </a:r>
            <a:r>
              <a:rPr lang="cs-CZ" altLang="cs-CZ" sz="3200" b="1" dirty="0">
                <a:solidFill>
                  <a:srgbClr val="FF0000"/>
                </a:solidFill>
              </a:rPr>
              <a:t>(dle zájmu zákazníka, dle sezóny, dle ŽC).</a:t>
            </a:r>
          </a:p>
        </p:txBody>
      </p:sp>
    </p:spTree>
    <p:extLst>
      <p:ext uri="{BB962C8B-B14F-4D97-AF65-F5344CB8AC3E}">
        <p14:creationId xmlns:p14="http://schemas.microsoft.com/office/powerpoint/2010/main" val="47092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Zvláštní nabídky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3857"/>
            <a:ext cx="8194983" cy="37064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Zavedení nových výrobků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 posledních kusů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Sezónní zboží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Prodej zboží časově omezeného (dle cen, dle místa původu…)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Výprodeje, akční slevy…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Produktové letáky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8075" cy="1325563"/>
          </a:xfrm>
        </p:spPr>
        <p:txBody>
          <a:bodyPr/>
          <a:lstStyle/>
          <a:p>
            <a:r>
              <a:rPr lang="cs-CZ" dirty="0"/>
              <a:t>Produktové letáky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Picture 5" descr="Leták BILLA akční leták - stran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90" y="1811266"/>
            <a:ext cx="3482144" cy="40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eták Lidl magazín - Zahrada a balkon JARO 2018 - stran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5" y="1811266"/>
            <a:ext cx="3263780" cy="418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9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Psychologie </a:t>
            </a:r>
          </a:p>
          <a:p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307127"/>
            <a:ext cx="4998442" cy="3861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Motivace zákazníků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Komunikace se zákazníkem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Námitky zákazníka – argumentační agenda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Obchodní jednání, jeho průběh a pravidla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Psychologické aspekty rozmístění zboží na prodejně</a:t>
            </a:r>
            <a:r>
              <a:rPr lang="cs-CZ" alt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077" y="906664"/>
            <a:ext cx="8509987" cy="7403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Výprodeje – jako podpora prodeje 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0294" y="2360868"/>
            <a:ext cx="7970292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Firmy organizují výprodeje: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Předvánoční </a:t>
            </a:r>
            <a:r>
              <a:rPr lang="cs-CZ" sz="2800" dirty="0">
                <a:solidFill>
                  <a:srgbClr val="008080"/>
                </a:solidFill>
              </a:rPr>
              <a:t> - některé firmy realizují i výprodeje už před vánocemi (</a:t>
            </a:r>
            <a:r>
              <a:rPr lang="cs-CZ" sz="2800" dirty="0">
                <a:solidFill>
                  <a:srgbClr val="FF0000"/>
                </a:solidFill>
              </a:rPr>
              <a:t>např. LIDL </a:t>
            </a:r>
            <a:r>
              <a:rPr lang="cs-CZ" sz="2800" dirty="0">
                <a:solidFill>
                  <a:srgbClr val="008080"/>
                </a:solidFill>
              </a:rPr>
              <a:t>). </a:t>
            </a:r>
          </a:p>
          <a:p>
            <a:pPr marL="285750" indent="-285750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Povánoční </a:t>
            </a:r>
            <a:r>
              <a:rPr lang="cs-CZ" sz="2800" dirty="0">
                <a:solidFill>
                  <a:srgbClr val="008080"/>
                </a:solidFill>
              </a:rPr>
              <a:t>– kamenné prodejny i e-shopy.</a:t>
            </a:r>
          </a:p>
          <a:p>
            <a:pPr marL="285750" indent="-285750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Sezónní</a:t>
            </a:r>
            <a:r>
              <a:rPr lang="cs-CZ" sz="2800" dirty="0">
                <a:solidFill>
                  <a:srgbClr val="008080"/>
                </a:solidFill>
              </a:rPr>
              <a:t> -  po uplynutí ročních období, po zahájení školního roku, …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62866" y="5351046"/>
            <a:ext cx="161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https://retailnews.cz/aktualne/povanocni-vyprodeje-stouply-o-petinu-a-vice-utraceli-muzi/</a:t>
            </a:r>
          </a:p>
        </p:txBody>
      </p:sp>
    </p:spTree>
    <p:extLst>
      <p:ext uri="{BB962C8B-B14F-4D97-AF65-F5344CB8AC3E}">
        <p14:creationId xmlns:p14="http://schemas.microsoft.com/office/powerpoint/2010/main" val="2365205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 noChangeAspect="1"/>
          </p:cNvGrpSpPr>
          <p:nvPr/>
        </p:nvGrpSpPr>
        <p:grpSpPr bwMode="auto">
          <a:xfrm>
            <a:off x="693738" y="838133"/>
            <a:ext cx="8426450" cy="4751387"/>
            <a:chOff x="2205" y="1893"/>
            <a:chExt cx="8064" cy="4464"/>
          </a:xfrm>
        </p:grpSpPr>
        <p:sp>
          <p:nvSpPr>
            <p:cNvPr id="20485" name="AutoShape 5"/>
            <p:cNvSpPr>
              <a:spLocks noChangeAspect="1"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501" y="2037"/>
              <a:ext cx="43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</a:rPr>
                <a:t>BB</a:t>
              </a: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381" y="2037"/>
              <a:ext cx="1440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501" y="2037"/>
              <a:ext cx="129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797" y="2037"/>
              <a:ext cx="1584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8685" y="1893"/>
              <a:ext cx="1584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87% orientace doprava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493" y="2181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>
              <a:off x="3213" y="3189"/>
              <a:ext cx="4896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493" y="3189"/>
              <a:ext cx="43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493" y="4053"/>
              <a:ext cx="432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93" y="4917"/>
              <a:ext cx="432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1" y="5637"/>
              <a:ext cx="100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509" y="5637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6669" y="5637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5373" y="4917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213" y="3189"/>
              <a:ext cx="0" cy="201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3213" y="5205"/>
              <a:ext cx="172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V="1">
              <a:off x="494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4941" y="4341"/>
              <a:ext cx="144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638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6381" y="5205"/>
              <a:ext cx="158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8685" y="5061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8685" y="3909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2493" y="5637"/>
              <a:ext cx="86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3501" y="4485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3501" y="3477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6525" y="3477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6525" y="4485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6525" y="4053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- 50%</a:t>
              </a:r>
              <a:endParaRPr lang="cs-CZ" altLang="cs-CZ" sz="2000">
                <a:solidFill>
                  <a:srgbClr val="FF0000"/>
                </a:solidFill>
              </a:endParaRPr>
            </a:p>
          </p:txBody>
        </p:sp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8109" y="3909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8109" y="5061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7" name="AutoShape 37"/>
            <p:cNvSpPr>
              <a:spLocks noChangeArrowheads="1"/>
            </p:cNvSpPr>
            <p:nvPr/>
          </p:nvSpPr>
          <p:spPr bwMode="auto">
            <a:xfrm>
              <a:off x="5949" y="3189"/>
              <a:ext cx="288" cy="5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>
              <a:off x="3357" y="4053"/>
              <a:ext cx="720" cy="28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 flipV="1">
              <a:off x="7965" y="2613"/>
              <a:ext cx="576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8253" y="3045"/>
              <a:ext cx="28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7533" y="4053"/>
              <a:ext cx="4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V="1">
              <a:off x="7389" y="5493"/>
              <a:ext cx="432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3" name="Text Box 43"/>
          <p:cNvSpPr txBox="1">
            <a:spLocks noChangeArrowheads="1"/>
          </p:cNvSpPr>
          <p:nvPr/>
        </p:nvSpPr>
        <p:spPr bwMode="auto">
          <a:xfrm>
            <a:off x="543265" y="-20247"/>
            <a:ext cx="8125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Pohyb zákazníků na prodejní ploše</a:t>
            </a:r>
          </a:p>
        </p:txBody>
      </p:sp>
      <p:sp>
        <p:nvSpPr>
          <p:cNvPr id="20484" name="Text Box 44"/>
          <p:cNvSpPr txBox="1">
            <a:spLocks noChangeArrowheads="1"/>
          </p:cNvSpPr>
          <p:nvPr/>
        </p:nvSpPr>
        <p:spPr bwMode="auto">
          <a:xfrm>
            <a:off x="655994" y="5675366"/>
            <a:ext cx="850193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– slabší prodej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B,C,E – silný prodej, F – přirozená překážka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CF0BAD-DD39-4219-AAD8-0E43FA013934}"/>
              </a:ext>
            </a:extLst>
          </p:cNvPr>
          <p:cNvSpPr txBox="1"/>
          <p:nvPr/>
        </p:nvSpPr>
        <p:spPr>
          <a:xfrm>
            <a:off x="4305074" y="4132941"/>
            <a:ext cx="38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12791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684" y="365125"/>
            <a:ext cx="9138313" cy="827362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Sledování</a:t>
            </a:r>
            <a:r>
              <a:rPr lang="cs-CZ" sz="32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pohybu zákazníků na prodejní ploše -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9684" y="2565780"/>
            <a:ext cx="9416954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800" b="1" dirty="0">
                <a:solidFill>
                  <a:srgbClr val="008080"/>
                </a:solidFill>
              </a:rPr>
              <a:t>Dochází tak k anonymnímu mapování pohybu velkého počtu (desítky tisíc) zákazníků po prodejně (kam chodí, zastavují se, nakupují, zobrazují se horké a chladné oblasti prodejny – tepelné mapy) a jeho vývoji v času (během dne, dni v týdnu, týdnů v měsících):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•Přítomnost na místě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•Zastavení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•Délka času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•Směr a rychlost pohybu.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9684" y="1402080"/>
            <a:ext cx="941695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Na nákupní košíky či vozíky se umístí speciální RFID kódy, které mají propojení s PC, v němž se vytvářejí tzv. </a:t>
            </a:r>
            <a:r>
              <a:rPr lang="cs-CZ" sz="2800" dirty="0">
                <a:solidFill>
                  <a:srgbClr val="FF0000"/>
                </a:solidFill>
              </a:rPr>
              <a:t>tepelné mapy</a:t>
            </a:r>
            <a:r>
              <a:rPr lang="cs-CZ" sz="2800" dirty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27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91569" y="1746913"/>
            <a:ext cx="971592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spcBef>
                <a:spcPts val="600"/>
              </a:spcBef>
              <a:spcAft>
                <a:spcPts val="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Výška vystavení zboží v těchto pásmech, může ovlivňovat výši prodeje zboží. Umístění zboží v regále podmiňuje dosahované tržby. Statistika zachytila vliv změn pásem na růst nebo pokles tržeb v následující podobě: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-přesun zboží do sousedního pásma: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+ 15- 20 %), dolů (cca - 15 %),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-přesun zboží o dvě pásma: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30-50 %), dolů (cca 30-60 %).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57384" y="549276"/>
            <a:ext cx="70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Umístění zboží v regále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 noChangeAspect="1"/>
          </p:cNvGrpSpPr>
          <p:nvPr/>
        </p:nvGrpSpPr>
        <p:grpSpPr bwMode="auto">
          <a:xfrm>
            <a:off x="843987" y="1402080"/>
            <a:ext cx="9950109" cy="5473700"/>
            <a:chOff x="2198" y="1680"/>
            <a:chExt cx="7200" cy="4752"/>
          </a:xfrm>
        </p:grpSpPr>
        <p:sp>
          <p:nvSpPr>
            <p:cNvPr id="21508" name="AutoShape 5"/>
            <p:cNvSpPr>
              <a:spLocks noChangeAspect="1" noChangeArrowheads="1"/>
            </p:cNvSpPr>
            <p:nvPr/>
          </p:nvSpPr>
          <p:spPr bwMode="auto">
            <a:xfrm>
              <a:off x="2198" y="1680"/>
              <a:ext cx="7200" cy="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6950" y="1680"/>
              <a:ext cx="1872" cy="4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0" name="AutoShape 7"/>
            <p:cNvSpPr>
              <a:spLocks noChangeArrowheads="1"/>
            </p:cNvSpPr>
            <p:nvPr/>
          </p:nvSpPr>
          <p:spPr bwMode="auto">
            <a:xfrm>
              <a:off x="2918" y="2688"/>
              <a:ext cx="1008" cy="720"/>
            </a:xfrm>
            <a:prstGeom prst="smileyFace">
              <a:avLst>
                <a:gd name="adj" fmla="val 465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4214" y="2976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2" name="Line 9"/>
            <p:cNvSpPr>
              <a:spLocks noChangeShapeType="1"/>
            </p:cNvSpPr>
            <p:nvPr/>
          </p:nvSpPr>
          <p:spPr bwMode="auto">
            <a:xfrm>
              <a:off x="3494" y="3552"/>
              <a:ext cx="1" cy="144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3494" y="3552"/>
              <a:ext cx="1152" cy="1152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H="1">
              <a:off x="2486" y="3552"/>
              <a:ext cx="1008" cy="115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 flipH="1">
              <a:off x="2918" y="4941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>
              <a:off x="3494" y="4992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7" name="Text Box 14"/>
            <p:cNvSpPr txBox="1">
              <a:spLocks noChangeArrowheads="1"/>
            </p:cNvSpPr>
            <p:nvPr/>
          </p:nvSpPr>
          <p:spPr bwMode="auto">
            <a:xfrm>
              <a:off x="4214" y="2544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očí</a:t>
              </a:r>
            </a:p>
          </p:txBody>
        </p:sp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>
              <a:off x="4214" y="3840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4214" y="3408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 dohledu</a:t>
              </a:r>
            </a:p>
          </p:txBody>
        </p: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>
              <a:off x="4214" y="4704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4214" y="4272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k uchopení</a:t>
              </a:r>
            </a:p>
          </p:txBody>
        </p:sp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>
              <a:off x="3926" y="5568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4111" y="5096"/>
              <a:ext cx="2655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kolen kolen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7238" y="1824"/>
              <a:ext cx="1296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dirty="0">
                  <a:solidFill>
                    <a:schemeClr val="bg1"/>
                  </a:solidFill>
                </a:rPr>
                <a:t>regál</a:t>
              </a:r>
            </a:p>
          </p:txBody>
        </p:sp>
      </p:grp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557384" y="549276"/>
            <a:ext cx="70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Umístění zboží v regále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51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392304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344" y="1811514"/>
            <a:ext cx="7772400" cy="41542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Co motivuje zákazníky ke koupi, </a:t>
            </a:r>
            <a:r>
              <a:rPr lang="cs-CZ" dirty="0" err="1">
                <a:solidFill>
                  <a:srgbClr val="008080"/>
                </a:solidFill>
              </a:rPr>
              <a:t>Maslovova</a:t>
            </a:r>
            <a:r>
              <a:rPr lang="cs-CZ" dirty="0">
                <a:solidFill>
                  <a:srgbClr val="008080"/>
                </a:solidFill>
              </a:rPr>
              <a:t>  pyramida potřeb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Jednání se zákazníkem, argumentační agenda, cena, umocnění motivace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Obchodní jednání, jeho fáze, pravidla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Psychologické aspekty rozmístění zboží na prodejní ploše, zásady předvádění zboží, zvláštní nabídky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Pohyb zákazníků na prodejní ploše, umístění v regále.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38768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Obchodník potřebuje znát svého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198" y="1690688"/>
            <a:ext cx="10445319" cy="467820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Úspěšný obchodník potřebuje</a:t>
            </a:r>
            <a:r>
              <a:rPr lang="cs-CZ" sz="2800" b="1" dirty="0">
                <a:solidFill>
                  <a:srgbClr val="FF0000"/>
                </a:solidFill>
              </a:rPr>
              <a:t> dobré znalosti psychologie lidského chování</a:t>
            </a:r>
            <a:r>
              <a:rPr lang="cs-CZ" sz="2800" dirty="0">
                <a:solidFill>
                  <a:srgbClr val="008080"/>
                </a:solidFill>
              </a:rPr>
              <a:t>, které může uplatnit při vytváření odpovídající nákupní atmosféry prodejny, při vedení prodejního rozhovoru a nabídce a prezentaci zboží.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Obchodník potřebuje znát, </a:t>
            </a:r>
            <a:r>
              <a:rPr lang="cs-CZ" sz="2800" b="1" dirty="0">
                <a:solidFill>
                  <a:srgbClr val="FF0000"/>
                </a:solidFill>
              </a:rPr>
              <a:t>co přivádí zákazníky do prodejen</a:t>
            </a:r>
            <a:r>
              <a:rPr lang="cs-CZ" sz="2800" dirty="0">
                <a:solidFill>
                  <a:srgbClr val="FF0000"/>
                </a:solidFill>
              </a:rPr>
              <a:t>, </a:t>
            </a:r>
            <a:r>
              <a:rPr lang="cs-CZ" sz="2800" dirty="0">
                <a:solidFill>
                  <a:srgbClr val="008080"/>
                </a:solidFill>
              </a:rPr>
              <a:t>jak s nimi jednat a komunikovat, jak reagovat na námitky zákazníků a jak uložit v prodejně zboží, aby zákazníka motivovalo ke koupi. Pochopení motivace zákazníka, způsobů jeho vnímání, postojů, osobnosti a sebevědomí pomáhá obchodníkům najít </a:t>
            </a:r>
            <a:r>
              <a:rPr lang="cs-CZ" sz="2800" b="1" dirty="0">
                <a:solidFill>
                  <a:srgbClr val="FF0000"/>
                </a:solidFill>
              </a:rPr>
              <a:t>trvalejší vztahy se zákazníkem.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8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1155" y="1797866"/>
            <a:ext cx="557373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Na chování zákazníka působí celá řada proměnných: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jeho pocity, víra, mínění, znalosti a získané zkušenosti, které vyjadřuje svými potřebami a přáními 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(vnitřní motivace zákazníka)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70" y="2317131"/>
            <a:ext cx="2750023" cy="24264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38309" y="5658662"/>
            <a:ext cx="2169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/>
              <a:t>https://pxhere.com/cs/photo/978138</a:t>
            </a:r>
          </a:p>
        </p:txBody>
      </p:sp>
    </p:spTree>
    <p:extLst>
      <p:ext uri="{BB962C8B-B14F-4D97-AF65-F5344CB8AC3E}">
        <p14:creationId xmlns:p14="http://schemas.microsoft.com/office/powerpoint/2010/main" val="110502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1675036"/>
            <a:ext cx="5275997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okolní stimuly, rodinné vztahy, normy, hodnoty, zvyky a jiné sociální faktory </a:t>
            </a:r>
            <a:r>
              <a:rPr lang="cs-CZ" sz="2800" b="1" dirty="0">
                <a:solidFill>
                  <a:srgbClr val="FF0000"/>
                </a:solidFill>
              </a:rPr>
              <a:t>(vnější motivace zákazníka)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formuje se tam, kde vyrůstáme, v rodině, ve škole, na pracovišti atd., zde získáváme určité hodnoty, osvojujeme si společenské normy a zvyky, jimiž se v životě řídíme.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6" y="1675036"/>
            <a:ext cx="2866031" cy="26703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42013" y="4883077"/>
            <a:ext cx="2236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https://2012books.lardbucket.org/books/a-primer-on-social-problems/s13-00-the-changing-family.html</a:t>
            </a:r>
          </a:p>
        </p:txBody>
      </p:sp>
    </p:spTree>
    <p:extLst>
      <p:ext uri="{BB962C8B-B14F-4D97-AF65-F5344CB8AC3E}">
        <p14:creationId xmlns:p14="http://schemas.microsoft.com/office/powerpoint/2010/main" val="83392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05218" y="1628775"/>
            <a:ext cx="9702275" cy="571500"/>
          </a:xfrm>
          <a:prstGeom prst="rect">
            <a:avLst/>
          </a:prstGeom>
          <a:solidFill>
            <a:srgbClr val="008080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err="1">
                <a:solidFill>
                  <a:schemeClr val="bg1"/>
                </a:solidFill>
              </a:rPr>
              <a:t>Maslowova</a:t>
            </a:r>
            <a:r>
              <a:rPr lang="cs-CZ" altLang="cs-CZ" dirty="0">
                <a:solidFill>
                  <a:schemeClr val="bg1"/>
                </a:solidFill>
              </a:rPr>
              <a:t> hierarchie potřeb a zaměření nákupu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179347" y="2201205"/>
            <a:ext cx="7115033" cy="3835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Praxe: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prestiž, uznání </a:t>
            </a:r>
            <a:r>
              <a:rPr lang="cs-CZ" altLang="cs-CZ" sz="2400" dirty="0">
                <a:solidFill>
                  <a:srgbClr val="008080"/>
                </a:solidFill>
              </a:rPr>
              <a:t>(drahé auto, značková kabelka, luxusní hodinky…)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sexualita</a:t>
            </a:r>
            <a:r>
              <a:rPr lang="cs-CZ" altLang="cs-CZ" sz="2400" dirty="0">
                <a:solidFill>
                  <a:srgbClr val="008080"/>
                </a:solidFill>
              </a:rPr>
              <a:t> (exkluzivní krém, drahé oblečení)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sounáležitost</a:t>
            </a:r>
            <a:r>
              <a:rPr lang="cs-CZ" altLang="cs-CZ" sz="2400" dirty="0">
                <a:solidFill>
                  <a:srgbClr val="008080"/>
                </a:solidFill>
              </a:rPr>
              <a:t>  (dárky)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Přežití, touha po zdraví </a:t>
            </a:r>
            <a:r>
              <a:rPr lang="cs-CZ" altLang="cs-CZ" sz="2400" dirty="0">
                <a:solidFill>
                  <a:srgbClr val="008080"/>
                </a:solidFill>
              </a:rPr>
              <a:t>(doplňky stravy, bylinky)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pohodlnost, ziskuchtivost </a:t>
            </a:r>
            <a:r>
              <a:rPr lang="cs-CZ" altLang="cs-CZ" sz="2400" dirty="0">
                <a:solidFill>
                  <a:srgbClr val="008080"/>
                </a:solidFill>
              </a:rPr>
              <a:t>(robotický vysavač)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 jídlo, oblečení …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91829" y="5460552"/>
            <a:ext cx="4392612" cy="576263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Fyziologické potřeby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08745" y="4706418"/>
            <a:ext cx="4158780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Potřeba bezpečí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805218" y="3663241"/>
            <a:ext cx="3355928" cy="55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Láska a sounáležitost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190532" y="2991542"/>
            <a:ext cx="2665412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Ocenění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343240" y="2374205"/>
            <a:ext cx="2359996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Seberealizace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14150" y="201751"/>
            <a:ext cx="96344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Co motivuje zákazníky k nákupu-vnitřní motivy, vnější, racionální, emocionální ….?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E982FD0-AA33-4AAB-B19D-7B99E0A3315A}"/>
              </a:ext>
            </a:extLst>
          </p:cNvPr>
          <p:cNvCxnSpPr/>
          <p:nvPr/>
        </p:nvCxnSpPr>
        <p:spPr>
          <a:xfrm>
            <a:off x="4161146" y="2796466"/>
            <a:ext cx="675173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3645627-BA29-4DB9-8310-AFF703EC79C5}"/>
              </a:ext>
            </a:extLst>
          </p:cNvPr>
          <p:cNvCxnSpPr/>
          <p:nvPr/>
        </p:nvCxnSpPr>
        <p:spPr>
          <a:xfrm>
            <a:off x="4498732" y="3820191"/>
            <a:ext cx="337587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8D47793-2C05-40D2-92EE-17A708DADBC8}"/>
              </a:ext>
            </a:extLst>
          </p:cNvPr>
          <p:cNvCxnSpPr/>
          <p:nvPr/>
        </p:nvCxnSpPr>
        <p:spPr>
          <a:xfrm>
            <a:off x="4498732" y="3818768"/>
            <a:ext cx="499120" cy="70884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7AADDF7-EE0A-425A-8E18-B82BD2E918AC}"/>
              </a:ext>
            </a:extLst>
          </p:cNvPr>
          <p:cNvCxnSpPr/>
          <p:nvPr/>
        </p:nvCxnSpPr>
        <p:spPr>
          <a:xfrm>
            <a:off x="4836319" y="5011989"/>
            <a:ext cx="26834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F33758D-0447-4DF5-81EE-8681304F50CB}"/>
              </a:ext>
            </a:extLst>
          </p:cNvPr>
          <p:cNvCxnSpPr/>
          <p:nvPr/>
        </p:nvCxnSpPr>
        <p:spPr>
          <a:xfrm>
            <a:off x="4863681" y="5764023"/>
            <a:ext cx="26834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6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563662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2416" y="2191835"/>
            <a:ext cx="696831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Racionální motivy </a:t>
            </a:r>
            <a:r>
              <a:rPr lang="cs-CZ" sz="3200" dirty="0">
                <a:solidFill>
                  <a:srgbClr val="008080"/>
                </a:solidFill>
              </a:rPr>
              <a:t>(mají důvod v logickém myšlení)</a:t>
            </a:r>
          </a:p>
          <a:p>
            <a:pPr marL="285750" indent="-285750">
              <a:buFontTx/>
              <a:buChar char="-"/>
            </a:pPr>
            <a:endParaRPr lang="cs-CZ" sz="32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Emocionální motivy </a:t>
            </a:r>
            <a:r>
              <a:rPr lang="cs-CZ" sz="3200" dirty="0">
                <a:solidFill>
                  <a:srgbClr val="008080"/>
                </a:solidFill>
              </a:rPr>
              <a:t>(nálada, touha po napodobení, individualita, společenské postavení, hrdost…)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2191835"/>
            <a:ext cx="2942070" cy="31444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191358" y="5879809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https://openclipart.org/detail/298059/female-shopper-2</a:t>
            </a:r>
          </a:p>
        </p:txBody>
      </p:sp>
    </p:spTree>
    <p:extLst>
      <p:ext uri="{BB962C8B-B14F-4D97-AF65-F5344CB8AC3E}">
        <p14:creationId xmlns:p14="http://schemas.microsoft.com/office/powerpoint/2010/main" val="366694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265136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6050" y="1828801"/>
            <a:ext cx="6247831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Motivy stálých zákazníků </a:t>
            </a:r>
            <a:r>
              <a:rPr lang="cs-CZ" sz="3200" dirty="0">
                <a:solidFill>
                  <a:srgbClr val="008080"/>
                </a:solidFill>
              </a:rPr>
              <a:t>(obliba určitých prodejen pro jejich příhodnou polohu, zdvořilé a vstřícné prodavače, slušnou a přitažlivou tvorbu cen, výběr a kvalitu zboží, vnitřní výzdobu prodejny atd.).</a:t>
            </a:r>
          </a:p>
          <a:p>
            <a:pPr algn="jus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1828800"/>
            <a:ext cx="3679049" cy="377578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39565" y="5851057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https://openclipart.org/detail/298058/female-shopper-1</a:t>
            </a:r>
          </a:p>
        </p:txBody>
      </p:sp>
    </p:spTree>
    <p:extLst>
      <p:ext uri="{BB962C8B-B14F-4D97-AF65-F5344CB8AC3E}">
        <p14:creationId xmlns:p14="http://schemas.microsoft.com/office/powerpoint/2010/main" val="4090122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1887</Words>
  <Application>Microsoft Office PowerPoint</Application>
  <PresentationFormat>Širokoúhlá obrazovka</PresentationFormat>
  <Paragraphs>271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Název prezentace</vt:lpstr>
      <vt:lpstr>Prezentace aplikace PowerPoint</vt:lpstr>
      <vt:lpstr>Prezentace aplikace PowerPoint</vt:lpstr>
      <vt:lpstr>Obchodník potřebuje znát svého zákazníka</vt:lpstr>
      <vt:lpstr>Co působí na chování zákazníka?</vt:lpstr>
      <vt:lpstr>Co působí na chování zákazníka?</vt:lpstr>
      <vt:lpstr>Prezentace aplikace PowerPoint</vt:lpstr>
      <vt:lpstr>Existuje celá řada klasifikací motivů</vt:lpstr>
      <vt:lpstr>Existuje celá řada klasifikací motivů</vt:lpstr>
      <vt:lpstr>Prezentace aplikace PowerPoint</vt:lpstr>
      <vt:lpstr>Prezentace aplikace PowerPoint</vt:lpstr>
      <vt:lpstr>Prezentace aplikace PowerPoint</vt:lpstr>
      <vt:lpstr>Vedení prodejního rozhovoru Příprava na jednání se zákazníkem</vt:lpstr>
      <vt:lpstr>Argumentační agenda při prodeji - verbální komunikace</vt:lpstr>
      <vt:lpstr>Příklady otázek</vt:lpstr>
      <vt:lpstr>Kdy mluvit o ceně?</vt:lpstr>
      <vt:lpstr>Prodávající – jeho úkol</vt:lpstr>
      <vt:lpstr>Neverbální komunikace při prodejním rozhovoru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Zásady předvádění zboží</vt:lpstr>
      <vt:lpstr>Zvláštní nabídky</vt:lpstr>
      <vt:lpstr>Produktové letáky</vt:lpstr>
      <vt:lpstr>Výprodeje – jako podpora prodeje  - praxe</vt:lpstr>
      <vt:lpstr>Prezentace aplikace PowerPoint</vt:lpstr>
      <vt:lpstr>Sledování pohybu zákazníků na prodejní ploše - praxe</vt:lpstr>
      <vt:lpstr>Prezentace aplikace PowerPoint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196</cp:revision>
  <dcterms:created xsi:type="dcterms:W3CDTF">2016-11-25T20:36:16Z</dcterms:created>
  <dcterms:modified xsi:type="dcterms:W3CDTF">2021-04-14T16:12:32Z</dcterms:modified>
</cp:coreProperties>
</file>