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6"/>
  </p:notesMasterIdLst>
  <p:sldIdLst>
    <p:sldId id="256" r:id="rId2"/>
    <p:sldId id="321" r:id="rId3"/>
    <p:sldId id="322" r:id="rId4"/>
    <p:sldId id="323" r:id="rId5"/>
    <p:sldId id="324" r:id="rId6"/>
    <p:sldId id="325" r:id="rId7"/>
    <p:sldId id="326" r:id="rId8"/>
    <p:sldId id="327" r:id="rId9"/>
    <p:sldId id="328" r:id="rId10"/>
    <p:sldId id="329" r:id="rId11"/>
    <p:sldId id="331" r:id="rId12"/>
    <p:sldId id="332" r:id="rId13"/>
    <p:sldId id="333" r:id="rId14"/>
    <p:sldId id="334" r:id="rId15"/>
    <p:sldId id="335" r:id="rId16"/>
    <p:sldId id="336" r:id="rId17"/>
    <p:sldId id="348" r:id="rId18"/>
    <p:sldId id="342" r:id="rId19"/>
    <p:sldId id="351" r:id="rId20"/>
    <p:sldId id="346" r:id="rId21"/>
    <p:sldId id="349" r:id="rId22"/>
    <p:sldId id="337" r:id="rId23"/>
    <p:sldId id="341" r:id="rId24"/>
    <p:sldId id="350" r:id="rId25"/>
    <p:sldId id="343" r:id="rId26"/>
    <p:sldId id="344" r:id="rId27"/>
    <p:sldId id="345" r:id="rId28"/>
    <p:sldId id="340" r:id="rId29"/>
    <p:sldId id="338" r:id="rId30"/>
    <p:sldId id="339" r:id="rId31"/>
    <p:sldId id="278" r:id="rId32"/>
    <p:sldId id="352" r:id="rId33"/>
    <p:sldId id="353" r:id="rId34"/>
    <p:sldId id="354" r:id="rId35"/>
    <p:sldId id="355" r:id="rId36"/>
    <p:sldId id="356" r:id="rId37"/>
    <p:sldId id="357" r:id="rId38"/>
    <p:sldId id="358" r:id="rId39"/>
    <p:sldId id="359" r:id="rId40"/>
    <p:sldId id="360" r:id="rId41"/>
    <p:sldId id="361" r:id="rId42"/>
    <p:sldId id="362" r:id="rId43"/>
    <p:sldId id="363" r:id="rId44"/>
    <p:sldId id="364" r:id="rId45"/>
    <p:sldId id="365" r:id="rId46"/>
    <p:sldId id="366" r:id="rId47"/>
    <p:sldId id="367" r:id="rId48"/>
    <p:sldId id="368" r:id="rId49"/>
    <p:sldId id="369" r:id="rId50"/>
    <p:sldId id="370" r:id="rId51"/>
    <p:sldId id="371" r:id="rId52"/>
    <p:sldId id="372" r:id="rId53"/>
    <p:sldId id="373" r:id="rId54"/>
    <p:sldId id="374" r:id="rId55"/>
    <p:sldId id="375" r:id="rId56"/>
    <p:sldId id="376" r:id="rId57"/>
    <p:sldId id="377" r:id="rId58"/>
    <p:sldId id="378" r:id="rId59"/>
    <p:sldId id="379" r:id="rId60"/>
    <p:sldId id="380" r:id="rId61"/>
    <p:sldId id="381" r:id="rId62"/>
    <p:sldId id="382" r:id="rId63"/>
    <p:sldId id="383" r:id="rId64"/>
    <p:sldId id="384" r:id="rId65"/>
    <p:sldId id="385" r:id="rId66"/>
    <p:sldId id="386" r:id="rId67"/>
    <p:sldId id="387" r:id="rId68"/>
    <p:sldId id="388" r:id="rId69"/>
    <p:sldId id="389" r:id="rId70"/>
    <p:sldId id="390" r:id="rId71"/>
    <p:sldId id="391" r:id="rId72"/>
    <p:sldId id="392" r:id="rId73"/>
    <p:sldId id="393" r:id="rId74"/>
    <p:sldId id="394" r:id="rId75"/>
    <p:sldId id="395" r:id="rId76"/>
    <p:sldId id="396" r:id="rId77"/>
    <p:sldId id="397" r:id="rId78"/>
    <p:sldId id="398" r:id="rId79"/>
    <p:sldId id="399" r:id="rId80"/>
    <p:sldId id="400" r:id="rId81"/>
    <p:sldId id="401" r:id="rId82"/>
    <p:sldId id="402" r:id="rId83"/>
    <p:sldId id="403" r:id="rId84"/>
    <p:sldId id="404" r:id="rId85"/>
    <p:sldId id="405" r:id="rId86"/>
    <p:sldId id="406" r:id="rId87"/>
    <p:sldId id="407" r:id="rId88"/>
    <p:sldId id="408" r:id="rId89"/>
    <p:sldId id="409" r:id="rId90"/>
    <p:sldId id="410" r:id="rId91"/>
    <p:sldId id="411" r:id="rId92"/>
    <p:sldId id="412" r:id="rId93"/>
    <p:sldId id="413" r:id="rId94"/>
    <p:sldId id="414" r:id="rId95"/>
    <p:sldId id="416" r:id="rId96"/>
    <p:sldId id="417" r:id="rId97"/>
    <p:sldId id="418" r:id="rId98"/>
    <p:sldId id="419" r:id="rId99"/>
    <p:sldId id="420" r:id="rId100"/>
    <p:sldId id="421" r:id="rId101"/>
    <p:sldId id="422" r:id="rId102"/>
    <p:sldId id="423" r:id="rId103"/>
    <p:sldId id="424" r:id="rId104"/>
    <p:sldId id="425" r:id="rId105"/>
    <p:sldId id="426" r:id="rId106"/>
    <p:sldId id="427" r:id="rId107"/>
    <p:sldId id="428" r:id="rId108"/>
    <p:sldId id="429" r:id="rId109"/>
    <p:sldId id="430" r:id="rId110"/>
    <p:sldId id="431" r:id="rId111"/>
    <p:sldId id="432" r:id="rId112"/>
    <p:sldId id="433" r:id="rId113"/>
    <p:sldId id="434" r:id="rId114"/>
    <p:sldId id="435" r:id="rId115"/>
    <p:sldId id="436" r:id="rId116"/>
    <p:sldId id="437" r:id="rId117"/>
    <p:sldId id="438" r:id="rId118"/>
    <p:sldId id="439" r:id="rId119"/>
    <p:sldId id="440" r:id="rId120"/>
    <p:sldId id="441" r:id="rId121"/>
    <p:sldId id="442" r:id="rId122"/>
    <p:sldId id="443" r:id="rId123"/>
    <p:sldId id="444" r:id="rId124"/>
    <p:sldId id="445" r:id="rId125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81" autoAdjust="0"/>
    <p:restoredTop sz="94660"/>
  </p:normalViewPr>
  <p:slideViewPr>
    <p:cSldViewPr>
      <p:cViewPr varScale="1">
        <p:scale>
          <a:sx n="81" d="100"/>
          <a:sy n="81" d="100"/>
        </p:scale>
        <p:origin x="824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viewProps" Target="viewProps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2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slide" Target="slides/slide115.xml"/><Relationship Id="rId124" Type="http://schemas.openxmlformats.org/officeDocument/2006/relationships/slide" Target="slides/slide123.xml"/><Relationship Id="rId12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2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3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61" Type="http://schemas.openxmlformats.org/officeDocument/2006/relationships/slide" Target="slides/slide60.xml"/><Relationship Id="rId82" Type="http://schemas.openxmlformats.org/officeDocument/2006/relationships/slide" Target="slides/slide8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08.04.2021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51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05729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Design organizační struktury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tutoriál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  <a:p>
            <a:pPr algn="r"/>
            <a:r>
              <a:rPr lang="cs-CZ" altLang="cs-CZ" sz="9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500933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/>
              <a:t>Vazby v organizaci</a:t>
            </a:r>
            <a:r>
              <a:rPr lang="cs-CZ" sz="1800" dirty="0"/>
              <a:t> charakterizují určitou návaznost jednotlivých prvků umožňující koordinaci jednotlivých činností. </a:t>
            </a:r>
            <a:r>
              <a:rPr lang="cs-CZ" sz="1800" dirty="0" smtClean="0"/>
              <a:t>Můžeme rozlišit čtyři </a:t>
            </a:r>
            <a:r>
              <a:rPr lang="cs-CZ" sz="1800" dirty="0"/>
              <a:t>základní vazby v </a:t>
            </a:r>
            <a:r>
              <a:rPr lang="cs-CZ" sz="1800" dirty="0" smtClean="0"/>
              <a:t>organizaci</a:t>
            </a:r>
            <a:r>
              <a:rPr lang="cs-CZ" sz="1800" dirty="0"/>
              <a:t>:</a:t>
            </a:r>
            <a:endParaRPr lang="cs-CZ" sz="1800" dirty="0" smtClean="0"/>
          </a:p>
          <a:p>
            <a:pPr algn="just"/>
            <a:r>
              <a:rPr lang="cs-CZ" sz="1800" b="1" dirty="0" smtClean="0"/>
              <a:t>Skupinová </a:t>
            </a:r>
            <a:r>
              <a:rPr lang="cs-CZ" sz="1800" b="1" dirty="0"/>
              <a:t>vazba</a:t>
            </a:r>
            <a:r>
              <a:rPr lang="cs-CZ" sz="1800" dirty="0"/>
              <a:t> je typická vstupem a výstupem z každé skupiny, minimálním kontaktem mezi skupinami a koordinací aktivit skupiny pomocí příkazů. </a:t>
            </a:r>
            <a:endParaRPr lang="cs-CZ" sz="1800" dirty="0" smtClean="0"/>
          </a:p>
          <a:p>
            <a:pPr algn="just"/>
            <a:r>
              <a:rPr lang="cs-CZ" sz="1800" b="1" dirty="0" smtClean="0"/>
              <a:t>Postupová </a:t>
            </a:r>
            <a:r>
              <a:rPr lang="cs-CZ" sz="1800" b="1" dirty="0"/>
              <a:t>vazba</a:t>
            </a:r>
            <a:r>
              <a:rPr lang="cs-CZ" sz="1800" dirty="0"/>
              <a:t> je charakteristická návazností pracovních operací, které jsou naprogramované bez možnosti změny stanoveného pořadí, přičemž výstup jedné operace se stává vstupem pro druhou operaci. </a:t>
            </a:r>
            <a:endParaRPr lang="cs-CZ" sz="1800" dirty="0" smtClean="0"/>
          </a:p>
          <a:p>
            <a:pPr algn="just"/>
            <a:r>
              <a:rPr lang="cs-CZ" sz="1800" b="1" dirty="0" smtClean="0"/>
              <a:t>Vzájemná </a:t>
            </a:r>
            <a:r>
              <a:rPr lang="cs-CZ" sz="1800" b="1" dirty="0"/>
              <a:t>vazba</a:t>
            </a:r>
            <a:r>
              <a:rPr lang="cs-CZ" sz="1800" dirty="0"/>
              <a:t> představuje vzájemnou koordinaci aktivit prostřednictvím plánování a pravidel, kde každá skupina má vstup a výstup. </a:t>
            </a:r>
            <a:endParaRPr lang="cs-CZ" sz="1800" dirty="0" smtClean="0"/>
          </a:p>
          <a:p>
            <a:pPr algn="just"/>
            <a:r>
              <a:rPr lang="cs-CZ" sz="1800" b="1" dirty="0" smtClean="0"/>
              <a:t>Týmová </a:t>
            </a:r>
            <a:r>
              <a:rPr lang="cs-CZ" sz="1800" b="1" dirty="0"/>
              <a:t>vazba</a:t>
            </a:r>
            <a:r>
              <a:rPr lang="cs-CZ" sz="1800" dirty="0"/>
              <a:t> je založena na vytvoření speciálních pracovních týmů pro konkrétní úkol a po splnění úkolu jsou tyto týmy rozpuštěny</a:t>
            </a:r>
            <a:r>
              <a:rPr lang="cs-CZ" sz="1800" dirty="0" smtClean="0"/>
              <a:t>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Vazby v organizaci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384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33264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 smtClean="0"/>
              <a:t>Z </a:t>
            </a:r>
            <a:r>
              <a:rPr lang="cs-CZ" sz="1800" b="1" dirty="0"/>
              <a:t>hlediska stálosti informací: </a:t>
            </a:r>
          </a:p>
          <a:p>
            <a:pPr algn="just"/>
            <a:r>
              <a:rPr lang="cs-CZ" sz="1800" dirty="0" smtClean="0"/>
              <a:t>stálé </a:t>
            </a:r>
            <a:r>
              <a:rPr lang="cs-CZ" sz="1800" dirty="0"/>
              <a:t>– jedná se o vžitá pravidla jednání, teoretické </a:t>
            </a:r>
            <a:r>
              <a:rPr lang="cs-CZ" sz="1800" dirty="0" smtClean="0"/>
              <a:t>vědomosti a </a:t>
            </a:r>
            <a:r>
              <a:rPr lang="cs-CZ" sz="1800" dirty="0"/>
              <a:t>praktické zkušenosti, </a:t>
            </a:r>
            <a:r>
              <a:rPr lang="cs-CZ" sz="1800" dirty="0" smtClean="0"/>
              <a:t>předem </a:t>
            </a:r>
            <a:r>
              <a:rPr lang="cs-CZ" sz="1800" dirty="0"/>
              <a:t>známá rozhodnutí ze soustavy </a:t>
            </a:r>
            <a:r>
              <a:rPr lang="cs-CZ" sz="1800" dirty="0" smtClean="0"/>
              <a:t>stálých informací</a:t>
            </a:r>
            <a:r>
              <a:rPr lang="cs-CZ" sz="1800" dirty="0"/>
              <a:t>, </a:t>
            </a:r>
            <a:r>
              <a:rPr lang="cs-CZ" sz="1800" dirty="0" smtClean="0"/>
              <a:t>organizační a řídící </a:t>
            </a:r>
            <a:r>
              <a:rPr lang="cs-CZ" sz="1800" dirty="0"/>
              <a:t>normy, </a:t>
            </a:r>
            <a:r>
              <a:rPr lang="cs-CZ" sz="1800" dirty="0" smtClean="0"/>
              <a:t>směrnice </a:t>
            </a:r>
            <a:r>
              <a:rPr lang="cs-CZ" sz="1800" dirty="0"/>
              <a:t>a </a:t>
            </a:r>
            <a:r>
              <a:rPr lang="cs-CZ" sz="1800" dirty="0" smtClean="0"/>
              <a:t>nařízení </a:t>
            </a:r>
            <a:r>
              <a:rPr lang="cs-CZ" sz="1800" dirty="0"/>
              <a:t>atd., podle </a:t>
            </a:r>
            <a:r>
              <a:rPr lang="cs-CZ" sz="1800" dirty="0" smtClean="0"/>
              <a:t>kterých </a:t>
            </a:r>
            <a:r>
              <a:rPr lang="cs-CZ" sz="1800" dirty="0"/>
              <a:t>musí vedoucí pracovník postupovat, </a:t>
            </a:r>
          </a:p>
          <a:p>
            <a:pPr algn="just"/>
            <a:r>
              <a:rPr lang="cs-CZ" sz="1800" dirty="0" smtClean="0"/>
              <a:t>proměnné </a:t>
            </a:r>
            <a:r>
              <a:rPr lang="cs-CZ" sz="1800" dirty="0"/>
              <a:t>– informace s </a:t>
            </a:r>
            <a:r>
              <a:rPr lang="cs-CZ" sz="1800" dirty="0" smtClean="0"/>
              <a:t>dočasnou </a:t>
            </a:r>
            <a:r>
              <a:rPr lang="cs-CZ" sz="1800" dirty="0"/>
              <a:t>platností (krátkodobé </a:t>
            </a:r>
            <a:r>
              <a:rPr lang="cs-CZ" sz="1800" dirty="0" smtClean="0"/>
              <a:t>příkazy</a:t>
            </a:r>
            <a:r>
              <a:rPr lang="cs-CZ" sz="1800" dirty="0"/>
              <a:t>, </a:t>
            </a:r>
            <a:r>
              <a:rPr lang="cs-CZ" sz="1800" dirty="0" smtClean="0"/>
              <a:t>operativní </a:t>
            </a:r>
            <a:r>
              <a:rPr lang="cs-CZ" sz="1800" dirty="0"/>
              <a:t>informace o </a:t>
            </a:r>
            <a:r>
              <a:rPr lang="cs-CZ" sz="1800" dirty="0" smtClean="0"/>
              <a:t>výrobě apod</a:t>
            </a:r>
            <a:r>
              <a:rPr lang="cs-CZ" sz="1800" dirty="0"/>
              <a:t>.) </a:t>
            </a:r>
          </a:p>
          <a:p>
            <a:pPr algn="just"/>
            <a:endParaRPr lang="cs-CZ" sz="1800" dirty="0"/>
          </a:p>
          <a:p>
            <a:pPr marL="0" indent="0" algn="just">
              <a:buNone/>
            </a:pPr>
            <a:r>
              <a:rPr lang="cs-CZ" sz="1800" b="1" dirty="0" smtClean="0"/>
              <a:t>Z </a:t>
            </a:r>
            <a:r>
              <a:rPr lang="cs-CZ" sz="1800" b="1" dirty="0"/>
              <a:t>hlediska rozsahu </a:t>
            </a:r>
            <a:r>
              <a:rPr lang="cs-CZ" sz="1800" b="1" dirty="0" smtClean="0"/>
              <a:t>zabezpečení </a:t>
            </a:r>
            <a:r>
              <a:rPr lang="cs-CZ" sz="1800" b="1" dirty="0"/>
              <a:t>jednotlivých </a:t>
            </a:r>
            <a:r>
              <a:rPr lang="cs-CZ" sz="1800" b="1" dirty="0" smtClean="0"/>
              <a:t>stupňů řízení</a:t>
            </a:r>
            <a:r>
              <a:rPr lang="cs-CZ" sz="1800" b="1" dirty="0"/>
              <a:t>:</a:t>
            </a:r>
          </a:p>
          <a:p>
            <a:pPr algn="just"/>
            <a:r>
              <a:rPr lang="cs-CZ" sz="1800" dirty="0" smtClean="0"/>
              <a:t>souborné</a:t>
            </a:r>
            <a:r>
              <a:rPr lang="cs-CZ" sz="1800" dirty="0"/>
              <a:t>, komplexní – statistické </a:t>
            </a:r>
            <a:r>
              <a:rPr lang="cs-CZ" sz="1800" dirty="0" smtClean="0"/>
              <a:t>přehledy</a:t>
            </a:r>
            <a:r>
              <a:rPr lang="cs-CZ" sz="1800" dirty="0"/>
              <a:t>, komplexní rozbory,... </a:t>
            </a:r>
          </a:p>
          <a:p>
            <a:pPr algn="just"/>
            <a:r>
              <a:rPr lang="cs-CZ" sz="1800" dirty="0" smtClean="0"/>
              <a:t>výběrové </a:t>
            </a:r>
            <a:r>
              <a:rPr lang="cs-CZ" sz="1800" dirty="0"/>
              <a:t>– týkající se </a:t>
            </a:r>
            <a:r>
              <a:rPr lang="cs-CZ" sz="1800" dirty="0" smtClean="0"/>
              <a:t>určitého </a:t>
            </a:r>
            <a:r>
              <a:rPr lang="cs-CZ" sz="1800" dirty="0"/>
              <a:t>úseku </a:t>
            </a:r>
            <a:r>
              <a:rPr lang="cs-CZ" sz="1800" dirty="0" smtClean="0"/>
              <a:t>činnosti </a:t>
            </a:r>
            <a:r>
              <a:rPr lang="cs-CZ" sz="1800" dirty="0"/>
              <a:t>podniku (</a:t>
            </a:r>
            <a:r>
              <a:rPr lang="cs-CZ" sz="1800" dirty="0" smtClean="0"/>
              <a:t>podrobnější</a:t>
            </a:r>
            <a:r>
              <a:rPr lang="cs-CZ" sz="1800" dirty="0"/>
              <a:t>), </a:t>
            </a:r>
          </a:p>
          <a:p>
            <a:pPr algn="just"/>
            <a:r>
              <a:rPr lang="cs-CZ" sz="1800" dirty="0" smtClean="0"/>
              <a:t>veřejné </a:t>
            </a:r>
            <a:r>
              <a:rPr lang="cs-CZ" sz="1800" dirty="0"/>
              <a:t>– </a:t>
            </a:r>
            <a:r>
              <a:rPr lang="cs-CZ" sz="1800" dirty="0" smtClean="0"/>
              <a:t>dostupné všem pracovníkům </a:t>
            </a:r>
            <a:r>
              <a:rPr lang="cs-CZ" sz="1800" dirty="0"/>
              <a:t>podniku, </a:t>
            </a:r>
            <a:r>
              <a:rPr lang="cs-CZ" sz="1800" dirty="0" smtClean="0"/>
              <a:t>příp</a:t>
            </a:r>
            <a:r>
              <a:rPr lang="cs-CZ" sz="1800" dirty="0"/>
              <a:t>. dalším osobám, </a:t>
            </a:r>
          </a:p>
          <a:p>
            <a:pPr algn="just"/>
            <a:r>
              <a:rPr lang="cs-CZ" sz="1800" dirty="0" smtClean="0"/>
              <a:t>neveřejné</a:t>
            </a:r>
            <a:r>
              <a:rPr lang="cs-CZ" sz="1800" dirty="0"/>
              <a:t>. </a:t>
            </a:r>
          </a:p>
          <a:p>
            <a:pPr algn="just"/>
            <a:endParaRPr lang="it-IT" sz="1800" dirty="0"/>
          </a:p>
          <a:p>
            <a:pPr lvl="0"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Klasifikace informací 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8369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33264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 smtClean="0"/>
              <a:t>Z </a:t>
            </a:r>
            <a:r>
              <a:rPr lang="cs-CZ" sz="1800" b="1" dirty="0"/>
              <a:t>hlediska </a:t>
            </a:r>
            <a:r>
              <a:rPr lang="cs-CZ" sz="1800" b="1" dirty="0" smtClean="0"/>
              <a:t>zdrojů informací</a:t>
            </a:r>
            <a:r>
              <a:rPr lang="cs-CZ" sz="1800" b="1" dirty="0"/>
              <a:t>: </a:t>
            </a:r>
          </a:p>
          <a:p>
            <a:pPr algn="just"/>
            <a:r>
              <a:rPr lang="cs-CZ" sz="1800" dirty="0" smtClean="0"/>
              <a:t>interní </a:t>
            </a:r>
            <a:r>
              <a:rPr lang="cs-CZ" sz="1800" dirty="0"/>
              <a:t>zdroje – </a:t>
            </a:r>
            <a:r>
              <a:rPr lang="cs-CZ" sz="1800" dirty="0" smtClean="0"/>
              <a:t>vnitřní </a:t>
            </a:r>
            <a:r>
              <a:rPr lang="cs-CZ" sz="1800" dirty="0"/>
              <a:t>podniková datová základna, </a:t>
            </a:r>
          </a:p>
          <a:p>
            <a:pPr algn="just"/>
            <a:r>
              <a:rPr lang="cs-CZ" sz="1800" dirty="0" smtClean="0"/>
              <a:t>externí </a:t>
            </a:r>
            <a:r>
              <a:rPr lang="cs-CZ" sz="1800" dirty="0"/>
              <a:t>zdroje – </a:t>
            </a:r>
            <a:r>
              <a:rPr lang="cs-CZ" sz="1800" dirty="0" smtClean="0"/>
              <a:t>vnější </a:t>
            </a:r>
            <a:r>
              <a:rPr lang="cs-CZ" sz="1800" dirty="0"/>
              <a:t>zdroje, </a:t>
            </a:r>
            <a:r>
              <a:rPr lang="cs-CZ" sz="1800" dirty="0" smtClean="0"/>
              <a:t>např. </a:t>
            </a:r>
            <a:r>
              <a:rPr lang="cs-CZ" sz="1800" dirty="0"/>
              <a:t>právní normy, informace o trhu, apod. </a:t>
            </a:r>
          </a:p>
          <a:p>
            <a:pPr marL="0" indent="0" algn="just">
              <a:buNone/>
            </a:pPr>
            <a:r>
              <a:rPr lang="cs-CZ" sz="1800" b="1" dirty="0" smtClean="0"/>
              <a:t>Z </a:t>
            </a:r>
            <a:r>
              <a:rPr lang="cs-CZ" sz="1800" b="1" dirty="0"/>
              <a:t>hlediska </a:t>
            </a:r>
            <a:r>
              <a:rPr lang="cs-CZ" sz="1800" b="1" dirty="0" smtClean="0"/>
              <a:t>účelu </a:t>
            </a:r>
            <a:r>
              <a:rPr lang="cs-CZ" sz="1800" b="1" dirty="0"/>
              <a:t>použití: </a:t>
            </a:r>
          </a:p>
          <a:p>
            <a:pPr algn="just"/>
            <a:r>
              <a:rPr lang="cs-CZ" sz="1800" dirty="0" smtClean="0"/>
              <a:t>informace </a:t>
            </a:r>
            <a:r>
              <a:rPr lang="cs-CZ" sz="1800" dirty="0"/>
              <a:t>poznávací – </a:t>
            </a:r>
            <a:r>
              <a:rPr lang="cs-CZ" sz="1800" dirty="0" smtClean="0"/>
              <a:t>např. </a:t>
            </a:r>
            <a:r>
              <a:rPr lang="cs-CZ" sz="1800" dirty="0"/>
              <a:t>odborná literatura sloužící pro </a:t>
            </a:r>
            <a:r>
              <a:rPr lang="cs-CZ" sz="1800" dirty="0" smtClean="0"/>
              <a:t>rozšíření odborného růstu pracovníků podniku</a:t>
            </a:r>
            <a:r>
              <a:rPr lang="cs-CZ" sz="1800" dirty="0"/>
              <a:t>, </a:t>
            </a:r>
          </a:p>
          <a:p>
            <a:pPr algn="just"/>
            <a:r>
              <a:rPr lang="cs-CZ" sz="1800" dirty="0" smtClean="0"/>
              <a:t>informace řídící</a:t>
            </a:r>
            <a:r>
              <a:rPr lang="cs-CZ" sz="1800" dirty="0"/>
              <a:t>, resp. </a:t>
            </a:r>
            <a:r>
              <a:rPr lang="cs-CZ" sz="1800" dirty="0" smtClean="0"/>
              <a:t>podněcující plnění řídících </a:t>
            </a:r>
            <a:r>
              <a:rPr lang="cs-CZ" sz="1800" dirty="0"/>
              <a:t>funkcí: o zdrojích, </a:t>
            </a:r>
            <a:r>
              <a:rPr lang="cs-CZ" sz="1800" dirty="0" smtClean="0"/>
              <a:t>o </a:t>
            </a:r>
            <a:r>
              <a:rPr lang="cs-CZ" sz="1800" dirty="0"/>
              <a:t>pracovnících, o minulosti (</a:t>
            </a:r>
            <a:r>
              <a:rPr lang="cs-CZ" sz="1800" dirty="0" smtClean="0"/>
              <a:t>účetnictví</a:t>
            </a:r>
            <a:r>
              <a:rPr lang="cs-CZ" sz="1800" dirty="0"/>
              <a:t>, rozbory, </a:t>
            </a:r>
            <a:r>
              <a:rPr lang="cs-CZ" sz="1800" dirty="0" smtClean="0"/>
              <a:t>statistika</a:t>
            </a:r>
            <a:r>
              <a:rPr lang="cs-CZ" sz="1800" dirty="0"/>
              <a:t>, výsledné </a:t>
            </a:r>
            <a:r>
              <a:rPr lang="cs-CZ" sz="1800" dirty="0" smtClean="0"/>
              <a:t>kalkulace </a:t>
            </a:r>
            <a:r>
              <a:rPr lang="cs-CZ" sz="1800" dirty="0"/>
              <a:t>atd.), do budoucnosti (prognostické, plánované, normativní, </a:t>
            </a:r>
            <a:r>
              <a:rPr lang="cs-CZ" sz="1800" dirty="0" smtClean="0"/>
              <a:t>rozpočetnictví</a:t>
            </a:r>
            <a:r>
              <a:rPr lang="cs-CZ" sz="1800" dirty="0"/>
              <a:t>, kalkulace), </a:t>
            </a:r>
          </a:p>
          <a:p>
            <a:pPr algn="just"/>
            <a:r>
              <a:rPr lang="cs-CZ" sz="1800" dirty="0" smtClean="0"/>
              <a:t>informace přímé </a:t>
            </a:r>
            <a:r>
              <a:rPr lang="cs-CZ" sz="1800" dirty="0"/>
              <a:t>– </a:t>
            </a:r>
            <a:r>
              <a:rPr lang="cs-CZ" sz="1800" dirty="0" smtClean="0"/>
              <a:t>příkazy</a:t>
            </a:r>
            <a:r>
              <a:rPr lang="cs-CZ" sz="1800" dirty="0"/>
              <a:t>, operativní rozhodnutí, </a:t>
            </a:r>
          </a:p>
          <a:p>
            <a:pPr algn="just"/>
            <a:r>
              <a:rPr lang="cs-CZ" sz="1800" dirty="0" smtClean="0"/>
              <a:t>informace zpětné </a:t>
            </a:r>
            <a:r>
              <a:rPr lang="cs-CZ" sz="1800" dirty="0"/>
              <a:t>vazby – kontrolní, </a:t>
            </a:r>
            <a:r>
              <a:rPr lang="cs-CZ" sz="1800" dirty="0" smtClean="0"/>
              <a:t>regulační</a:t>
            </a:r>
            <a:r>
              <a:rPr lang="cs-CZ" sz="1800" dirty="0"/>
              <a:t>. </a:t>
            </a:r>
          </a:p>
          <a:p>
            <a:pPr algn="just"/>
            <a:endParaRPr lang="it-IT" sz="1800" dirty="0"/>
          </a:p>
          <a:p>
            <a:pPr lvl="0"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Klasifikace informací III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657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33264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 smtClean="0"/>
              <a:t>Z </a:t>
            </a:r>
            <a:r>
              <a:rPr lang="cs-CZ" sz="1800" b="1" dirty="0"/>
              <a:t>hlediska obsahu: </a:t>
            </a:r>
          </a:p>
          <a:p>
            <a:pPr algn="just"/>
            <a:r>
              <a:rPr lang="cs-CZ" sz="1800" dirty="0" smtClean="0"/>
              <a:t>ekonomické informace – vyjadřují ekonomickou činnost podniků; </a:t>
            </a:r>
            <a:endParaRPr lang="cs-CZ" sz="1800" dirty="0"/>
          </a:p>
          <a:p>
            <a:pPr algn="just"/>
            <a:r>
              <a:rPr lang="cs-CZ" sz="1800" dirty="0" smtClean="0"/>
              <a:t>technické </a:t>
            </a:r>
            <a:r>
              <a:rPr lang="cs-CZ" sz="1800" dirty="0"/>
              <a:t>informace, </a:t>
            </a:r>
          </a:p>
          <a:p>
            <a:pPr algn="just"/>
            <a:r>
              <a:rPr lang="cs-CZ" sz="1800" dirty="0" smtClean="0"/>
              <a:t>právní</a:t>
            </a:r>
            <a:r>
              <a:rPr lang="cs-CZ" sz="1800" dirty="0"/>
              <a:t>, sociální, ekologické, </a:t>
            </a:r>
            <a:r>
              <a:rPr lang="cs-CZ" sz="1800" dirty="0" smtClean="0"/>
              <a:t>inovační</a:t>
            </a:r>
            <a:r>
              <a:rPr lang="cs-CZ" sz="1800" dirty="0"/>
              <a:t>, atd. </a:t>
            </a:r>
            <a:endParaRPr lang="cs-CZ" sz="1800" dirty="0" smtClean="0"/>
          </a:p>
          <a:p>
            <a:pPr marL="0" indent="0" algn="just">
              <a:buNone/>
            </a:pPr>
            <a:r>
              <a:rPr lang="cs-CZ" sz="1800" b="1" dirty="0" smtClean="0"/>
              <a:t>Z </a:t>
            </a:r>
            <a:r>
              <a:rPr lang="cs-CZ" sz="1800" b="1" dirty="0"/>
              <a:t>hlediska dokumentace: </a:t>
            </a:r>
          </a:p>
          <a:p>
            <a:pPr algn="just"/>
            <a:r>
              <a:rPr lang="cs-CZ" sz="1800" dirty="0" smtClean="0"/>
              <a:t>informace </a:t>
            </a:r>
            <a:r>
              <a:rPr lang="cs-CZ" sz="1800" dirty="0"/>
              <a:t>dokumentované – </a:t>
            </a:r>
            <a:r>
              <a:rPr lang="cs-CZ" sz="1800" dirty="0" smtClean="0"/>
              <a:t>např. účetnictví</a:t>
            </a:r>
            <a:r>
              <a:rPr lang="cs-CZ" sz="1800" dirty="0"/>
              <a:t>, statistika, systém </a:t>
            </a:r>
            <a:r>
              <a:rPr lang="cs-CZ" sz="1800" dirty="0" smtClean="0"/>
              <a:t>kvality…</a:t>
            </a:r>
            <a:endParaRPr lang="cs-CZ" sz="1800" dirty="0"/>
          </a:p>
          <a:p>
            <a:pPr algn="just"/>
            <a:r>
              <a:rPr lang="cs-CZ" sz="1800" dirty="0" smtClean="0"/>
              <a:t>nedokumentované</a:t>
            </a:r>
            <a:r>
              <a:rPr lang="cs-CZ" sz="1800" dirty="0"/>
              <a:t>, </a:t>
            </a:r>
          </a:p>
          <a:p>
            <a:pPr marL="0" indent="0" algn="just">
              <a:buNone/>
            </a:pPr>
            <a:r>
              <a:rPr lang="cs-CZ" sz="1800" b="1" dirty="0" smtClean="0"/>
              <a:t>Z </a:t>
            </a:r>
            <a:r>
              <a:rPr lang="cs-CZ" sz="1800" b="1" dirty="0"/>
              <a:t>hlediska odvození: </a:t>
            </a:r>
          </a:p>
          <a:p>
            <a:pPr algn="just"/>
            <a:r>
              <a:rPr lang="cs-CZ" sz="1800" dirty="0" smtClean="0"/>
              <a:t>informace </a:t>
            </a:r>
            <a:r>
              <a:rPr lang="cs-CZ" sz="1800" dirty="0"/>
              <a:t>prvotní – týkají se </a:t>
            </a:r>
            <a:r>
              <a:rPr lang="cs-CZ" sz="1800" dirty="0" smtClean="0"/>
              <a:t>bezprostředně průběhů výkonných procesů; </a:t>
            </a:r>
            <a:r>
              <a:rPr lang="cs-CZ" sz="1800" dirty="0"/>
              <a:t>jsou to </a:t>
            </a:r>
            <a:r>
              <a:rPr lang="cs-CZ" sz="1800" dirty="0" smtClean="0"/>
              <a:t>např. </a:t>
            </a:r>
            <a:r>
              <a:rPr lang="cs-CZ" sz="1800" dirty="0"/>
              <a:t>prvotní doklady o materiálu, </a:t>
            </a:r>
            <a:r>
              <a:rPr lang="cs-CZ" sz="1800" dirty="0" smtClean="0"/>
              <a:t>výrobě atd</a:t>
            </a:r>
            <a:r>
              <a:rPr lang="cs-CZ" sz="1800" dirty="0"/>
              <a:t>., </a:t>
            </a:r>
          </a:p>
          <a:p>
            <a:pPr algn="just"/>
            <a:r>
              <a:rPr lang="cs-CZ" sz="1800" dirty="0" smtClean="0"/>
              <a:t>druhotné </a:t>
            </a:r>
            <a:r>
              <a:rPr lang="cs-CZ" sz="1800" dirty="0"/>
              <a:t>(odvozené) – jsou </a:t>
            </a:r>
            <a:r>
              <a:rPr lang="cs-CZ" sz="1800" dirty="0" smtClean="0"/>
              <a:t>tvořené </a:t>
            </a:r>
            <a:r>
              <a:rPr lang="cs-CZ" sz="1800" dirty="0"/>
              <a:t>selekcí a agregací </a:t>
            </a:r>
            <a:r>
              <a:rPr lang="cs-CZ" sz="1800" dirty="0" smtClean="0"/>
              <a:t>prvotních informací</a:t>
            </a:r>
            <a:r>
              <a:rPr lang="cs-CZ" sz="1800" dirty="0"/>
              <a:t>, jejich redukcí ve smyslu </a:t>
            </a:r>
            <a:r>
              <a:rPr lang="cs-CZ" sz="1800" dirty="0" smtClean="0"/>
              <a:t>potřeb </a:t>
            </a:r>
            <a:r>
              <a:rPr lang="cs-CZ" sz="1800" dirty="0"/>
              <a:t>pro vyšší </a:t>
            </a:r>
            <a:r>
              <a:rPr lang="cs-CZ" sz="1800" dirty="0" smtClean="0"/>
              <a:t>stupně řízení</a:t>
            </a:r>
            <a:r>
              <a:rPr lang="cs-CZ" sz="1800" dirty="0"/>
              <a:t>. </a:t>
            </a:r>
          </a:p>
          <a:p>
            <a:pPr algn="just"/>
            <a:endParaRPr lang="it-IT" sz="1800" dirty="0"/>
          </a:p>
          <a:p>
            <a:pPr lvl="0"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Klasifikace informací IV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0398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Z hlediska charakteru zdroje – primární, sekundární, </a:t>
            </a:r>
            <a:r>
              <a:rPr lang="cs-CZ" sz="1800" dirty="0" smtClean="0"/>
              <a:t>terciární</a:t>
            </a:r>
          </a:p>
          <a:p>
            <a:endParaRPr lang="cs-CZ" sz="1800" dirty="0"/>
          </a:p>
          <a:p>
            <a:r>
              <a:rPr lang="cs-CZ" sz="1800" dirty="0"/>
              <a:t>Z hlediska  vztahu zdroje k podniku – interní, </a:t>
            </a:r>
            <a:r>
              <a:rPr lang="cs-CZ" sz="1800" dirty="0" smtClean="0"/>
              <a:t>externí</a:t>
            </a:r>
          </a:p>
          <a:p>
            <a:endParaRPr lang="cs-CZ" sz="1800" dirty="0"/>
          </a:p>
          <a:p>
            <a:r>
              <a:rPr lang="cs-CZ" sz="1800" dirty="0"/>
              <a:t>Z hlediska dostupnosti – dostupné, </a:t>
            </a:r>
            <a:r>
              <a:rPr lang="cs-CZ" sz="1800" dirty="0" smtClean="0"/>
              <a:t>nedostupné</a:t>
            </a:r>
          </a:p>
          <a:p>
            <a:endParaRPr lang="cs-CZ" sz="1800" dirty="0"/>
          </a:p>
          <a:p>
            <a:r>
              <a:rPr lang="cs-CZ" sz="1800" dirty="0"/>
              <a:t>Z hlediska odbornosti zdroje – profesionální, </a:t>
            </a:r>
            <a:r>
              <a:rPr lang="cs-CZ" sz="1800" dirty="0" smtClean="0"/>
              <a:t>amatérské</a:t>
            </a:r>
          </a:p>
          <a:p>
            <a:endParaRPr lang="cs-CZ" sz="1800" dirty="0"/>
          </a:p>
          <a:p>
            <a:r>
              <a:rPr lang="cs-CZ" sz="1800" dirty="0"/>
              <a:t>Z hlediska významu zdroje – literárně-vědecké, objektivně hodnotící, spontánní zdroje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Zdroje dat podle Kozla a kol. (2006)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9531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 smtClean="0"/>
              <a:t>Informační systém podniku </a:t>
            </a:r>
            <a:r>
              <a:rPr lang="cs-CZ" sz="1800" dirty="0" smtClean="0"/>
              <a:t>zahrnuje </a:t>
            </a:r>
            <a:r>
              <a:rPr lang="cs-CZ" sz="1800" dirty="0"/>
              <a:t>pracovníky, zařízení a informační technologie pro sběr, třídění, analyzování a distribuování potřebných, včasných a přesných informací tvůrcům </a:t>
            </a:r>
            <a:r>
              <a:rPr lang="cs-CZ" sz="1800" dirty="0" smtClean="0"/>
              <a:t>manažerských </a:t>
            </a:r>
            <a:r>
              <a:rPr lang="cs-CZ" sz="1800" dirty="0"/>
              <a:t>rozhodnutí. </a:t>
            </a:r>
            <a:endParaRPr lang="cs-CZ" sz="1800" dirty="0" smtClean="0"/>
          </a:p>
          <a:p>
            <a:pPr algn="just"/>
            <a:r>
              <a:rPr lang="cs-CZ" sz="1800" dirty="0" smtClean="0"/>
              <a:t>Smyslem </a:t>
            </a:r>
            <a:r>
              <a:rPr lang="cs-CZ" sz="1800" dirty="0"/>
              <a:t>je posouzení informační potřeby manažerů a poskytnutí potřebných informací. </a:t>
            </a:r>
          </a:p>
          <a:p>
            <a:pPr algn="just"/>
            <a:endParaRPr lang="cs-CZ" sz="1800" dirty="0"/>
          </a:p>
          <a:p>
            <a:pPr algn="just"/>
            <a:r>
              <a:rPr lang="cs-CZ" sz="1800" b="1" i="1" dirty="0"/>
              <a:t>Podmínky efektivního informačního systému:</a:t>
            </a:r>
            <a:endParaRPr lang="cs-CZ" sz="1800" dirty="0"/>
          </a:p>
          <a:p>
            <a:pPr lvl="1" algn="just"/>
            <a:r>
              <a:rPr lang="cs-CZ" sz="1800" dirty="0"/>
              <a:t>vybavenost firmy kvalitní informační </a:t>
            </a:r>
            <a:r>
              <a:rPr lang="cs-CZ" sz="1800" dirty="0" smtClean="0"/>
              <a:t>technologií;</a:t>
            </a:r>
            <a:endParaRPr lang="cs-CZ" sz="1800" dirty="0"/>
          </a:p>
          <a:p>
            <a:pPr lvl="1" algn="just"/>
            <a:r>
              <a:rPr lang="cs-CZ" sz="1800" dirty="0"/>
              <a:t>navržení a vytvoření systému uspokojujícího informační potřeby </a:t>
            </a:r>
            <a:r>
              <a:rPr lang="cs-CZ" sz="1800" dirty="0" smtClean="0"/>
              <a:t>manažerů.</a:t>
            </a:r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Informační systém podniku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9173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b="1" dirty="0" smtClean="0"/>
              <a:t>Interní </a:t>
            </a:r>
            <a:r>
              <a:rPr lang="cs-CZ" sz="1800" b="1" dirty="0"/>
              <a:t>informační systém </a:t>
            </a:r>
            <a:r>
              <a:rPr lang="cs-CZ" sz="1800" dirty="0"/>
              <a:t>– získává informace z podnikové evidence a </a:t>
            </a:r>
            <a:r>
              <a:rPr lang="cs-CZ" sz="1800" dirty="0" smtClean="0"/>
              <a:t>statistiky. </a:t>
            </a:r>
            <a:endParaRPr lang="cs-CZ" sz="1800" dirty="0"/>
          </a:p>
          <a:p>
            <a:pPr lvl="0" algn="just"/>
            <a:r>
              <a:rPr lang="cs-CZ" sz="1800" b="1" dirty="0" smtClean="0"/>
              <a:t>Zpravodajský </a:t>
            </a:r>
            <a:r>
              <a:rPr lang="cs-CZ" sz="1800" b="1" dirty="0"/>
              <a:t>systém </a:t>
            </a:r>
            <a:r>
              <a:rPr lang="cs-CZ" sz="1800" dirty="0"/>
              <a:t>– poskytuje informace o každodenním a očekávaném vývoji v okolí </a:t>
            </a:r>
            <a:r>
              <a:rPr lang="cs-CZ" sz="1800" dirty="0" smtClean="0"/>
              <a:t>podniku.</a:t>
            </a:r>
            <a:endParaRPr lang="cs-CZ" sz="1800" dirty="0"/>
          </a:p>
          <a:p>
            <a:pPr lvl="0" algn="just"/>
            <a:r>
              <a:rPr lang="cs-CZ" sz="1800" b="1" dirty="0" smtClean="0"/>
              <a:t>Výzkumný </a:t>
            </a:r>
            <a:r>
              <a:rPr lang="cs-CZ" sz="1800" b="1" dirty="0"/>
              <a:t>systém </a:t>
            </a:r>
            <a:r>
              <a:rPr lang="cs-CZ" sz="1800" dirty="0"/>
              <a:t>– představuje výzkumné studie zaměřené na specifické problémy a příležitosti firmy, realizuje se marketingovými </a:t>
            </a:r>
            <a:r>
              <a:rPr lang="cs-CZ" sz="1800" dirty="0" smtClean="0"/>
              <a:t>výzkumy a výzkumy trhu.</a:t>
            </a:r>
            <a:endParaRPr lang="cs-CZ" sz="1800" dirty="0"/>
          </a:p>
          <a:p>
            <a:pPr algn="just"/>
            <a:r>
              <a:rPr lang="cs-CZ" sz="1800" b="1" dirty="0" smtClean="0"/>
              <a:t>Systém </a:t>
            </a:r>
            <a:r>
              <a:rPr lang="cs-CZ" sz="1800" b="1" dirty="0"/>
              <a:t>na podporu rozhodování </a:t>
            </a:r>
            <a:r>
              <a:rPr lang="cs-CZ" sz="1800" dirty="0"/>
              <a:t>– zahrnuje systémy využívající počítačový hardware a software k poskytování informací v procesu </a:t>
            </a:r>
            <a:r>
              <a:rPr lang="cs-CZ" sz="1800" dirty="0" smtClean="0"/>
              <a:t>manažerského rozhodování.</a:t>
            </a:r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Struktura informačního systému podniku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4148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/>
              <a:t>Lidské zdroje </a:t>
            </a:r>
            <a:r>
              <a:rPr lang="cs-CZ" sz="1800" dirty="0" smtClean="0"/>
              <a:t>představují </a:t>
            </a:r>
            <a:r>
              <a:rPr lang="cs-CZ" sz="1800" dirty="0"/>
              <a:t>pro podnik často nejcennější a nejdražší zdroj a ten je mnohdy jazýčkem na vahách v rámci konkurenčního boje a rozhoduje tak o konkurenceschopnosti podniku. </a:t>
            </a:r>
            <a:endParaRPr lang="cs-CZ" sz="1800" dirty="0" smtClean="0"/>
          </a:p>
          <a:p>
            <a:pPr lvl="0" algn="just"/>
            <a:r>
              <a:rPr lang="cs-CZ" sz="1800" dirty="0"/>
              <a:t>Důležitost lidských zdrojů pro organizaci </a:t>
            </a:r>
            <a:r>
              <a:rPr lang="cs-CZ" sz="1800" dirty="0" smtClean="0"/>
              <a:t>můžeme vidět </a:t>
            </a:r>
            <a:r>
              <a:rPr lang="cs-CZ" sz="1800" dirty="0"/>
              <a:t>ve smyslu určité hnací síly, která uvádí v pohyb ostatní zdroje a je determinantem úrovně jejich využívání.</a:t>
            </a:r>
            <a:endParaRPr lang="cs-CZ" sz="1800" dirty="0" smtClean="0"/>
          </a:p>
          <a:p>
            <a:pPr lvl="0" algn="just"/>
            <a:r>
              <a:rPr lang="cs-CZ" sz="1800" dirty="0" smtClean="0"/>
              <a:t>Řízení </a:t>
            </a:r>
            <a:r>
              <a:rPr lang="cs-CZ" sz="1800" dirty="0"/>
              <a:t>lidských zdrojů nebo také personální řízení může tak být považováno za jádro celého podnikového řízení</a:t>
            </a:r>
            <a:r>
              <a:rPr lang="cs-CZ" sz="1800" dirty="0" smtClean="0"/>
              <a:t>. Personální </a:t>
            </a:r>
            <a:r>
              <a:rPr lang="cs-CZ" sz="1800" dirty="0"/>
              <a:t>řízení </a:t>
            </a:r>
            <a:r>
              <a:rPr lang="cs-CZ" sz="1800" dirty="0" smtClean="0"/>
              <a:t>je součást </a:t>
            </a:r>
            <a:r>
              <a:rPr lang="cs-CZ" sz="1800" dirty="0"/>
              <a:t>té časti podnikového řízení, která se zaměřuje na řízení lidských zdrojů v rámci významu člověka jako pracovní síly pro podnik. </a:t>
            </a:r>
            <a:endParaRPr lang="cs-CZ" sz="1800" dirty="0" smtClean="0"/>
          </a:p>
          <a:p>
            <a:pPr lvl="0" algn="just"/>
            <a:r>
              <a:rPr lang="cs-CZ" sz="1800" dirty="0" smtClean="0"/>
              <a:t>Zaměřuje </a:t>
            </a:r>
            <a:r>
              <a:rPr lang="cs-CZ" sz="1800" dirty="0"/>
              <a:t>se na jeho získávání, fungování, formování, organizování a propojování jeho činností, výsledky jeho práce, pracovní chování a schopnosti, sociální rozvoj a v neposlední řadě i na vztahy k organizaci, spolupracovníkům a vykonané </a:t>
            </a:r>
            <a:r>
              <a:rPr lang="cs-CZ" sz="1800" dirty="0" smtClean="0"/>
              <a:t>práci.</a:t>
            </a:r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Zabezpečení personální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3176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 smtClean="0"/>
              <a:t>vytváření </a:t>
            </a:r>
            <a:r>
              <a:rPr lang="cs-CZ" sz="1800" dirty="0"/>
              <a:t>dynamického souladu mezi </a:t>
            </a:r>
            <a:r>
              <a:rPr lang="cs-CZ" sz="1800" dirty="0" smtClean="0"/>
              <a:t>počtem </a:t>
            </a:r>
            <a:r>
              <a:rPr lang="cs-CZ" sz="1800" dirty="0"/>
              <a:t>a strukturou </a:t>
            </a:r>
            <a:r>
              <a:rPr lang="cs-CZ" sz="1800" dirty="0" smtClean="0"/>
              <a:t>pracovních míst </a:t>
            </a:r>
            <a:r>
              <a:rPr lang="cs-CZ" sz="1800" dirty="0"/>
              <a:t>v podniku, aby v každém okamžiku bylo místo obsazeno, a aby </a:t>
            </a:r>
            <a:r>
              <a:rPr lang="cs-CZ" sz="1800" dirty="0" smtClean="0"/>
              <a:t>kvalifikace </a:t>
            </a:r>
            <a:r>
              <a:rPr lang="cs-CZ" sz="1800" dirty="0"/>
              <a:t>odpovídala v rámci </a:t>
            </a:r>
            <a:r>
              <a:rPr lang="cs-CZ" sz="1800" dirty="0" smtClean="0"/>
              <a:t>organizační </a:t>
            </a:r>
            <a:r>
              <a:rPr lang="cs-CZ" sz="1800" dirty="0"/>
              <a:t>struktury </a:t>
            </a:r>
            <a:r>
              <a:rPr lang="cs-CZ" sz="1800" dirty="0" smtClean="0"/>
              <a:t>podniku; </a:t>
            </a:r>
            <a:endParaRPr lang="cs-CZ" sz="1800" dirty="0"/>
          </a:p>
          <a:p>
            <a:pPr algn="just"/>
            <a:r>
              <a:rPr lang="cs-CZ" sz="1800" dirty="0" smtClean="0"/>
              <a:t>znalosti </a:t>
            </a:r>
            <a:r>
              <a:rPr lang="cs-CZ" sz="1800" dirty="0"/>
              <a:t>o personálních </a:t>
            </a:r>
            <a:r>
              <a:rPr lang="cs-CZ" sz="1800" dirty="0" smtClean="0"/>
              <a:t>potřebách </a:t>
            </a:r>
            <a:r>
              <a:rPr lang="cs-CZ" sz="1800" dirty="0"/>
              <a:t>podniku, </a:t>
            </a:r>
            <a:r>
              <a:rPr lang="cs-CZ" sz="1800" dirty="0" smtClean="0"/>
              <a:t>vytváření personálního plánu</a:t>
            </a:r>
            <a:r>
              <a:rPr lang="cs-CZ" sz="1800" dirty="0"/>
              <a:t>, </a:t>
            </a:r>
          </a:p>
          <a:p>
            <a:pPr algn="just"/>
            <a:r>
              <a:rPr lang="cs-CZ" sz="1800" dirty="0" smtClean="0"/>
              <a:t>optimální </a:t>
            </a:r>
            <a:r>
              <a:rPr lang="cs-CZ" sz="1800" dirty="0"/>
              <a:t>využívání pracovních </a:t>
            </a:r>
            <a:r>
              <a:rPr lang="cs-CZ" sz="1800" dirty="0" smtClean="0"/>
              <a:t>sil </a:t>
            </a:r>
            <a:r>
              <a:rPr lang="cs-CZ" sz="1800" dirty="0"/>
              <a:t>v podniku, využívání </a:t>
            </a:r>
            <a:r>
              <a:rPr lang="cs-CZ" sz="1800" dirty="0" smtClean="0"/>
              <a:t>kvalifikace</a:t>
            </a:r>
            <a:r>
              <a:rPr lang="cs-CZ" sz="1800" dirty="0"/>
              <a:t>;</a:t>
            </a:r>
          </a:p>
          <a:p>
            <a:pPr algn="just"/>
            <a:r>
              <a:rPr lang="cs-CZ" sz="1800" dirty="0" smtClean="0"/>
              <a:t>výběr </a:t>
            </a:r>
            <a:r>
              <a:rPr lang="cs-CZ" sz="1800" dirty="0"/>
              <a:t>pracovních sil, </a:t>
            </a:r>
            <a:r>
              <a:rPr lang="cs-CZ" sz="1800" dirty="0" smtClean="0"/>
              <a:t>rozmístění pracovníků (</a:t>
            </a:r>
            <a:r>
              <a:rPr lang="cs-CZ" sz="1800" dirty="0"/>
              <a:t>vhodné podmínky), </a:t>
            </a:r>
            <a:r>
              <a:rPr lang="cs-CZ" sz="1800" dirty="0" smtClean="0"/>
              <a:t>pensionování </a:t>
            </a:r>
            <a:r>
              <a:rPr lang="cs-CZ" sz="1800" dirty="0"/>
              <a:t>a </a:t>
            </a:r>
            <a:r>
              <a:rPr lang="cs-CZ" sz="1800" dirty="0" smtClean="0"/>
              <a:t>propouštění pracovníků; </a:t>
            </a:r>
            <a:endParaRPr lang="cs-CZ" sz="1800" dirty="0"/>
          </a:p>
          <a:p>
            <a:pPr algn="just"/>
            <a:r>
              <a:rPr lang="cs-CZ" sz="1800" dirty="0" smtClean="0"/>
              <a:t>orientace </a:t>
            </a:r>
            <a:r>
              <a:rPr lang="cs-CZ" sz="1800" dirty="0"/>
              <a:t>(</a:t>
            </a:r>
            <a:r>
              <a:rPr lang="cs-CZ" sz="1800" dirty="0" smtClean="0"/>
              <a:t>adaptační </a:t>
            </a:r>
            <a:r>
              <a:rPr lang="cs-CZ" sz="1800" dirty="0"/>
              <a:t>aktivita) </a:t>
            </a:r>
            <a:r>
              <a:rPr lang="cs-CZ" sz="1800" dirty="0" smtClean="0"/>
              <a:t>pracovníků; </a:t>
            </a:r>
            <a:endParaRPr lang="cs-CZ" sz="1800" dirty="0"/>
          </a:p>
          <a:p>
            <a:pPr algn="just"/>
            <a:r>
              <a:rPr lang="cs-CZ" sz="1800" dirty="0" smtClean="0"/>
              <a:t>personální </a:t>
            </a:r>
            <a:r>
              <a:rPr lang="cs-CZ" sz="1800" dirty="0"/>
              <a:t>a </a:t>
            </a:r>
            <a:r>
              <a:rPr lang="cs-CZ" sz="1800" dirty="0" smtClean="0"/>
              <a:t>sociální rozvoj pracovníků (</a:t>
            </a:r>
            <a:r>
              <a:rPr lang="cs-CZ" sz="1800" dirty="0"/>
              <a:t>školení, možnost dalšího </a:t>
            </a:r>
            <a:r>
              <a:rPr lang="cs-CZ" sz="1800" dirty="0" smtClean="0"/>
              <a:t>vzdělávání);</a:t>
            </a:r>
            <a:endParaRPr lang="cs-CZ" sz="1800" dirty="0"/>
          </a:p>
          <a:p>
            <a:pPr algn="just"/>
            <a:r>
              <a:rPr lang="cs-CZ" sz="1800" dirty="0" smtClean="0"/>
              <a:t>hodnocení pracovníků.</a:t>
            </a:r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Úkoly řízení lidských zdrojů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7137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Personální plánování nebo také plánování lidských zdrojů slouží </a:t>
            </a:r>
            <a:r>
              <a:rPr lang="cs-CZ" sz="1800" dirty="0" smtClean="0"/>
              <a:t>k</a:t>
            </a:r>
            <a:r>
              <a:rPr lang="cs-CZ" sz="1800" dirty="0"/>
              <a:t> realizaci podnikových cílů prostřednictvím předvídání budoucího vývoje, stanovením cílů a pozdější realizaci opatření, která vedou k realizaci podnikových úkolů za pomoci adekvátní a vhodné pracovní síly. </a:t>
            </a:r>
          </a:p>
          <a:p>
            <a:pPr algn="just"/>
            <a:r>
              <a:rPr lang="cs-CZ" sz="1800" dirty="0"/>
              <a:t>Z jiného pohledu je plánování lidských zdrojů součástí aktivit organizací a podnikatelů, kde je potřeba odrážet nestabilní pracovní prostředí schopností organizace se přizpůsobit měnícím se podmínkám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Metody v oblasti plánování lidských zdrojů lze </a:t>
            </a:r>
            <a:r>
              <a:rPr lang="cs-CZ" sz="1800" dirty="0" smtClean="0"/>
              <a:t>rozlišit z</a:t>
            </a:r>
            <a:r>
              <a:rPr lang="cs-CZ" sz="1800" dirty="0"/>
              <a:t> obecného pohledu za metody intuitivní a nebo kvantitativní. </a:t>
            </a:r>
            <a:endParaRPr lang="cs-CZ" sz="1800" dirty="0" smtClean="0"/>
          </a:p>
          <a:p>
            <a:pPr algn="just"/>
            <a:r>
              <a:rPr lang="cs-CZ" sz="1800" b="1" dirty="0" smtClean="0"/>
              <a:t>Intuitivní </a:t>
            </a:r>
            <a:r>
              <a:rPr lang="cs-CZ" sz="1800" b="1" dirty="0"/>
              <a:t>metody </a:t>
            </a:r>
            <a:r>
              <a:rPr lang="cs-CZ" sz="1800" dirty="0"/>
              <a:t>jsou předně operativnější a rychlejší. Nepracuje se při nich s tvrdými daty a jejich analýzou. </a:t>
            </a:r>
            <a:r>
              <a:rPr lang="cs-CZ" sz="1800" b="1" dirty="0"/>
              <a:t>Metody kvantitativní </a:t>
            </a:r>
            <a:r>
              <a:rPr lang="cs-CZ" sz="1800" dirty="0"/>
              <a:t>zase naopak vyžadují delší přípravu, spočívající ve shromažďování důležitých a potřebných dat.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Plánování lidských zdrojů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2495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</a:t>
            </a:r>
            <a:r>
              <a:rPr lang="cs-CZ" sz="1800" dirty="0" smtClean="0"/>
              <a:t>ro </a:t>
            </a:r>
            <a:r>
              <a:rPr lang="cs-CZ" sz="1800" dirty="0"/>
              <a:t>plánování lidských zdrojů </a:t>
            </a:r>
            <a:r>
              <a:rPr lang="cs-CZ" sz="1800" dirty="0" smtClean="0"/>
              <a:t>se jeví </a:t>
            </a:r>
            <a:r>
              <a:rPr lang="cs-CZ" sz="1800" dirty="0"/>
              <a:t>jako vhodnější metody intuitivní, především pro jejich operativnost, nižší náročnost na podklady a především z důvodu, že intuitivní metody berou v úvahu obtížně kvantifikovatelné nebo zcela nekvantifikovatelné faktory a je tak posuzována všeobecně širší škála těchto faktorů. Také vyhovují více flexibilnímu plánování pracovních sil, protože z hlediska kratší perspektivy bývají více spolehlivé, levnější a snadněji interpretovatelné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Na základě intuitivních metod mohou odborníci definovat dle svého posouzení předpokládanou potřebu zaměstnanců určité kvalifikace, osobních kvalit a praxe</a:t>
            </a:r>
            <a:r>
              <a:rPr lang="cs-CZ" sz="1800" dirty="0" smtClean="0"/>
              <a:t>. </a:t>
            </a:r>
          </a:p>
          <a:p>
            <a:pPr algn="just"/>
            <a:r>
              <a:rPr lang="cs-CZ" sz="1800" dirty="0" smtClean="0"/>
              <a:t>Jsou </a:t>
            </a:r>
            <a:r>
              <a:rPr lang="cs-CZ" sz="1800" dirty="0"/>
              <a:t>takto odborníky předvídáni i</a:t>
            </a:r>
            <a:r>
              <a:rPr lang="cs-CZ" sz="1800" i="1" dirty="0"/>
              <a:t> </a:t>
            </a:r>
            <a:r>
              <a:rPr lang="cs-CZ" sz="1800" dirty="0"/>
              <a:t>budoucí, pro organizaci perspektivní manažeři, kteří budou překonávat izolace mezi velkým množstvím do hloubky propracovaných oborů, které jsou za svými hranicemi pro organizaci velmi těžko uchopitelné a nejsou tedy pro ni </a:t>
            </a:r>
            <a:r>
              <a:rPr lang="cs-CZ" sz="1800" dirty="0" smtClean="0"/>
              <a:t>inspirativní.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Intuitivní metody plánování lidských zdrojů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90179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500933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Organizační struktura </a:t>
            </a:r>
            <a:r>
              <a:rPr lang="cs-CZ" sz="1800" dirty="0"/>
              <a:t>zobrazuje kompetenční vztahy, vnitropodnikové úvary a vzájemné vazby a vztahy mezi těmito útvary. </a:t>
            </a:r>
            <a:endParaRPr lang="cs-CZ" sz="1800" dirty="0" smtClean="0"/>
          </a:p>
          <a:p>
            <a:pPr algn="just"/>
            <a:r>
              <a:rPr lang="cs-CZ" sz="1800" dirty="0" smtClean="0"/>
              <a:t>Základní </a:t>
            </a:r>
            <a:r>
              <a:rPr lang="cs-CZ" sz="1800" dirty="0"/>
              <a:t>jednotkou organizační struktury je jednotka organizace práce, která je tvořena určitým počtem pracovníků podřízených jednomu vedoucímu pracovníkovi</a:t>
            </a:r>
            <a:r>
              <a:rPr lang="cs-CZ" sz="1800" dirty="0" smtClean="0"/>
              <a:t>.</a:t>
            </a:r>
            <a:endParaRPr lang="cs-CZ" sz="1800" dirty="0"/>
          </a:p>
          <a:p>
            <a:pPr algn="just"/>
            <a:r>
              <a:rPr lang="cs-CZ" sz="1800" dirty="0"/>
              <a:t>Organizační struktura je výsledkem manažerské funkce </a:t>
            </a:r>
            <a:r>
              <a:rPr lang="cs-CZ" sz="1800" dirty="0" smtClean="0"/>
              <a:t>organizování.</a:t>
            </a:r>
          </a:p>
          <a:p>
            <a:pPr algn="just"/>
            <a:r>
              <a:rPr lang="cs-CZ" sz="1800" dirty="0"/>
              <a:t>Pro tvorbu organizační struktury je potřeba poznat a pochopit základní technické a technologické vztahy v aktivitách organizace, analyzovat základní prvky, kterými je organizace tvořena. </a:t>
            </a:r>
            <a:endParaRPr lang="cs-CZ" sz="1800" dirty="0" smtClean="0"/>
          </a:p>
          <a:p>
            <a:pPr algn="just"/>
            <a:r>
              <a:rPr lang="cs-CZ" sz="1800" dirty="0"/>
              <a:t>Jednotky organizace práce se podle principu hierarchie spojují v organizační jednotky větší, které představují organizační stupně. Organizační stupně představují v organizační struktuře její hierarchické uspořádání.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Organizační struktura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8209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b="1" dirty="0"/>
              <a:t>Odborné předpovědi </a:t>
            </a:r>
            <a:r>
              <a:rPr lang="cs-CZ" sz="1800" i="1" dirty="0" smtClean="0"/>
              <a:t>–</a:t>
            </a:r>
            <a:r>
              <a:rPr lang="cs-CZ" sz="1800" dirty="0" smtClean="0"/>
              <a:t> na </a:t>
            </a:r>
            <a:r>
              <a:rPr lang="cs-CZ" sz="1800" dirty="0"/>
              <a:t>základě posouzení a zvážení odborníků je předpovídána potřeba pracovníků určitých specifických požadavků v rámci praxe, kvalifikace a osobních kvalit.</a:t>
            </a:r>
            <a:r>
              <a:rPr lang="cs-CZ" sz="1800" i="1" dirty="0"/>
              <a:t> </a:t>
            </a:r>
            <a:endParaRPr lang="cs-CZ" sz="1800" dirty="0"/>
          </a:p>
          <a:p>
            <a:pPr lvl="0" algn="just"/>
            <a:r>
              <a:rPr lang="cs-CZ" sz="1800" b="1" dirty="0"/>
              <a:t>Metody skupinového rozhodování (brainstorming) </a:t>
            </a:r>
            <a:r>
              <a:rPr lang="cs-CZ" sz="1800" i="1" dirty="0" smtClean="0"/>
              <a:t>– </a:t>
            </a:r>
            <a:r>
              <a:rPr lang="cs-CZ" sz="1800" dirty="0" smtClean="0"/>
              <a:t>tato metoda </a:t>
            </a:r>
            <a:r>
              <a:rPr lang="cs-CZ" sz="1800" dirty="0"/>
              <a:t>patří mezi obecně nejrozšířenější metody, která je i snadno modifikovatelná a poskytuje jako skupinová metoda plastičtější pohled na věc z různých úhlů pohledu a v různých alternativách. Metoda předpovědi jedním odborníkem tento širší pohled postrádá.   </a:t>
            </a:r>
            <a:r>
              <a:rPr lang="cs-CZ" sz="1800" i="1" dirty="0"/>
              <a:t>  </a:t>
            </a:r>
            <a:r>
              <a:rPr lang="cs-CZ" sz="1800" dirty="0"/>
              <a:t> </a:t>
            </a:r>
          </a:p>
          <a:p>
            <a:pPr algn="just"/>
            <a:r>
              <a:rPr lang="cs-CZ" sz="1800" b="1" dirty="0"/>
              <a:t>Metoda </a:t>
            </a:r>
            <a:r>
              <a:rPr lang="cs-CZ" sz="1800" b="1" dirty="0" err="1" smtClean="0"/>
              <a:t>delphi</a:t>
            </a:r>
            <a:r>
              <a:rPr lang="cs-CZ" sz="1800" b="1" dirty="0" smtClean="0"/>
              <a:t> (kaskádová metoda) </a:t>
            </a:r>
            <a:r>
              <a:rPr lang="cs-CZ" sz="1800" i="1" dirty="0" smtClean="0"/>
              <a:t>– </a:t>
            </a:r>
            <a:r>
              <a:rPr lang="cs-CZ" sz="1800" dirty="0" smtClean="0"/>
              <a:t>je </a:t>
            </a:r>
            <a:r>
              <a:rPr lang="cs-CZ" sz="1800" dirty="0"/>
              <a:t>určitým zkřížením předchozích metod, kdy jsou jednotliví odborníci vyzváni k formulaci svých předpovědí. Po seznámení se se všemi odpověďmi jsou posléze vyzváni k novým předpovědím. Dochází tak v postupných krocích k přibližování odpovědí, které nejsou předpovědí pouze jednoho z odborníků, ale postupnými kroky dochází k formě určitého </a:t>
            </a:r>
            <a:r>
              <a:rPr lang="cs-CZ" sz="1800" dirty="0" smtClean="0"/>
              <a:t>konsensu.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Typy intuitivních metod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0288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Jedná se o velmi složité, časově náročné a nepříliš využívané matematicko-analytické metody. Z hlediska malých firem je využití těchto metod velmi nepravděpodobné. Jde například o metody indexování, které jsou využívány zejména v případě určité sezónnosti pracovních úkolů. </a:t>
            </a:r>
          </a:p>
          <a:p>
            <a:pPr algn="just"/>
            <a:r>
              <a:rPr lang="cs-CZ" sz="1800" dirty="0"/>
              <a:t>U metody extrapolování se na základě určitých projevů v minulosti předpovídá stav, který bude v budoucnosti, nastává zde problém variability prostředí a nelze v mnoha případech z poměrně stabilního růstu určitých hodnot předpovídat, že tato tendence bude pokračovat i nadále. </a:t>
            </a:r>
          </a:p>
          <a:p>
            <a:pPr algn="just"/>
            <a:r>
              <a:rPr lang="cs-CZ" sz="1800" dirty="0"/>
              <a:t>Metoda počítačových analýz zase pracuje s velkým množstvím dat z minulosti, na jejichž základě předpovídá, jaký bude další průběh událostí, ovšem za předpokladu nepříliš se měnících podmínek</a:t>
            </a:r>
            <a:r>
              <a:rPr lang="cs-CZ" sz="1800" dirty="0" smtClean="0"/>
              <a:t>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Kvantitativní metody plánování lidských zdrojů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8723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Proces získávání lidských zdrojů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418" y="1059582"/>
            <a:ext cx="7346950" cy="3528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8966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/>
              <a:t>Z pohledu zaměstnavatele bychom mohli zdroje pracovních sil rozdělit nejobecnějším způsobem na zdroje: </a:t>
            </a:r>
            <a:endParaRPr lang="cs-CZ" sz="1800" dirty="0" smtClean="0"/>
          </a:p>
          <a:p>
            <a:pPr algn="just"/>
            <a:r>
              <a:rPr lang="cs-CZ" sz="1800" b="1" dirty="0" smtClean="0"/>
              <a:t>Interní zdroje</a:t>
            </a:r>
            <a:r>
              <a:rPr lang="cs-CZ" sz="1800" dirty="0" smtClean="0"/>
              <a:t>, </a:t>
            </a:r>
            <a:r>
              <a:rPr lang="cs-CZ" sz="1800" dirty="0"/>
              <a:t>což jsou vlastní zaměstnanci </a:t>
            </a:r>
            <a:r>
              <a:rPr lang="cs-CZ" sz="1800" dirty="0" smtClean="0"/>
              <a:t>firmy; </a:t>
            </a:r>
            <a:endParaRPr lang="cs-CZ" sz="1800" dirty="0"/>
          </a:p>
          <a:p>
            <a:pPr algn="just"/>
            <a:r>
              <a:rPr lang="cs-CZ" sz="1800" b="1" dirty="0" smtClean="0"/>
              <a:t>Zdroje </a:t>
            </a:r>
            <a:r>
              <a:rPr lang="cs-CZ" sz="1800" b="1" dirty="0"/>
              <a:t>externí</a:t>
            </a:r>
            <a:r>
              <a:rPr lang="cs-CZ" sz="1800" dirty="0"/>
              <a:t>, kdy se jedná o všechny ty, kteří nejsou vlastními zaměstnanci firmy a mohou tak působit jak v konkurenčních firmách, tak ve firmách mimo obor. </a:t>
            </a:r>
          </a:p>
          <a:p>
            <a:pPr algn="just"/>
            <a:endParaRPr lang="cs-CZ" sz="1800" dirty="0" smtClean="0"/>
          </a:p>
          <a:p>
            <a:pPr algn="just"/>
            <a:r>
              <a:rPr lang="cs-CZ" sz="1800" dirty="0" smtClean="0"/>
              <a:t>Vzhledem </a:t>
            </a:r>
            <a:r>
              <a:rPr lang="cs-CZ" sz="1800" dirty="0"/>
              <a:t>k užití prostředků pro výběr a zajištění </a:t>
            </a:r>
            <a:r>
              <a:rPr lang="cs-CZ" sz="1800" dirty="0" smtClean="0"/>
              <a:t>zaměstnanců, </a:t>
            </a:r>
            <a:r>
              <a:rPr lang="cs-CZ" sz="1800" dirty="0"/>
              <a:t>že jak v případě výběru z interních zdrojů, tak v případě výběru z externích zdrojů, může zaměstnavatel či firma užít vlastních i najatých sil</a:t>
            </a:r>
            <a:r>
              <a:rPr lang="cs-CZ" sz="1800" dirty="0" smtClean="0"/>
              <a:t>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Zdroje lidských sil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7923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Tento způsob umožňující systematický postup v oblasti výchovy, vzdělávání nebo kariérových plánů, je zároveň zřejmě nejpreferovanějším způsobem výběru zaměstnanců v užití velkých organizací a to při užití vlastních sil organizace. </a:t>
            </a:r>
          </a:p>
          <a:p>
            <a:pPr algn="just"/>
            <a:r>
              <a:rPr lang="cs-CZ" sz="1800" dirty="0"/>
              <a:t>Pro zaplnění uvolněné nebo nově vzniknuvší pracovní pozice, se jedná se obvykle o zaměstnance, kteří jsou uspořeni v důsledku zlepšení organizace práce nebo v důsledku technického rozvoje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Takto propracovaný systém výběru zaměstnanců můžeme předpokládat zejména ve větších organizacích. </a:t>
            </a:r>
            <a:endParaRPr lang="cs-CZ" sz="1800" dirty="0" smtClean="0"/>
          </a:p>
          <a:p>
            <a:pPr algn="just"/>
            <a:r>
              <a:rPr lang="cs-CZ" sz="1800" dirty="0" smtClean="0"/>
              <a:t>Z</a:t>
            </a:r>
            <a:r>
              <a:rPr lang="cs-CZ" sz="1800" dirty="0"/>
              <a:t> hlediska malých organizací není rovněž vyloučen, ovšem za předpokladu, že se propracovanost tohoto systému váže i na strategické pojetí plánování lidských </a:t>
            </a:r>
            <a:r>
              <a:rPr lang="cs-CZ" sz="1800" dirty="0" smtClean="0"/>
              <a:t>zdrojů.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Interní zdroje lidských sil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2465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Jako nevýhodu, v případě zajištění zaměstnanců z interních zdrojů organizace, </a:t>
            </a:r>
            <a:r>
              <a:rPr lang="cs-CZ" sz="1800" dirty="0" smtClean="0"/>
              <a:t>lze spatřovat v absenci </a:t>
            </a:r>
            <a:r>
              <a:rPr lang="cs-CZ" sz="1800" dirty="0"/>
              <a:t>základních změn, spojených s obsazováním pracovní pozice, zároveň ovšem vybraný zaměstnanec disponuje řadou vazeb a není tak závislý na pomoci z okolí, jako zaměstnanec, který přichází z vnějšího prostředí. </a:t>
            </a:r>
          </a:p>
          <a:p>
            <a:pPr algn="just"/>
            <a:r>
              <a:rPr lang="cs-CZ" sz="1800" dirty="0"/>
              <a:t>Jako další znesnadňující faktor tohoto sytému </a:t>
            </a:r>
            <a:r>
              <a:rPr lang="cs-CZ" sz="1800" dirty="0" smtClean="0"/>
              <a:t>je možnost </a:t>
            </a:r>
            <a:r>
              <a:rPr lang="cs-CZ" sz="1800" dirty="0"/>
              <a:t>vzniku problémů s nárůstem soutěživosti zaměstnanců která může negativně ovlivňovat morálku a mezilidské vztahy v organizaci</a:t>
            </a:r>
            <a:r>
              <a:rPr lang="cs-CZ" sz="1800" dirty="0" smtClean="0"/>
              <a:t>.</a:t>
            </a:r>
          </a:p>
          <a:p>
            <a:pPr algn="just"/>
            <a:endParaRPr lang="cs-CZ" sz="1800" dirty="0" smtClean="0"/>
          </a:p>
          <a:p>
            <a:pPr algn="just"/>
            <a:r>
              <a:rPr lang="cs-CZ" sz="1800" dirty="0"/>
              <a:t>Výhodami jsou potom nižší náklady, se systémem spojené, motivace pro ostatní zaměstnance, kteří vidí určitou loajalitu zaměstnavatele ke svým zaměstnancům a nižší riziko špatných rozhodnutí ve výběru </a:t>
            </a:r>
            <a:r>
              <a:rPr lang="cs-CZ" sz="1800" dirty="0" smtClean="0"/>
              <a:t>zaměstnance.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88832" cy="507703"/>
          </a:xfrm>
        </p:spPr>
        <p:txBody>
          <a:bodyPr/>
          <a:lstStyle/>
          <a:p>
            <a:r>
              <a:rPr lang="cs-CZ" dirty="0" smtClean="0"/>
              <a:t>Nevýhody a nevýhody využití interních zdrojů lidských sil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2628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Užití vlastních sil při výběru zaměstnanců z externích zdrojů je standardní proces, kdy </a:t>
            </a:r>
            <a:r>
              <a:rPr lang="cs-CZ" sz="1800" dirty="0" smtClean="0"/>
              <a:t>řízení lidských zdrojů </a:t>
            </a:r>
            <a:r>
              <a:rPr lang="cs-CZ" sz="1800" dirty="0"/>
              <a:t>oddělení firmy, popřípadě majitel nebo manažer, podává například inzerát nebo oslovuje potenciální zaměstnance. </a:t>
            </a:r>
            <a:endParaRPr lang="cs-CZ" sz="1800" dirty="0" smtClean="0"/>
          </a:p>
          <a:p>
            <a:pPr algn="just"/>
            <a:r>
              <a:rPr lang="cs-CZ" sz="1800" dirty="0" smtClean="0"/>
              <a:t>Výběrové </a:t>
            </a:r>
            <a:r>
              <a:rPr lang="cs-CZ" sz="1800" dirty="0"/>
              <a:t>řízení je dále organizováno a prováděno vlastní organizací, bez zásahu odborníků působících mimo organizaci. </a:t>
            </a:r>
            <a:endParaRPr lang="cs-CZ" sz="1800" dirty="0" smtClean="0"/>
          </a:p>
          <a:p>
            <a:pPr algn="just"/>
            <a:r>
              <a:rPr lang="cs-CZ" sz="1800" dirty="0" smtClean="0"/>
              <a:t>Nevýhodou </a:t>
            </a:r>
            <a:r>
              <a:rPr lang="cs-CZ" sz="1800" dirty="0"/>
              <a:t>může být v tomto případě situace, kdy nemá vlastní organizace zkušenosti s výběrovým řízením a může tedy být vybrán uchazeč, který se jeví pouze zdánlivě jako nejvhodnější. </a:t>
            </a:r>
            <a:endParaRPr lang="cs-CZ" sz="1800" dirty="0" smtClean="0"/>
          </a:p>
          <a:p>
            <a:pPr algn="just"/>
            <a:r>
              <a:rPr lang="cs-CZ" sz="1800" dirty="0" smtClean="0"/>
              <a:t>Výhodou </a:t>
            </a:r>
            <a:r>
              <a:rPr lang="cs-CZ" sz="1800" dirty="0"/>
              <a:t>je naopak nízká nákladnost a určitý nový prvek vstupující do </a:t>
            </a:r>
            <a:r>
              <a:rPr lang="cs-CZ" sz="1800" dirty="0" smtClean="0"/>
              <a:t>organizace.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88832" cy="507703"/>
          </a:xfrm>
        </p:spPr>
        <p:txBody>
          <a:bodyPr/>
          <a:lstStyle/>
          <a:p>
            <a:r>
              <a:rPr lang="cs-CZ" dirty="0" smtClean="0"/>
              <a:t>Externí zdroje lidských sil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6044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Při užití najatých sil, pro obsazení pracovního místa z externích zdrojů, je tento proces zajišťován například najatou firmou</a:t>
            </a:r>
            <a:r>
              <a:rPr lang="cs-CZ" sz="1800" i="1" dirty="0"/>
              <a:t> </a:t>
            </a:r>
            <a:r>
              <a:rPr lang="cs-CZ" sz="1800" dirty="0"/>
              <a:t>typu</a:t>
            </a:r>
            <a:r>
              <a:rPr lang="cs-CZ" sz="1800" i="1" dirty="0"/>
              <a:t> </a:t>
            </a:r>
            <a:r>
              <a:rPr lang="cs-CZ" sz="1800" b="1" dirty="0" err="1"/>
              <a:t>recruitment</a:t>
            </a:r>
            <a:r>
              <a:rPr lang="cs-CZ" sz="1800" i="1" dirty="0"/>
              <a:t> či </a:t>
            </a:r>
            <a:r>
              <a:rPr lang="cs-CZ" sz="1800" b="1" dirty="0" err="1"/>
              <a:t>executive</a:t>
            </a:r>
            <a:r>
              <a:rPr lang="cs-CZ" sz="1800" b="1" dirty="0"/>
              <a:t> </a:t>
            </a:r>
            <a:r>
              <a:rPr lang="cs-CZ" sz="1800" b="1" dirty="0" err="1"/>
              <a:t>search</a:t>
            </a:r>
            <a:r>
              <a:rPr lang="cs-CZ" sz="1800" i="1" dirty="0"/>
              <a:t>,</a:t>
            </a:r>
            <a:r>
              <a:rPr lang="cs-CZ" sz="1800" dirty="0"/>
              <a:t> která vyhledává pro organizaci nejvhodnějšího zaměstnance, odpovídajících kvalit jak psychologických tak odborných. </a:t>
            </a:r>
            <a:endParaRPr lang="cs-CZ" sz="1800" dirty="0" smtClean="0"/>
          </a:p>
          <a:p>
            <a:pPr algn="just"/>
            <a:r>
              <a:rPr lang="cs-CZ" sz="1800" dirty="0" smtClean="0"/>
              <a:t>Tento </a:t>
            </a:r>
            <a:r>
              <a:rPr lang="cs-CZ" sz="1800" dirty="0"/>
              <a:t>způsob je ovšem spojen s růstem nákladů na výběrové řízení a také s rizikem, že vybraný zaměstnanec nebude zcela vhodnou volbou a do organizace nezapadne. </a:t>
            </a:r>
            <a:endParaRPr lang="cs-CZ" sz="1800" dirty="0" smtClean="0"/>
          </a:p>
          <a:p>
            <a:pPr algn="just"/>
            <a:r>
              <a:rPr lang="cs-CZ" sz="1800" dirty="0" smtClean="0"/>
              <a:t>Účelnost </a:t>
            </a:r>
            <a:r>
              <a:rPr lang="cs-CZ" sz="1800" dirty="0"/>
              <a:t>a využití </a:t>
            </a:r>
            <a:r>
              <a:rPr lang="cs-CZ" sz="1800" dirty="0" smtClean="0"/>
              <a:t>můžeme naopak vidět v </a:t>
            </a:r>
            <a:r>
              <a:rPr lang="cs-CZ" sz="1800" dirty="0"/>
              <a:t>rychlosti, se kterou se tímto způsobem personální problém řeší</a:t>
            </a:r>
            <a:r>
              <a:rPr lang="cs-CZ" sz="1800" dirty="0" smtClean="0"/>
              <a:t>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88832" cy="507703"/>
          </a:xfrm>
        </p:spPr>
        <p:txBody>
          <a:bodyPr/>
          <a:lstStyle/>
          <a:p>
            <a:r>
              <a:rPr lang="cs-CZ" dirty="0" smtClean="0"/>
              <a:t>Zajišťování externích zdrojů lidských sil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5205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 smtClean="0"/>
              <a:t>Cílem procesu získání lidských zdrojů je získání </a:t>
            </a:r>
            <a:r>
              <a:rPr lang="cs-CZ" sz="1800" dirty="0"/>
              <a:t>s vynaložením co možná nejnižších nákladů potřebné množství odpovídajících pracovníků, </a:t>
            </a:r>
            <a:r>
              <a:rPr lang="cs-CZ" sz="1800" dirty="0" smtClean="0"/>
              <a:t>kteří </a:t>
            </a:r>
            <a:r>
              <a:rPr lang="cs-CZ" sz="1800" dirty="0"/>
              <a:t>jsou žádoucí pro uspokojení podnikové potřeby lidských </a:t>
            </a:r>
            <a:r>
              <a:rPr lang="cs-CZ" sz="1800" dirty="0" smtClean="0"/>
              <a:t>zdrojů.</a:t>
            </a:r>
          </a:p>
          <a:p>
            <a:pPr algn="just"/>
            <a:r>
              <a:rPr lang="cs-CZ" sz="1800" dirty="0" smtClean="0"/>
              <a:t>Volba </a:t>
            </a:r>
            <a:r>
              <a:rPr lang="cs-CZ" sz="1800" dirty="0"/>
              <a:t>metody/metod pro přilákání zaměstnanců závisí dále na specifikacích a povaze pracovního místa, kdy je například pro dělnické profese a níže postavené pracovní pozice vhodné užití jiných metod, než například pro pracovní pozice manažerů a zaměstnanců s většími rozhodovacími pravomocemi. </a:t>
            </a:r>
            <a:endParaRPr lang="cs-CZ" sz="1800" dirty="0" smtClean="0"/>
          </a:p>
          <a:p>
            <a:pPr algn="just"/>
            <a:r>
              <a:rPr lang="cs-CZ" sz="1800" dirty="0" smtClean="0"/>
              <a:t>Do </a:t>
            </a:r>
            <a:r>
              <a:rPr lang="cs-CZ" sz="1800" dirty="0"/>
              <a:t>značné míry je volba metody ovlivněna také situací na trhu práce, zejména potom na lokálním trhu práce. </a:t>
            </a:r>
            <a:endParaRPr lang="cs-CZ" sz="1800" dirty="0" smtClean="0"/>
          </a:p>
          <a:p>
            <a:pPr algn="just"/>
            <a:r>
              <a:rPr lang="cs-CZ" sz="1800" dirty="0" smtClean="0"/>
              <a:t>Zaměstnavatelé </a:t>
            </a:r>
            <a:r>
              <a:rPr lang="cs-CZ" sz="1800" dirty="0"/>
              <a:t>tak přihlížejí i k dosažitelnosti zaměstnanců určité kvalifikace v regionu</a:t>
            </a:r>
            <a:r>
              <a:rPr lang="cs-CZ" sz="1800" dirty="0" smtClean="0"/>
              <a:t>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88832" cy="507703"/>
          </a:xfrm>
        </p:spPr>
        <p:txBody>
          <a:bodyPr/>
          <a:lstStyle/>
          <a:p>
            <a:r>
              <a:rPr lang="cs-CZ" dirty="0" smtClean="0"/>
              <a:t>Přilákání vhodných lidských zdrojů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351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Inzerování</a:t>
            </a:r>
            <a:r>
              <a:rPr lang="cs-CZ" sz="1800" dirty="0"/>
              <a:t> </a:t>
            </a:r>
            <a:r>
              <a:rPr lang="cs-CZ" sz="1800" dirty="0" smtClean="0"/>
              <a:t>představuje velmi </a:t>
            </a:r>
            <a:r>
              <a:rPr lang="cs-CZ" sz="1800" dirty="0"/>
              <a:t>univerzální a často užívanou metodu přilákání uchazečů. </a:t>
            </a:r>
            <a:endParaRPr lang="cs-CZ" sz="1800" dirty="0" smtClean="0"/>
          </a:p>
          <a:p>
            <a:pPr algn="just"/>
            <a:r>
              <a:rPr lang="cs-CZ" sz="1800" dirty="0" smtClean="0"/>
              <a:t>Hlavní </a:t>
            </a:r>
            <a:r>
              <a:rPr lang="cs-CZ" sz="1800" dirty="0"/>
              <a:t>účel a cíl je vzbudit zájem a upoutat pozornost uchazečů, popřípadě informovat o pracovní pozici, podniku, zajímavým a atraktivním způsobem. </a:t>
            </a:r>
            <a:endParaRPr lang="cs-CZ" sz="1800" dirty="0" smtClean="0"/>
          </a:p>
          <a:p>
            <a:pPr algn="just"/>
            <a:r>
              <a:rPr lang="cs-CZ" sz="1800" dirty="0" smtClean="0"/>
              <a:t>Měl </a:t>
            </a:r>
            <a:r>
              <a:rPr lang="cs-CZ" sz="1800" dirty="0"/>
              <a:t>by tedy vyvolat u uchazečů pozornost a tím vzbudit zájem především u vhodných kandidátů pro nabízenou pozici. </a:t>
            </a:r>
            <a:endParaRPr lang="cs-CZ" sz="1800" dirty="0" smtClean="0"/>
          </a:p>
          <a:p>
            <a:pPr algn="just"/>
            <a:r>
              <a:rPr lang="cs-CZ" sz="1800" dirty="0" smtClean="0"/>
              <a:t>Pro </a:t>
            </a:r>
            <a:r>
              <a:rPr lang="cs-CZ" sz="1800" dirty="0"/>
              <a:t>správné provedení a zpracování inzerátu je tedy nezbytné, aby byly v rámci inzerátu správně analyzovány požadavky, které budou v podobě inzerátu umístěny ve vhodných mediích a budou moci být dále vyhodnocovány</a:t>
            </a:r>
            <a:r>
              <a:rPr lang="cs-CZ" sz="1800" dirty="0" smtClean="0"/>
              <a:t>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88832" cy="507703"/>
          </a:xfrm>
        </p:spPr>
        <p:txBody>
          <a:bodyPr/>
          <a:lstStyle/>
          <a:p>
            <a:r>
              <a:rPr lang="cs-CZ" dirty="0" smtClean="0"/>
              <a:t>Metody k přilákání vhodných lidských zdrojů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4201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500933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 smtClean="0"/>
              <a:t>Organizační </a:t>
            </a:r>
            <a:r>
              <a:rPr lang="cs-CZ" sz="1800" dirty="0"/>
              <a:t>struktura představuje strukturu systému řízení organizace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 smtClean="0"/>
              <a:t>Organizační struktura </a:t>
            </a:r>
            <a:r>
              <a:rPr lang="cs-CZ" sz="1800" dirty="0"/>
              <a:t>je relativně stabilní a předurčuje chování určitého systému. </a:t>
            </a:r>
          </a:p>
          <a:p>
            <a:pPr algn="just"/>
            <a:r>
              <a:rPr lang="cs-CZ" sz="1800" dirty="0" smtClean="0"/>
              <a:t>V</a:t>
            </a:r>
            <a:r>
              <a:rPr lang="cs-CZ" sz="1800" dirty="0"/>
              <a:t> organizaci můžeme nalézt formální organizační struktury a neformální organizační struktury. </a:t>
            </a:r>
            <a:endParaRPr lang="cs-CZ" sz="1800" dirty="0" smtClean="0"/>
          </a:p>
          <a:p>
            <a:pPr algn="just"/>
            <a:r>
              <a:rPr lang="cs-CZ" sz="1800" b="1" dirty="0" smtClean="0"/>
              <a:t>Formální </a:t>
            </a:r>
            <a:r>
              <a:rPr lang="cs-CZ" sz="1800" b="1" dirty="0"/>
              <a:t>organizační struktury</a:t>
            </a:r>
            <a:r>
              <a:rPr lang="cs-CZ" sz="1800" dirty="0"/>
              <a:t> zabezpečují dělbu práce (diferenciaci), k zajištění vhodného provádění stanovených činností, a celistvé řízení (integraci), vedoucí k dosažení stanovených společných cílů organizační jednotky. </a:t>
            </a:r>
            <a:endParaRPr lang="cs-CZ" sz="1800" dirty="0" smtClean="0"/>
          </a:p>
          <a:p>
            <a:pPr algn="just"/>
            <a:r>
              <a:rPr lang="cs-CZ" sz="1800" b="1" dirty="0" smtClean="0"/>
              <a:t>Neformální </a:t>
            </a:r>
            <a:r>
              <a:rPr lang="cs-CZ" sz="1800" b="1" dirty="0"/>
              <a:t>organizační </a:t>
            </a:r>
            <a:r>
              <a:rPr lang="cs-CZ" sz="1800" b="1" dirty="0" smtClean="0"/>
              <a:t>struktury</a:t>
            </a:r>
            <a:r>
              <a:rPr lang="cs-CZ" sz="1800" dirty="0"/>
              <a:t> </a:t>
            </a:r>
            <a:r>
              <a:rPr lang="cs-CZ" sz="1800" dirty="0" smtClean="0"/>
              <a:t>vytvářejí </a:t>
            </a:r>
            <a:r>
              <a:rPr lang="cs-CZ" sz="1800" dirty="0"/>
              <a:t>spontánně na základě sdílených zájmů skupin lidí, jako je osobní přátelství, rodinná spřízněnost, vzájemné sympatie, hmotné zájmy apod.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Organizační struktura 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318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Užití agentury specializované na inzerování </a:t>
            </a:r>
            <a:r>
              <a:rPr lang="cs-CZ" sz="1800" dirty="0" smtClean="0"/>
              <a:t>je metoda vhodná zejména </a:t>
            </a:r>
            <a:r>
              <a:rPr lang="cs-CZ" sz="1800" dirty="0"/>
              <a:t>pro větší kampaně anebo v případě získávání klíčových zaměstnanců. </a:t>
            </a:r>
            <a:endParaRPr lang="cs-CZ" sz="1800" dirty="0" smtClean="0"/>
          </a:p>
          <a:p>
            <a:pPr algn="just"/>
            <a:r>
              <a:rPr lang="cs-CZ" sz="1800" dirty="0" smtClean="0"/>
              <a:t>Při </a:t>
            </a:r>
            <a:r>
              <a:rPr lang="cs-CZ" sz="1800" dirty="0"/>
              <a:t>užití takto specializované agentury bývají v praxi zpravidla pro podniky rozhodující zkušenosti agentury s inzerováním zaměstnání, konkrétní příklady její práce a její výsledky spolu s referencemi ostatních organizací a tedy jejich zkušenosti s úrovní poskytovaných služeb. </a:t>
            </a:r>
          </a:p>
          <a:p>
            <a:pPr algn="just"/>
            <a:r>
              <a:rPr lang="cs-CZ" sz="1800" dirty="0"/>
              <a:t>Dalším významným předpokladem pro kvalitní spolupráci je </a:t>
            </a:r>
            <a:r>
              <a:rPr lang="cs-CZ" sz="1800" dirty="0" smtClean="0"/>
              <a:t>osobní </a:t>
            </a:r>
            <a:r>
              <a:rPr lang="cs-CZ" sz="1800" dirty="0"/>
              <a:t>setkání s lidmi, kteří budou přímo zainteresovaní v inzerování, prodiskutování metod, které budou použity a v neposlední řadě i zvážení ceny nabízených služeb</a:t>
            </a:r>
            <a:r>
              <a:rPr lang="cs-CZ" sz="1800" dirty="0" smtClean="0"/>
              <a:t>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88832" cy="507703"/>
          </a:xfrm>
        </p:spPr>
        <p:txBody>
          <a:bodyPr/>
          <a:lstStyle/>
          <a:p>
            <a:r>
              <a:rPr lang="cs-CZ" dirty="0" smtClean="0"/>
              <a:t>Metody k přilákání vhodných lidských zdrojů 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2683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Spolupráce s úřady práce je do jisté míry povinnou součástí v oblasti plánování lidských zdrojů a zajištění zaměstnanců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 smtClean="0"/>
              <a:t>Ze </a:t>
            </a:r>
            <a:r>
              <a:rPr lang="cs-CZ" sz="1800" dirty="0"/>
              <a:t>širšího pohledu se jeví pro zaměstnavatele jako výhodné služeb </a:t>
            </a:r>
            <a:r>
              <a:rPr lang="cs-CZ" sz="1800" dirty="0" smtClean="0"/>
              <a:t>úřadů  práce </a:t>
            </a:r>
            <a:r>
              <a:rPr lang="cs-CZ" sz="1800" dirty="0"/>
              <a:t>využívat i díky tomu, že </a:t>
            </a:r>
            <a:r>
              <a:rPr lang="cs-CZ" sz="1800" dirty="0" smtClean="0"/>
              <a:t>tyto úřady </a:t>
            </a:r>
            <a:r>
              <a:rPr lang="cs-CZ" sz="1800" dirty="0"/>
              <a:t>zajišťují určitý předvýběr a díky rozsáhlé evidenci také mohou poskytovat zaměstnavatelům velmi cenné informace. </a:t>
            </a:r>
            <a:endParaRPr lang="cs-CZ" sz="1800" dirty="0" smtClean="0"/>
          </a:p>
          <a:p>
            <a:pPr algn="just"/>
            <a:r>
              <a:rPr lang="cs-CZ" sz="1800" dirty="0" smtClean="0"/>
              <a:t>Nevýhodou, </a:t>
            </a:r>
            <a:r>
              <a:rPr lang="cs-CZ" sz="1800" dirty="0"/>
              <a:t>ovšem v tomto případě je, že na </a:t>
            </a:r>
            <a:r>
              <a:rPr lang="cs-CZ" sz="1800" dirty="0" smtClean="0"/>
              <a:t>úřady práce </a:t>
            </a:r>
            <a:r>
              <a:rPr lang="cs-CZ" sz="1800" dirty="0"/>
              <a:t>nejsou zpravidla registrováni všichni potenciální uchazeči o danou pracovní pozici a tak je výběr uchazečů poměrně </a:t>
            </a:r>
            <a:r>
              <a:rPr lang="cs-CZ" sz="1800" dirty="0" smtClean="0"/>
              <a:t>omezený.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88832" cy="507703"/>
          </a:xfrm>
        </p:spPr>
        <p:txBody>
          <a:bodyPr/>
          <a:lstStyle/>
          <a:p>
            <a:r>
              <a:rPr lang="cs-CZ" dirty="0" smtClean="0"/>
              <a:t>Metody k přilákání vhodných lidských zdrojů III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521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Hlavní cíl výběru zaměstnanců může být také velmi jednoduše definován, jako snaha o výběr nejlepších nebo </a:t>
            </a:r>
            <a:r>
              <a:rPr lang="cs-CZ" sz="1800" dirty="0" smtClean="0"/>
              <a:t>také </a:t>
            </a:r>
            <a:r>
              <a:rPr lang="cs-CZ" sz="1800" dirty="0"/>
              <a:t>nejvhodnějších lidí pro danou práci. Ti, kteří zaměstnance dále vybírají, se tak pokouší předpovědět jejich výkon na konkrétní pracovní pozici. </a:t>
            </a:r>
          </a:p>
          <a:p>
            <a:pPr algn="just"/>
            <a:r>
              <a:rPr lang="cs-CZ" sz="1800" dirty="0"/>
              <a:t>V procesu výběru zaměstnance je také dílčím cílem zjišťování, zda existují nějaké mezery v přehledu například dosavadních zaměstnání uchazeče nebo zda existují skutečnosti, které si vyžadují další vysvětlení, o kterých může uchazeč dále podat informace. </a:t>
            </a:r>
          </a:p>
          <a:p>
            <a:pPr algn="just"/>
            <a:r>
              <a:rPr lang="cs-CZ" sz="1800" dirty="0" smtClean="0"/>
              <a:t>Kroky při výběru vhodných lidí: </a:t>
            </a:r>
            <a:r>
              <a:rPr lang="cs-CZ" sz="1800" dirty="0"/>
              <a:t>Shromažďování v ideálním případě maximálního množství relevantních informací. </a:t>
            </a:r>
            <a:r>
              <a:rPr lang="cs-CZ" sz="1800" dirty="0" smtClean="0"/>
              <a:t>Uspořádání, vyhodnocení a ohodnocení každého </a:t>
            </a:r>
            <a:r>
              <a:rPr lang="cs-CZ" sz="1800" dirty="0"/>
              <a:t>kandidáta </a:t>
            </a:r>
            <a:r>
              <a:rPr lang="cs-CZ" sz="1800" dirty="0" smtClean="0"/>
              <a:t>v</a:t>
            </a:r>
            <a:r>
              <a:rPr lang="cs-CZ" sz="1800" dirty="0"/>
              <a:t> závislosti na předpokládaném výkonu na daném pracovním </a:t>
            </a:r>
            <a:r>
              <a:rPr lang="cs-CZ" sz="1800" dirty="0" smtClean="0"/>
              <a:t>místě. Poskytnutí takové informace uchazečům tak, </a:t>
            </a:r>
            <a:r>
              <a:rPr lang="cs-CZ" sz="1800" dirty="0"/>
              <a:t>aby se na jejich základě mohli rozhodnout, zda přijmou dané pracovní místo</a:t>
            </a:r>
            <a:r>
              <a:rPr lang="cs-CZ" sz="1800" dirty="0" smtClean="0"/>
              <a:t>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88832" cy="507703"/>
          </a:xfrm>
        </p:spPr>
        <p:txBody>
          <a:bodyPr/>
          <a:lstStyle/>
          <a:p>
            <a:r>
              <a:rPr lang="cs-CZ" dirty="0" smtClean="0"/>
              <a:t>Výběr vhodných lidských sil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5304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437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 smtClean="0"/>
              <a:t>Aby bylo možné realizovat jednotlivé řídící </a:t>
            </a:r>
            <a:r>
              <a:rPr lang="cs-CZ" sz="1800" dirty="0"/>
              <a:t>i výkonné funkce, k </a:t>
            </a:r>
            <a:r>
              <a:rPr lang="cs-CZ" sz="1800" dirty="0" smtClean="0"/>
              <a:t>tomu nezbytně potřebujeme zabezpečení prostředky, a to materiálními </a:t>
            </a:r>
            <a:r>
              <a:rPr lang="cs-CZ" sz="1800" dirty="0"/>
              <a:t>a </a:t>
            </a:r>
            <a:r>
              <a:rPr lang="cs-CZ" sz="1800" dirty="0" smtClean="0"/>
              <a:t>finančními.</a:t>
            </a:r>
          </a:p>
          <a:p>
            <a:pPr algn="just"/>
            <a:endParaRPr lang="cs-CZ" sz="1800" dirty="0" smtClean="0"/>
          </a:p>
          <a:p>
            <a:pPr marL="0" indent="0" algn="just">
              <a:buNone/>
            </a:pPr>
            <a:r>
              <a:rPr lang="cs-CZ" sz="1800" dirty="0" smtClean="0"/>
              <a:t>Plnění řídící </a:t>
            </a:r>
            <a:r>
              <a:rPr lang="cs-CZ" sz="1800" dirty="0"/>
              <a:t>funkce (souboru </a:t>
            </a:r>
            <a:r>
              <a:rPr lang="cs-CZ" sz="1800" dirty="0" smtClean="0"/>
              <a:t>činností</a:t>
            </a:r>
            <a:r>
              <a:rPr lang="cs-CZ" sz="1800" dirty="0"/>
              <a:t>) </a:t>
            </a:r>
            <a:r>
              <a:rPr lang="cs-CZ" sz="1800" dirty="0" smtClean="0"/>
              <a:t>zabezpečení prostředky spočívá </a:t>
            </a:r>
            <a:r>
              <a:rPr lang="cs-CZ" sz="1800" dirty="0"/>
              <a:t>v: </a:t>
            </a:r>
          </a:p>
          <a:p>
            <a:pPr algn="just"/>
            <a:r>
              <a:rPr lang="cs-CZ" sz="1800" dirty="0" smtClean="0"/>
              <a:t>zabezpečování </a:t>
            </a:r>
            <a:r>
              <a:rPr lang="cs-CZ" sz="1800" dirty="0"/>
              <a:t>materiálních a </a:t>
            </a:r>
            <a:r>
              <a:rPr lang="cs-CZ" sz="1800" dirty="0" smtClean="0"/>
              <a:t>finančních prostředků; </a:t>
            </a:r>
            <a:endParaRPr lang="cs-CZ" sz="1800" dirty="0"/>
          </a:p>
          <a:p>
            <a:pPr algn="just"/>
            <a:r>
              <a:rPr lang="cs-CZ" sz="1800" dirty="0" smtClean="0"/>
              <a:t>rozhodování </a:t>
            </a:r>
            <a:r>
              <a:rPr lang="cs-CZ" sz="1800" dirty="0"/>
              <a:t>o jejich použití a racionálním </a:t>
            </a:r>
            <a:r>
              <a:rPr lang="cs-CZ" sz="1800" dirty="0" smtClean="0"/>
              <a:t>využívání</a:t>
            </a:r>
            <a:r>
              <a:rPr lang="cs-CZ" sz="1800" dirty="0"/>
              <a:t>;</a:t>
            </a:r>
          </a:p>
          <a:p>
            <a:pPr algn="just"/>
            <a:r>
              <a:rPr lang="cs-CZ" sz="1800" dirty="0" smtClean="0"/>
              <a:t>jejich </a:t>
            </a:r>
            <a:r>
              <a:rPr lang="cs-CZ" sz="1800" dirty="0"/>
              <a:t>udržování a </a:t>
            </a:r>
            <a:r>
              <a:rPr lang="cs-CZ" sz="1800" dirty="0" smtClean="0"/>
              <a:t>ochraně. </a:t>
            </a:r>
            <a:endParaRPr lang="cs-CZ" sz="1800" dirty="0"/>
          </a:p>
          <a:p>
            <a:pPr marL="0" indent="0" algn="just">
              <a:buNone/>
            </a:pPr>
            <a:endParaRPr lang="cs-CZ" sz="1800" dirty="0" smtClean="0"/>
          </a:p>
          <a:p>
            <a:pPr marL="0" indent="0" algn="just">
              <a:buNone/>
            </a:pPr>
            <a:r>
              <a:rPr lang="cs-CZ" sz="1800" dirty="0" smtClean="0"/>
              <a:t>Tato </a:t>
            </a:r>
            <a:r>
              <a:rPr lang="cs-CZ" sz="1800" dirty="0"/>
              <a:t>funkce není mnoha autory považována za funkcí </a:t>
            </a:r>
            <a:r>
              <a:rPr lang="cs-CZ" sz="1800" dirty="0" smtClean="0"/>
              <a:t>řídící</a:t>
            </a:r>
            <a:r>
              <a:rPr lang="cs-CZ" sz="1800" dirty="0"/>
              <a:t>. </a:t>
            </a:r>
            <a:r>
              <a:rPr lang="cs-CZ" sz="1800" dirty="0" smtClean="0"/>
              <a:t>Vycházející ze </a:t>
            </a:r>
            <a:r>
              <a:rPr lang="cs-CZ" sz="1800" dirty="0"/>
              <a:t>struktury </a:t>
            </a:r>
            <a:r>
              <a:rPr lang="cs-CZ" sz="1800" dirty="0" smtClean="0"/>
              <a:t>řídících </a:t>
            </a:r>
            <a:r>
              <a:rPr lang="cs-CZ" sz="1800" dirty="0"/>
              <a:t>funkcí a vzhledem na význam této funkce pro </a:t>
            </a:r>
            <a:r>
              <a:rPr lang="cs-CZ" sz="1800" dirty="0" smtClean="0"/>
              <a:t>činnost podniku </a:t>
            </a:r>
            <a:r>
              <a:rPr lang="cs-CZ" sz="1800" dirty="0"/>
              <a:t>a </a:t>
            </a:r>
            <a:r>
              <a:rPr lang="cs-CZ" sz="1800" dirty="0" smtClean="0"/>
              <a:t>náročnost </a:t>
            </a:r>
            <a:r>
              <a:rPr lang="cs-CZ" sz="1800" dirty="0"/>
              <a:t>její realizace je však </a:t>
            </a:r>
            <a:r>
              <a:rPr lang="cs-CZ" sz="1800" dirty="0" smtClean="0"/>
              <a:t>účelné </a:t>
            </a:r>
            <a:r>
              <a:rPr lang="cs-CZ" sz="1800" dirty="0"/>
              <a:t>zkoumat práci s </a:t>
            </a:r>
            <a:r>
              <a:rPr lang="cs-CZ" sz="1800" dirty="0" smtClean="0"/>
              <a:t>prostředky jako funkci řídící</a:t>
            </a:r>
            <a:r>
              <a:rPr lang="cs-CZ" sz="1800" dirty="0"/>
              <a:t>. 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88832" cy="507703"/>
          </a:xfrm>
        </p:spPr>
        <p:txBody>
          <a:bodyPr/>
          <a:lstStyle/>
          <a:p>
            <a:r>
              <a:rPr lang="cs-CZ" dirty="0" smtClean="0"/>
              <a:t>Materiální zabezpečení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9779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437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 smtClean="0"/>
              <a:t>Finanční hospodaření </a:t>
            </a:r>
            <a:r>
              <a:rPr lang="cs-CZ" sz="1800" dirty="0"/>
              <a:t>podniku se stará o pohyb </a:t>
            </a:r>
            <a:r>
              <a:rPr lang="cs-CZ" sz="1800" dirty="0" smtClean="0"/>
              <a:t>peněz</a:t>
            </a:r>
            <a:r>
              <a:rPr lang="cs-CZ" sz="1800" dirty="0"/>
              <a:t>, majetku a kapitálu. </a:t>
            </a:r>
          </a:p>
          <a:p>
            <a:pPr algn="just"/>
            <a:r>
              <a:rPr lang="cs-CZ" sz="1800" dirty="0"/>
              <a:t>Jedná se nejen o jejich získávání, ale i o jejich </a:t>
            </a:r>
            <a:r>
              <a:rPr lang="cs-CZ" sz="1800" dirty="0" smtClean="0"/>
              <a:t>rozdělování </a:t>
            </a:r>
            <a:r>
              <a:rPr lang="cs-CZ" sz="1800" dirty="0"/>
              <a:t>a </a:t>
            </a:r>
            <a:r>
              <a:rPr lang="cs-CZ" sz="1800" dirty="0" smtClean="0"/>
              <a:t>efektivní využívání </a:t>
            </a:r>
            <a:r>
              <a:rPr lang="cs-CZ" sz="1800" dirty="0"/>
              <a:t>v rámci </a:t>
            </a:r>
            <a:r>
              <a:rPr lang="cs-CZ" sz="1800" dirty="0" smtClean="0"/>
              <a:t>řídícího </a:t>
            </a:r>
            <a:r>
              <a:rPr lang="cs-CZ" sz="1800" dirty="0"/>
              <a:t>procesu podniku, ale i mimo </a:t>
            </a:r>
            <a:r>
              <a:rPr lang="cs-CZ" sz="1800" dirty="0" smtClean="0"/>
              <a:t>něj </a:t>
            </a:r>
            <a:r>
              <a:rPr lang="cs-CZ" sz="1800" dirty="0"/>
              <a:t>(</a:t>
            </a:r>
            <a:r>
              <a:rPr lang="cs-CZ" sz="1800" dirty="0" smtClean="0"/>
              <a:t>finanční investování</a:t>
            </a:r>
            <a:r>
              <a:rPr lang="cs-CZ" sz="1800" dirty="0"/>
              <a:t>). </a:t>
            </a:r>
          </a:p>
          <a:p>
            <a:pPr algn="just"/>
            <a:r>
              <a:rPr lang="cs-CZ" sz="1800" dirty="0"/>
              <a:t>Za </a:t>
            </a:r>
            <a:r>
              <a:rPr lang="cs-CZ" sz="1800" dirty="0" smtClean="0"/>
              <a:t>finanční prostředky </a:t>
            </a:r>
            <a:r>
              <a:rPr lang="cs-CZ" sz="1800" dirty="0"/>
              <a:t>jsou </a:t>
            </a:r>
            <a:r>
              <a:rPr lang="cs-CZ" sz="1800" dirty="0" smtClean="0"/>
              <a:t>pořízené potřebné </a:t>
            </a:r>
            <a:r>
              <a:rPr lang="cs-CZ" sz="1800" dirty="0"/>
              <a:t>hmotné </a:t>
            </a:r>
            <a:r>
              <a:rPr lang="cs-CZ" sz="1800" dirty="0" smtClean="0"/>
              <a:t>prostředky </a:t>
            </a:r>
            <a:r>
              <a:rPr lang="cs-CZ" sz="1800" dirty="0"/>
              <a:t>(pracovní </a:t>
            </a:r>
            <a:r>
              <a:rPr lang="cs-CZ" sz="1800" dirty="0" smtClean="0"/>
              <a:t>předměty</a:t>
            </a:r>
            <a:r>
              <a:rPr lang="cs-CZ" sz="1800" dirty="0"/>
              <a:t>, </a:t>
            </a:r>
            <a:r>
              <a:rPr lang="cs-CZ" sz="1800" dirty="0" smtClean="0"/>
              <a:t>např. </a:t>
            </a:r>
            <a:r>
              <a:rPr lang="cs-CZ" sz="1800" dirty="0"/>
              <a:t>materiál, suroviny a pracovní </a:t>
            </a:r>
            <a:r>
              <a:rPr lang="cs-CZ" sz="1800" dirty="0" smtClean="0"/>
              <a:t>prostředky např. </a:t>
            </a:r>
            <a:r>
              <a:rPr lang="cs-CZ" sz="1800" dirty="0"/>
              <a:t>stroje </a:t>
            </a:r>
            <a:r>
              <a:rPr lang="cs-CZ" sz="1800" dirty="0" smtClean="0"/>
              <a:t>a zařízení</a:t>
            </a:r>
            <a:r>
              <a:rPr lang="cs-CZ" sz="1800" dirty="0"/>
              <a:t>). </a:t>
            </a:r>
            <a:endParaRPr lang="cs-CZ" sz="1800" dirty="0" smtClean="0"/>
          </a:p>
          <a:p>
            <a:pPr algn="just"/>
            <a:r>
              <a:rPr lang="cs-CZ" sz="1800" dirty="0" smtClean="0"/>
              <a:t>O </a:t>
            </a:r>
            <a:r>
              <a:rPr lang="cs-CZ" sz="1800" dirty="0"/>
              <a:t>jejich racionální využívání, </a:t>
            </a:r>
            <a:r>
              <a:rPr lang="cs-CZ" sz="1800" dirty="0" smtClean="0"/>
              <a:t>stejně jako </a:t>
            </a:r>
            <a:r>
              <a:rPr lang="cs-CZ" sz="1800" dirty="0"/>
              <a:t>o údržbu a ochranu </a:t>
            </a:r>
            <a:r>
              <a:rPr lang="cs-CZ" sz="1800" dirty="0" smtClean="0"/>
              <a:t>strojů, zařízení</a:t>
            </a:r>
            <a:r>
              <a:rPr lang="cs-CZ" sz="1800" dirty="0"/>
              <a:t>, veškerého majetku </a:t>
            </a:r>
            <a:r>
              <a:rPr lang="cs-CZ" sz="1800" dirty="0" smtClean="0"/>
              <a:t>organizace </a:t>
            </a:r>
            <a:r>
              <a:rPr lang="cs-CZ" sz="1800" dirty="0"/>
              <a:t>je nezbytné se v procesu </a:t>
            </a:r>
            <a:r>
              <a:rPr lang="cs-CZ" sz="1800" dirty="0" smtClean="0"/>
              <a:t>řízení starat</a:t>
            </a:r>
            <a:r>
              <a:rPr lang="cs-CZ" sz="1800" dirty="0"/>
              <a:t>. </a:t>
            </a:r>
          </a:p>
          <a:p>
            <a:pPr algn="just"/>
            <a:r>
              <a:rPr lang="cs-CZ" sz="1800" dirty="0" smtClean="0"/>
              <a:t>Plnění </a:t>
            </a:r>
            <a:r>
              <a:rPr lang="cs-CZ" sz="1800" dirty="0"/>
              <a:t>funkce </a:t>
            </a:r>
            <a:r>
              <a:rPr lang="cs-CZ" sz="1800" dirty="0" smtClean="0"/>
              <a:t>zabezpečení prostředky </a:t>
            </a:r>
            <a:r>
              <a:rPr lang="cs-CZ" sz="1800" dirty="0"/>
              <a:t>se realizuje ve </a:t>
            </a:r>
            <a:r>
              <a:rPr lang="cs-CZ" sz="1800" dirty="0" smtClean="0"/>
              <a:t>všech </a:t>
            </a:r>
            <a:r>
              <a:rPr lang="cs-CZ" sz="1800" dirty="0"/>
              <a:t>útvarech podniku, </a:t>
            </a:r>
            <a:r>
              <a:rPr lang="cs-CZ" sz="1800" dirty="0" smtClean="0"/>
              <a:t>ve </a:t>
            </a:r>
            <a:r>
              <a:rPr lang="cs-CZ" sz="1800" dirty="0"/>
              <a:t>všech funkcích </a:t>
            </a:r>
            <a:r>
              <a:rPr lang="cs-CZ" sz="1800" dirty="0" smtClean="0"/>
              <a:t>řídících </a:t>
            </a:r>
            <a:r>
              <a:rPr lang="cs-CZ" sz="1800" dirty="0"/>
              <a:t>i </a:t>
            </a:r>
            <a:r>
              <a:rPr lang="cs-CZ" sz="1800" dirty="0" smtClean="0"/>
              <a:t>výkonných.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88832" cy="507703"/>
          </a:xfrm>
        </p:spPr>
        <p:txBody>
          <a:bodyPr/>
          <a:lstStyle/>
          <a:p>
            <a:r>
              <a:rPr lang="cs-CZ" dirty="0" smtClean="0"/>
              <a:t>Materiální zabezpečení 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8486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500933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 smtClean="0"/>
              <a:t>Rozeznáváme organizační strukturu procesní a organizační strukturu útvarovou.</a:t>
            </a:r>
          </a:p>
          <a:p>
            <a:pPr algn="just"/>
            <a:r>
              <a:rPr lang="cs-CZ" sz="1800" b="1" dirty="0" smtClean="0"/>
              <a:t>Struktura procesní</a:t>
            </a:r>
            <a:r>
              <a:rPr lang="cs-CZ" sz="1800" dirty="0"/>
              <a:t> </a:t>
            </a:r>
            <a:r>
              <a:rPr lang="cs-CZ" sz="1800" dirty="0" smtClean="0"/>
              <a:t>je </a:t>
            </a:r>
            <a:r>
              <a:rPr lang="cs-CZ" sz="1800" dirty="0"/>
              <a:t>definována jako soubor činností a vztahů </a:t>
            </a:r>
            <a:r>
              <a:rPr lang="cs-CZ" sz="1800" dirty="0" smtClean="0"/>
              <a:t>mezi </a:t>
            </a:r>
            <a:r>
              <a:rPr lang="cs-CZ" sz="1800" dirty="0"/>
              <a:t>těmito činnostmi. V případě struktury procesní jsou určující procesy a ne útvary. Procesní struktura se znázorňuje pomocí grafu, který se skládá z uzlů a </a:t>
            </a:r>
            <a:r>
              <a:rPr lang="cs-CZ" sz="1800" dirty="0" smtClean="0"/>
              <a:t>hran.</a:t>
            </a:r>
          </a:p>
          <a:p>
            <a:pPr algn="just"/>
            <a:r>
              <a:rPr lang="cs-CZ" sz="1800" b="1" dirty="0" smtClean="0"/>
              <a:t>Struktura útvarová</a:t>
            </a:r>
            <a:r>
              <a:rPr lang="cs-CZ" sz="1800" dirty="0" smtClean="0"/>
              <a:t> </a:t>
            </a:r>
            <a:r>
              <a:rPr lang="cs-CZ" sz="1800" dirty="0"/>
              <a:t>je definována jako soubor pracovních míst a vztahů (mocenských, informačních a hmotně-energetických) mezi těmito pracovními místy. Zobrazením útvarové struktury je organizační </a:t>
            </a:r>
            <a:r>
              <a:rPr lang="cs-CZ" sz="1800" dirty="0" smtClean="0"/>
              <a:t>schéma. </a:t>
            </a:r>
            <a:r>
              <a:rPr lang="cs-CZ" sz="1800" dirty="0"/>
              <a:t>Základním prvkem útvarové struktury je pracovní místo. Seskupením pracovních míst a přidělením příslušného řídícího prvku vzniká pracovní </a:t>
            </a:r>
            <a:r>
              <a:rPr lang="cs-CZ" sz="1800" dirty="0" smtClean="0"/>
              <a:t>útvar. </a:t>
            </a:r>
            <a:r>
              <a:rPr lang="cs-CZ" sz="1800" dirty="0"/>
              <a:t>U útvarové struktury platí princip jednoty vedení, což znamená, že pracovník má vždy jen jednoho nadřízeného, který odpovídá za veškerou činnost daného </a:t>
            </a:r>
            <a:r>
              <a:rPr lang="cs-CZ" sz="1800" dirty="0" smtClean="0"/>
              <a:t>pracovníka.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Organizační struktura III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0425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500933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Struktura procesní</a:t>
            </a:r>
            <a:endParaRPr lang="cs-CZ" dirty="0"/>
          </a:p>
        </p:txBody>
      </p:sp>
      <p:pic>
        <p:nvPicPr>
          <p:cNvPr id="5" name="Zástupný symbol pro obsah 3" descr="proces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41220" y="843559"/>
            <a:ext cx="4861560" cy="374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5990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500933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Struktura útvarová</a:t>
            </a:r>
            <a:endParaRPr lang="cs-CZ" dirty="0"/>
          </a:p>
        </p:txBody>
      </p:sp>
      <p:pic>
        <p:nvPicPr>
          <p:cNvPr id="6" name="Zástupný symbol pro obsah 3" descr="organ.jpg"/>
          <p:cNvPicPr/>
          <p:nvPr/>
        </p:nvPicPr>
        <p:blipFill rotWithShape="1">
          <a:blip r:embed="rId2" cstate="print"/>
          <a:srcRect l="6292" t="59547"/>
          <a:stretch/>
        </p:blipFill>
        <p:spPr bwMode="auto">
          <a:xfrm>
            <a:off x="899592" y="915566"/>
            <a:ext cx="6013335" cy="339166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172062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500933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buNone/>
            </a:pPr>
            <a:r>
              <a:rPr lang="cs-CZ" sz="1700" i="1" dirty="0"/>
              <a:t>Organizační struktury z hlediska seskupování činností (parametr dělby práce)</a:t>
            </a:r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700" dirty="0"/>
              <a:t>Funkční struktury </a:t>
            </a:r>
          </a:p>
          <a:p>
            <a:pPr algn="just"/>
            <a:r>
              <a:rPr lang="cs-CZ" sz="1700" dirty="0"/>
              <a:t>Výrobkové, zákaznické, teritoriální a ostatní účelové </a:t>
            </a:r>
            <a:r>
              <a:rPr lang="cs-CZ" sz="1700" dirty="0" smtClean="0"/>
              <a:t>struktury</a:t>
            </a:r>
            <a:r>
              <a:rPr lang="cs-CZ" sz="1700" dirty="0"/>
              <a:t> </a:t>
            </a:r>
            <a:r>
              <a:rPr lang="cs-CZ" sz="1700" dirty="0" smtClean="0"/>
              <a:t>– divize</a:t>
            </a:r>
          </a:p>
          <a:p>
            <a:pPr marL="0" lvl="0" indent="0" algn="just">
              <a:buNone/>
            </a:pPr>
            <a:r>
              <a:rPr lang="cs-CZ" sz="1700" i="1" dirty="0"/>
              <a:t>Organizační struktury z hlediska rozpětí řízení</a:t>
            </a:r>
          </a:p>
          <a:p>
            <a:pPr algn="just"/>
            <a:r>
              <a:rPr lang="cs-CZ" sz="1700" dirty="0"/>
              <a:t>Vysoká (strmá) </a:t>
            </a:r>
            <a:r>
              <a:rPr lang="cs-CZ" sz="1700" dirty="0" smtClean="0"/>
              <a:t>struktura</a:t>
            </a:r>
          </a:p>
          <a:p>
            <a:pPr algn="just"/>
            <a:r>
              <a:rPr lang="cs-CZ" sz="1700" dirty="0" smtClean="0"/>
              <a:t>Nízká (plochá) struktura</a:t>
            </a:r>
          </a:p>
          <a:p>
            <a:pPr marL="0" lvl="0" indent="0" algn="just">
              <a:buNone/>
            </a:pPr>
            <a:r>
              <a:rPr lang="cs-CZ" sz="1700" i="1" dirty="0"/>
              <a:t>Organizační struktury z hlediska dělby </a:t>
            </a:r>
            <a:r>
              <a:rPr lang="cs-CZ" sz="1700" i="1" dirty="0" smtClean="0"/>
              <a:t>pravomoci</a:t>
            </a:r>
          </a:p>
          <a:p>
            <a:pPr lvl="0" algn="just"/>
            <a:r>
              <a:rPr lang="cs-CZ" sz="1700" dirty="0" smtClean="0"/>
              <a:t>Tradiční struktury – liniové, funkcionální, liniově-štábní</a:t>
            </a:r>
          </a:p>
          <a:p>
            <a:pPr lvl="0" algn="just"/>
            <a:r>
              <a:rPr lang="cs-CZ" sz="1700" dirty="0" smtClean="0"/>
              <a:t>Cílově programové struktury – projektová koordinace, projektové struktury, maticové struktury, pružné týmy, síťové struktury</a:t>
            </a:r>
          </a:p>
          <a:p>
            <a:pPr marL="0" lvl="0" indent="0" algn="just">
              <a:buNone/>
            </a:pPr>
            <a:r>
              <a:rPr lang="cs-CZ" sz="1700" i="1" dirty="0"/>
              <a:t>Organizační struktury z hlediska časového </a:t>
            </a:r>
            <a:r>
              <a:rPr lang="cs-CZ" sz="1700" i="1" dirty="0" smtClean="0"/>
              <a:t>trvání</a:t>
            </a:r>
          </a:p>
          <a:p>
            <a:pPr lvl="0" algn="just"/>
            <a:r>
              <a:rPr lang="cs-CZ" sz="1700" dirty="0" smtClean="0"/>
              <a:t>Dočasné</a:t>
            </a:r>
            <a:endParaRPr lang="cs-CZ" sz="1700" dirty="0"/>
          </a:p>
          <a:p>
            <a:pPr algn="just"/>
            <a:r>
              <a:rPr lang="cs-CZ" sz="1700" dirty="0"/>
              <a:t>Trvalé</a:t>
            </a:r>
            <a:endParaRPr lang="cs-CZ" sz="1700" dirty="0" smtClean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Členění organizačních struktur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0005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500933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b="1" dirty="0" smtClean="0"/>
              <a:t>Funkční </a:t>
            </a:r>
            <a:r>
              <a:rPr lang="cs-CZ" sz="1800" b="1" dirty="0"/>
              <a:t>struktury </a:t>
            </a:r>
            <a:r>
              <a:rPr lang="cs-CZ" sz="1800" dirty="0" smtClean="0"/>
              <a:t>– myšlenkou </a:t>
            </a:r>
            <a:r>
              <a:rPr lang="cs-CZ" sz="1800" dirty="0"/>
              <a:t>funkční struktury je seskupení pracovníků, kteří pracují na podobných úkolech v jednom úseku podniku. Funkční struktura má tendenci centralizovat proces rozhodování na nejvyšší úrovni podniku. Rozhodnutí o koordinaci aktivit v jednotlivých úsecích vycházejí z nejvyšší úrovně podniku</a:t>
            </a:r>
            <a:r>
              <a:rPr lang="cs-CZ" sz="1800" dirty="0" smtClean="0"/>
              <a:t>.</a:t>
            </a:r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endParaRPr lang="cs-CZ" sz="1800" dirty="0"/>
          </a:p>
          <a:p>
            <a:pPr algn="just"/>
            <a:r>
              <a:rPr lang="cs-CZ" sz="1800" b="1" dirty="0"/>
              <a:t>Výrobkové, zákaznické, teritoriální a ostatní účelové </a:t>
            </a:r>
            <a:r>
              <a:rPr lang="cs-CZ" sz="1800" b="1" dirty="0" smtClean="0"/>
              <a:t>struktury</a:t>
            </a:r>
            <a:r>
              <a:rPr lang="cs-CZ" sz="1800" b="1" dirty="0"/>
              <a:t> </a:t>
            </a:r>
            <a:r>
              <a:rPr lang="cs-CZ" sz="1800" dirty="0" smtClean="0"/>
              <a:t>– vnitřní </a:t>
            </a:r>
            <a:r>
              <a:rPr lang="cs-CZ" sz="1800" dirty="0"/>
              <a:t>organizační členění jednotlivých </a:t>
            </a:r>
            <a:r>
              <a:rPr lang="cs-CZ" sz="1800" dirty="0" smtClean="0"/>
              <a:t>výrobkově (popř. zákaznické, teritoriální a jiné) </a:t>
            </a:r>
            <a:r>
              <a:rPr lang="cs-CZ" sz="1800" dirty="0"/>
              <a:t>specializovaných úseků může být založeno na funkční dělbě </a:t>
            </a:r>
            <a:r>
              <a:rPr lang="cs-CZ" sz="1800" dirty="0" smtClean="0"/>
              <a:t>práce</a:t>
            </a:r>
            <a:r>
              <a:rPr lang="cs-CZ" sz="1800" dirty="0"/>
              <a:t>. </a:t>
            </a:r>
            <a:r>
              <a:rPr lang="cs-CZ" sz="1800" dirty="0" smtClean="0"/>
              <a:t>Všechny </a:t>
            </a:r>
            <a:r>
              <a:rPr lang="cs-CZ" sz="1800" dirty="0"/>
              <a:t>řídící činnosti se sdružují do jedné organizační jednotky (úseku, oddělení, střediska), která odpovídá za jeden typ výrobku </a:t>
            </a:r>
            <a:r>
              <a:rPr lang="cs-CZ" sz="1800" dirty="0" smtClean="0"/>
              <a:t>(skupinu zákazníků, teritoria) </a:t>
            </a:r>
            <a:r>
              <a:rPr lang="cs-CZ" sz="1800" dirty="0"/>
              <a:t>a řídí je jeden manažer.</a:t>
            </a:r>
            <a:endParaRPr lang="cs-CZ" sz="1800" dirty="0" smtClean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/>
              <a:t>Organizační struktury z hlediska seskupování činností</a:t>
            </a:r>
          </a:p>
        </p:txBody>
      </p:sp>
    </p:spTree>
    <p:extLst>
      <p:ext uri="{BB962C8B-B14F-4D97-AF65-F5344CB8AC3E}">
        <p14:creationId xmlns:p14="http://schemas.microsoft.com/office/powerpoint/2010/main" val="3045963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Funkční organizační struktura</a:t>
            </a:r>
            <a:endParaRPr lang="cs-CZ" dirty="0"/>
          </a:p>
        </p:txBody>
      </p:sp>
      <p:pic>
        <p:nvPicPr>
          <p:cNvPr id="5" name="Zástupný symbol pro obsah 3" descr="funkční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87624" y="1419622"/>
            <a:ext cx="6666792" cy="2940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7199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smtClean="0"/>
              <a:t>Výrobková </a:t>
            </a:r>
            <a:r>
              <a:rPr lang="cs-CZ" dirty="0" smtClean="0"/>
              <a:t>organizační struktura</a:t>
            </a:r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987574"/>
            <a:ext cx="6552728" cy="3312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7327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 smtClean="0"/>
              <a:t>Management můžeme chápat jako </a:t>
            </a:r>
            <a:r>
              <a:rPr lang="cs-CZ" sz="1800" dirty="0"/>
              <a:t>proces tvorby a udržování prostředí, ve kterém jednotlivci pracují společně ve skupinách a účinně dosahují vybraných cílů. </a:t>
            </a:r>
            <a:endParaRPr lang="cs-CZ" sz="1800" dirty="0" smtClean="0"/>
          </a:p>
          <a:p>
            <a:pPr lvl="0" algn="just"/>
            <a:r>
              <a:rPr lang="cs-CZ" sz="1800" dirty="0" smtClean="0"/>
              <a:t>Organizace </a:t>
            </a:r>
            <a:r>
              <a:rPr lang="cs-CZ" sz="1800" dirty="0"/>
              <a:t>mohou nabývat různých podob a lze je široce chápat. Může se jednat o </a:t>
            </a:r>
            <a:r>
              <a:rPr lang="cs-CZ" sz="1800" b="1" dirty="0"/>
              <a:t>spontánně vzniklé skupiny, organizace </a:t>
            </a:r>
            <a:r>
              <a:rPr lang="cs-CZ" sz="1800" dirty="0"/>
              <a:t>(např. rodina, rod, kulturně spřízněná společenství) nebo uměle vzniklé organizace. </a:t>
            </a:r>
            <a:endParaRPr lang="cs-CZ" sz="1800" dirty="0" smtClean="0"/>
          </a:p>
          <a:p>
            <a:pPr lvl="0" algn="just"/>
            <a:r>
              <a:rPr lang="cs-CZ" sz="1800" b="1" dirty="0" smtClean="0"/>
              <a:t>Umělé </a:t>
            </a:r>
            <a:r>
              <a:rPr lang="cs-CZ" sz="1800" b="1" dirty="0"/>
              <a:t>organizace </a:t>
            </a:r>
            <a:r>
              <a:rPr lang="cs-CZ" sz="1800" dirty="0"/>
              <a:t>jsou cíleně vytvořené skupiny, které mají jasně explicitně stanovený účel, podmínky existence, vnitřní a vnější vztahy. </a:t>
            </a:r>
            <a:endParaRPr lang="cs-CZ" sz="1800" dirty="0" smtClean="0"/>
          </a:p>
          <a:p>
            <a:pPr lvl="0" algn="just"/>
            <a:r>
              <a:rPr lang="cs-CZ" sz="1800" dirty="0" smtClean="0"/>
              <a:t>Takto </a:t>
            </a:r>
            <a:r>
              <a:rPr lang="cs-CZ" sz="1800" dirty="0"/>
              <a:t>vzniklá organizace je umělý řád, vědomě lidmi vytvořený z původního řádu přirozeného, za účelem dosahování stanovených cílů. </a:t>
            </a:r>
            <a:endParaRPr lang="cs-CZ" sz="1800" dirty="0" smtClean="0"/>
          </a:p>
          <a:p>
            <a:pPr lvl="0" algn="just"/>
            <a:r>
              <a:rPr lang="cs-CZ" sz="1800" dirty="0" smtClean="0"/>
              <a:t>Mezi </a:t>
            </a:r>
            <a:r>
              <a:rPr lang="cs-CZ" sz="1800" dirty="0"/>
              <a:t>uměle vytvořeného organizace patří celá řada různých druhů </a:t>
            </a:r>
            <a:r>
              <a:rPr lang="cs-CZ" sz="1800" dirty="0" smtClean="0"/>
              <a:t>organizací. 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Management a organizace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853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Divizionální organizační struktura</a:t>
            </a:r>
            <a:endParaRPr lang="cs-CZ" dirty="0"/>
          </a:p>
        </p:txBody>
      </p:sp>
      <p:pic>
        <p:nvPicPr>
          <p:cNvPr id="6" name="Zástupný symbol pro obsah 3" descr="divize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915566"/>
            <a:ext cx="6912768" cy="3528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5574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500933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b="1" dirty="0"/>
              <a:t>Strmá struktura </a:t>
            </a:r>
            <a:r>
              <a:rPr lang="cs-CZ" sz="1800" dirty="0" smtClean="0"/>
              <a:t>– vysoce </a:t>
            </a:r>
            <a:r>
              <a:rPr lang="cs-CZ" sz="1800" dirty="0"/>
              <a:t>centralizovaná struktura s vysokým počtem hierarchických úrovní. Obecně lze konstatovat, že čím větší je počet stupňů řízení (tj. čím strmější je organizační struktura), tím déle trvá iniciace a implementace změn – tj. firma se stává méně flexibilní</a:t>
            </a:r>
            <a:endParaRPr lang="cs-CZ" sz="1800" dirty="0" smtClean="0"/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endParaRPr lang="cs-CZ" sz="1800" dirty="0"/>
          </a:p>
          <a:p>
            <a:pPr algn="just"/>
            <a:r>
              <a:rPr lang="cs-CZ" sz="1800" b="1" dirty="0"/>
              <a:t>Plochá struktura </a:t>
            </a:r>
            <a:r>
              <a:rPr lang="cs-CZ" sz="1800" dirty="0"/>
              <a:t>- je taková organizace, která má nízký počet stupňů řízení. Znamená to nízký počet stupňů organizačních jednotek. Plochá organizace je velmi pružná v rozhodování, protože tok </a:t>
            </a:r>
            <a:r>
              <a:rPr lang="cs-CZ" sz="1800" dirty="0" smtClean="0"/>
              <a:t>informací </a:t>
            </a:r>
            <a:r>
              <a:rPr lang="cs-CZ" sz="1800" dirty="0"/>
              <a:t>od nejníže postavených pracovníků k nejvyššímu </a:t>
            </a:r>
            <a:r>
              <a:rPr lang="cs-CZ" sz="1800" dirty="0" smtClean="0"/>
              <a:t>vedení </a:t>
            </a:r>
            <a:r>
              <a:rPr lang="cs-CZ" sz="1800" dirty="0"/>
              <a:t>organizace je rychlý a </a:t>
            </a:r>
            <a:r>
              <a:rPr lang="cs-CZ" sz="1800" dirty="0" smtClean="0"/>
              <a:t>krátký.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/>
              <a:t>Organizační struktury z hlediska </a:t>
            </a:r>
            <a:r>
              <a:rPr lang="cs-CZ" dirty="0" smtClean="0"/>
              <a:t>rozpětí řízení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7961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Strmá organizační struktura</a:t>
            </a:r>
            <a:endParaRPr lang="cs-CZ" dirty="0"/>
          </a:p>
        </p:txBody>
      </p:sp>
      <p:pic>
        <p:nvPicPr>
          <p:cNvPr id="6" name="Zástupný symbol pro obsah 3" descr="strmá stuktura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59632" y="950162"/>
            <a:ext cx="5813375" cy="3528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6646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Plochá organizační struktura</a:t>
            </a:r>
            <a:endParaRPr lang="cs-CZ" dirty="0"/>
          </a:p>
        </p:txBody>
      </p:sp>
      <p:pic>
        <p:nvPicPr>
          <p:cNvPr id="5" name="Zástupný symbol pro obsah 3" descr="plochá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71600" y="1131590"/>
            <a:ext cx="6552728" cy="3096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9115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61123" y="843558"/>
            <a:ext cx="7500933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b="1" dirty="0"/>
              <a:t>Liniová </a:t>
            </a:r>
            <a:r>
              <a:rPr lang="cs-CZ" sz="1800" b="1" dirty="0" smtClean="0"/>
              <a:t>struktura </a:t>
            </a:r>
            <a:r>
              <a:rPr lang="cs-CZ" sz="1800" dirty="0" smtClean="0"/>
              <a:t>– pozice </a:t>
            </a:r>
            <a:r>
              <a:rPr lang="cs-CZ" sz="1800" dirty="0"/>
              <a:t>a vztahy nadřízenosti a podřízenosti jsou uspořádány a orientovány vertikálně. Každý nadřízený má jasně přidělené podřízené a každý podřízený má jasně přiděleného </a:t>
            </a:r>
            <a:r>
              <a:rPr lang="cs-CZ" sz="1800" dirty="0" smtClean="0"/>
              <a:t>nadřízeného.</a:t>
            </a:r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b="1" dirty="0" smtClean="0"/>
              <a:t>Funkcionální struktura </a:t>
            </a:r>
            <a:r>
              <a:rPr lang="cs-CZ" sz="1800" dirty="0" smtClean="0"/>
              <a:t>– základem </a:t>
            </a:r>
            <a:r>
              <a:rPr lang="cs-CZ" sz="1800" dirty="0"/>
              <a:t>této struktury je uspořádání, kdy má pracovník různé nadřízené pro různé oblasti fungování </a:t>
            </a:r>
            <a:r>
              <a:rPr lang="cs-CZ" sz="1800" dirty="0" smtClean="0"/>
              <a:t>organizace.</a:t>
            </a:r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b="1" dirty="0" smtClean="0"/>
              <a:t>Liniově-štábní struktura </a:t>
            </a:r>
            <a:r>
              <a:rPr lang="cs-CZ" sz="1800" dirty="0" smtClean="0"/>
              <a:t>– jde </a:t>
            </a:r>
            <a:r>
              <a:rPr lang="cs-CZ" sz="1800" dirty="0"/>
              <a:t>uspořádání založené </a:t>
            </a:r>
            <a:r>
              <a:rPr lang="cs-CZ" sz="1800" dirty="0" smtClean="0"/>
              <a:t>na liniové struktuře rozšířené </a:t>
            </a:r>
            <a:r>
              <a:rPr lang="cs-CZ" sz="1800" dirty="0"/>
              <a:t>o takzvané štábní útvary, které zajišťují podporu řídících činností pro různé hierarchické úrovně a oblasti fungování </a:t>
            </a:r>
            <a:r>
              <a:rPr lang="cs-CZ" sz="1800" dirty="0" smtClean="0"/>
              <a:t>organizace.</a:t>
            </a:r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b="1" dirty="0"/>
              <a:t>Maticová struktura </a:t>
            </a:r>
            <a:r>
              <a:rPr lang="cs-CZ" sz="1800" dirty="0" smtClean="0"/>
              <a:t>– základem </a:t>
            </a:r>
            <a:r>
              <a:rPr lang="cs-CZ" sz="1800" dirty="0"/>
              <a:t>organizační struktury je klasická vertikální liniová struktura, která je kombinována s horizontálně fungujícími ad-hoc vytvářenými týmy, které se věnují například </a:t>
            </a:r>
            <a:r>
              <a:rPr lang="cs-CZ" sz="1800" dirty="0" smtClean="0"/>
              <a:t>speciálním projektům.</a:t>
            </a:r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endParaRPr lang="cs-CZ" sz="1800" dirty="0" smtClean="0"/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endParaRPr lang="cs-CZ" sz="1800" dirty="0" smtClean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/>
              <a:t>Organizační struktury z hlediska </a:t>
            </a:r>
            <a:r>
              <a:rPr lang="cs-CZ" dirty="0" smtClean="0"/>
              <a:t>dělby pravomoci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5348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Liniová organizační struktura</a:t>
            </a:r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203598"/>
            <a:ext cx="5760639" cy="3024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8621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Funkcionální organizační struktura</a:t>
            </a:r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059582"/>
            <a:ext cx="5544616" cy="3240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6726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Liniově-štábní organizační struktura</a:t>
            </a:r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059582"/>
            <a:ext cx="5976663" cy="3456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518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Struktura projektové koordinace</a:t>
            </a:r>
            <a:endParaRPr lang="cs-CZ" dirty="0"/>
          </a:p>
        </p:txBody>
      </p:sp>
      <p:pic>
        <p:nvPicPr>
          <p:cNvPr id="5" name="Zástupný symbol pro obsah 3" descr="projekt koor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71600" y="843558"/>
            <a:ext cx="6696744" cy="3528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2569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Projektová struktura</a:t>
            </a:r>
            <a:endParaRPr lang="cs-CZ" dirty="0"/>
          </a:p>
        </p:txBody>
      </p:sp>
      <p:pic>
        <p:nvPicPr>
          <p:cNvPr id="6" name="Zástupný symbol pro obsah 5" descr="projekt2.jpg"/>
          <p:cNvPicPr/>
          <p:nvPr/>
        </p:nvPicPr>
        <p:blipFill rotWithShape="1">
          <a:blip r:embed="rId2" cstate="print"/>
          <a:srcRect t="15030" b="16601"/>
          <a:stretch/>
        </p:blipFill>
        <p:spPr bwMode="auto">
          <a:xfrm>
            <a:off x="611560" y="915566"/>
            <a:ext cx="7128792" cy="36004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592904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 smtClean="0"/>
              <a:t>Co </a:t>
            </a:r>
            <a:r>
              <a:rPr lang="cs-CZ" sz="1800" dirty="0"/>
              <a:t>do rozsahu a významu </a:t>
            </a:r>
            <a:r>
              <a:rPr lang="cs-CZ" sz="1800" dirty="0" smtClean="0"/>
              <a:t>nejpočetnější skupinu umělých organizací </a:t>
            </a:r>
            <a:r>
              <a:rPr lang="cs-CZ" sz="1800" dirty="0"/>
              <a:t>tvoří organizace, do nichž lidé vstupují prostřednictvím pracovně-právního vztahu a stávají se tak jejími zaměstnanci. </a:t>
            </a:r>
            <a:endParaRPr lang="cs-CZ" sz="1800" dirty="0" smtClean="0"/>
          </a:p>
          <a:p>
            <a:pPr lvl="0" algn="just"/>
            <a:r>
              <a:rPr lang="cs-CZ" sz="1800" dirty="0" smtClean="0"/>
              <a:t>Takové </a:t>
            </a:r>
            <a:r>
              <a:rPr lang="cs-CZ" sz="1800" dirty="0"/>
              <a:t>organizace se nazývají organizacemi zaměstnaneckými a můžeme ji chápat jako množinu lidí/zaměstnanců, kteří disponují svojí pracovní silou, vybavení technikou, informacemi a finančními prostředky, které jsou majetkem vlastníků</a:t>
            </a:r>
            <a:r>
              <a:rPr lang="cs-CZ" sz="1800" dirty="0" smtClean="0"/>
              <a:t>.</a:t>
            </a:r>
          </a:p>
          <a:p>
            <a:pPr lvl="0" algn="just"/>
            <a:r>
              <a:rPr lang="cs-CZ" sz="1800" b="1" dirty="0"/>
              <a:t>Zaměstnanecké organizace </a:t>
            </a:r>
            <a:r>
              <a:rPr lang="cs-CZ" sz="1800" dirty="0"/>
              <a:t>mohou mít charakter podnikatelský (podniky, ziskové organizace) nebo nepodnikatelský (neziskové organizace). Organizace můžeme také členit podle typu vlastnictví na státní (rozpočtové, příspěvkové, obecně prospěšné), družstevní, soukromé (podniky jednotlivců, obchodní společnosti) a společenské (politické strany, občanské iniciativy, odborové organizace, církve, zájmové organizace).</a:t>
            </a:r>
          </a:p>
          <a:p>
            <a:pPr lvl="0"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Management a organizace 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0084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Maticová struktura</a:t>
            </a:r>
            <a:endParaRPr lang="cs-CZ" dirty="0"/>
          </a:p>
        </p:txBody>
      </p:sp>
      <p:pic>
        <p:nvPicPr>
          <p:cNvPr id="5" name="Zástupný symbol pro obsah 5" descr="maticová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43608" y="915566"/>
            <a:ext cx="6192687" cy="3528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3245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1059582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24078" indent="-514350" algn="just">
              <a:buFont typeface="+mj-lt"/>
              <a:buAutoNum type="arabicPeriod"/>
            </a:pPr>
            <a:r>
              <a:rPr lang="cs-CZ" sz="1800" dirty="0"/>
              <a:t>Identifikace potřebných hlavních, obslužných a pomocných </a:t>
            </a:r>
            <a:r>
              <a:rPr lang="cs-CZ" sz="1800" dirty="0" smtClean="0"/>
              <a:t>činností</a:t>
            </a:r>
          </a:p>
          <a:p>
            <a:pPr marL="624078" indent="-514350" algn="just">
              <a:buFont typeface="+mj-lt"/>
              <a:buAutoNum type="arabicPeriod"/>
            </a:pPr>
            <a:endParaRPr lang="cs-CZ" sz="1800" dirty="0"/>
          </a:p>
          <a:p>
            <a:pPr marL="624078" indent="-514350" algn="just">
              <a:buFont typeface="+mj-lt"/>
              <a:buAutoNum type="arabicPeriod"/>
            </a:pPr>
            <a:r>
              <a:rPr lang="cs-CZ" sz="1800" dirty="0"/>
              <a:t>Provedení dělby </a:t>
            </a:r>
            <a:r>
              <a:rPr lang="cs-CZ" sz="1800" dirty="0" smtClean="0"/>
              <a:t>práce</a:t>
            </a:r>
          </a:p>
          <a:p>
            <a:pPr marL="624078" indent="-514350" algn="just">
              <a:buFont typeface="+mj-lt"/>
              <a:buAutoNum type="arabicPeriod"/>
            </a:pPr>
            <a:endParaRPr lang="cs-CZ" sz="1800" dirty="0"/>
          </a:p>
          <a:p>
            <a:pPr marL="624078" indent="-514350" algn="just">
              <a:buFont typeface="+mj-lt"/>
              <a:buAutoNum type="arabicPeriod"/>
            </a:pPr>
            <a:r>
              <a:rPr lang="cs-CZ" sz="1800" dirty="0"/>
              <a:t>Sdružování specializovaných činností do </a:t>
            </a:r>
            <a:r>
              <a:rPr lang="cs-CZ" sz="1800" dirty="0" smtClean="0"/>
              <a:t>útvarů</a:t>
            </a:r>
          </a:p>
          <a:p>
            <a:pPr marL="624078" indent="-514350" algn="just">
              <a:buFont typeface="+mj-lt"/>
              <a:buAutoNum type="arabicPeriod"/>
            </a:pPr>
            <a:endParaRPr lang="cs-CZ" sz="1800" dirty="0"/>
          </a:p>
          <a:p>
            <a:pPr marL="624078" indent="-514350" algn="just">
              <a:buFont typeface="+mj-lt"/>
              <a:buAutoNum type="arabicPeriod"/>
            </a:pPr>
            <a:r>
              <a:rPr lang="cs-CZ" sz="1800" dirty="0"/>
              <a:t>Zajištění způsobů </a:t>
            </a:r>
            <a:r>
              <a:rPr lang="cs-CZ" sz="1800" dirty="0" smtClean="0"/>
              <a:t>koordinace</a:t>
            </a:r>
          </a:p>
          <a:p>
            <a:pPr marL="624078" indent="-514350" algn="just">
              <a:buFont typeface="+mj-lt"/>
              <a:buAutoNum type="arabicPeriod"/>
            </a:pPr>
            <a:endParaRPr lang="cs-CZ" sz="1800" dirty="0"/>
          </a:p>
          <a:p>
            <a:pPr marL="624078" indent="-514350" algn="just">
              <a:buFont typeface="+mj-lt"/>
              <a:buAutoNum type="arabicPeriod"/>
            </a:pPr>
            <a:r>
              <a:rPr lang="cs-CZ" sz="1800" dirty="0"/>
              <a:t>Vyřešení pravomoci a odpovědnosti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Proces tvorby organizační struktury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505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Koncepce manažerských funkcí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Manažerské funkce </a:t>
            </a: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sekvenční</a:t>
            </a:r>
            <a:endParaRPr lang="cs-CZ" sz="1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  <a:p>
            <a:pPr algn="r"/>
            <a:r>
              <a:rPr lang="cs-CZ" altLang="cs-CZ" sz="9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5179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/>
              <a:t>Manažerské funkce jsou chápány jako typické činnosti, úkoly, které by měl manažer vykonávat tak, aby byl zajištěn úspěch manažerské práce a byly naplněny stanovené cíle organizace</a:t>
            </a:r>
            <a:r>
              <a:rPr lang="cs-CZ" sz="1800" dirty="0" smtClean="0"/>
              <a:t>. </a:t>
            </a:r>
          </a:p>
          <a:p>
            <a:pPr algn="just"/>
            <a:r>
              <a:rPr lang="cs-CZ" sz="1800" dirty="0"/>
              <a:t>Za myšlenkového otce koncepce manažerských funkcí je považován Francouz </a:t>
            </a:r>
            <a:r>
              <a:rPr lang="cs-CZ" sz="1800" dirty="0" err="1"/>
              <a:t>Henri</a:t>
            </a:r>
            <a:r>
              <a:rPr lang="cs-CZ" sz="1800" dirty="0"/>
              <a:t> </a:t>
            </a:r>
            <a:r>
              <a:rPr lang="cs-CZ" sz="1800" dirty="0" err="1"/>
              <a:t>Fayol</a:t>
            </a:r>
            <a:r>
              <a:rPr lang="cs-CZ" sz="1800" dirty="0"/>
              <a:t>, který vymezil pět základních funkcí (nazýval je funkce správy) již v roce </a:t>
            </a:r>
            <a:r>
              <a:rPr lang="cs-CZ" sz="1800" dirty="0" smtClean="0"/>
              <a:t>1916.</a:t>
            </a:r>
          </a:p>
          <a:p>
            <a:pPr algn="just"/>
            <a:r>
              <a:rPr lang="cs-CZ" sz="1800" dirty="0"/>
              <a:t>Manažerské funkce jsou často rozdělovány, klasifikovány do tří skupin, a to na sekvenční, paralelní a zabezpečovací. Toto rozdělení je založeno na charakteru a průběhu manažerských </a:t>
            </a:r>
            <a:r>
              <a:rPr lang="cs-CZ" sz="1800" dirty="0" smtClean="0"/>
              <a:t>funkcí.</a:t>
            </a:r>
          </a:p>
          <a:p>
            <a:pPr algn="just"/>
            <a:r>
              <a:rPr lang="cs-CZ" sz="1800" dirty="0"/>
              <a:t>Manažerské funkce by měly být vykonávány účelně a </a:t>
            </a:r>
            <a:r>
              <a:rPr lang="cs-CZ" sz="1800" dirty="0" smtClean="0"/>
              <a:t>účinně. </a:t>
            </a:r>
            <a:r>
              <a:rPr lang="cs-CZ" sz="1800" dirty="0"/>
              <a:t>Účelností se rozumí smysluplnost, odpovídající potřebám, cílům a hodnotám organizace. Účinností se pak rozumí hospodárnost provádění konkrétních </a:t>
            </a:r>
            <a:r>
              <a:rPr lang="cs-CZ" sz="1800" dirty="0" smtClean="0"/>
              <a:t>činností.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Podstata manažerských funkcí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8746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 smtClean="0"/>
              <a:t>Sekvenční manažerské funkce </a:t>
            </a:r>
            <a:r>
              <a:rPr lang="cs-CZ" sz="1800" dirty="0"/>
              <a:t>tvoří ty </a:t>
            </a:r>
            <a:r>
              <a:rPr lang="cs-CZ" sz="1800" dirty="0" smtClean="0"/>
              <a:t>funkce, </a:t>
            </a:r>
            <a:r>
              <a:rPr lang="cs-CZ" sz="1800" dirty="0"/>
              <a:t>které probíhá v určité logické návaznosti, sekvenci. </a:t>
            </a:r>
            <a:endParaRPr lang="cs-CZ" sz="1800" dirty="0" smtClean="0"/>
          </a:p>
          <a:p>
            <a:pPr algn="just"/>
            <a:r>
              <a:rPr lang="cs-CZ" sz="1800" dirty="0" smtClean="0"/>
              <a:t>Do </a:t>
            </a:r>
            <a:r>
              <a:rPr lang="cs-CZ" sz="1800" dirty="0"/>
              <a:t>sekvenčních manažerských funkcí bývají zařazovány „klasické“ manažerské </a:t>
            </a:r>
            <a:r>
              <a:rPr lang="cs-CZ" sz="1800" dirty="0" smtClean="0"/>
              <a:t>funkce. </a:t>
            </a:r>
          </a:p>
          <a:p>
            <a:pPr algn="just"/>
            <a:endParaRPr lang="cs-CZ" sz="1800" dirty="0"/>
          </a:p>
          <a:p>
            <a:pPr marL="0" indent="0" algn="just">
              <a:buNone/>
            </a:pPr>
            <a:r>
              <a:rPr lang="cs-CZ" sz="1800" dirty="0" smtClean="0"/>
              <a:t>Jedná </a:t>
            </a:r>
            <a:r>
              <a:rPr lang="cs-CZ" sz="1800" dirty="0"/>
              <a:t>se o tyto manažerské funkce: </a:t>
            </a:r>
          </a:p>
          <a:p>
            <a:pPr lvl="0" algn="just"/>
            <a:r>
              <a:rPr lang="cs-CZ" sz="1800" dirty="0"/>
              <a:t>plánování;</a:t>
            </a:r>
          </a:p>
          <a:p>
            <a:pPr lvl="0" algn="just"/>
            <a:r>
              <a:rPr lang="cs-CZ" sz="1800" dirty="0"/>
              <a:t>organizování; </a:t>
            </a:r>
          </a:p>
          <a:p>
            <a:pPr lvl="0" algn="just"/>
            <a:r>
              <a:rPr lang="cs-CZ" sz="1800" dirty="0"/>
              <a:t>výběr a rozmisťování pracovníků;</a:t>
            </a:r>
          </a:p>
          <a:p>
            <a:pPr lvl="0" algn="just"/>
            <a:r>
              <a:rPr lang="cs-CZ" sz="1800" dirty="0"/>
              <a:t>vedení lidí;</a:t>
            </a:r>
          </a:p>
          <a:p>
            <a:pPr algn="just"/>
            <a:r>
              <a:rPr lang="cs-CZ" sz="1800" dirty="0"/>
              <a:t>kontrola</a:t>
            </a:r>
            <a:r>
              <a:rPr lang="cs-CZ" sz="1800" dirty="0" smtClean="0"/>
              <a:t>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Sekvenční manažerské funkce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0094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Plánování</a:t>
            </a:r>
            <a:r>
              <a:rPr lang="cs-CZ" sz="1800" dirty="0"/>
              <a:t> představuje proces stanovení cílů a předpokládaných postupů jak těchto cílů dosáhnout</a:t>
            </a:r>
            <a:r>
              <a:rPr lang="cs-CZ" sz="1800" dirty="0" smtClean="0"/>
              <a:t>.</a:t>
            </a:r>
          </a:p>
          <a:p>
            <a:pPr marL="0" indent="0" algn="just">
              <a:buNone/>
            </a:pPr>
            <a:r>
              <a:rPr lang="cs-CZ" sz="1800" dirty="0"/>
              <a:t>Proces plánování probíhá v několika krocích </a:t>
            </a:r>
            <a:r>
              <a:rPr lang="cs-CZ" sz="1800" dirty="0" smtClean="0"/>
              <a:t>:</a:t>
            </a:r>
            <a:endParaRPr lang="cs-CZ" sz="1800" dirty="0"/>
          </a:p>
          <a:p>
            <a:pPr lvl="0" algn="just"/>
            <a:r>
              <a:rPr lang="cs-CZ" sz="1800" dirty="0"/>
              <a:t>Analýza výchozí situace </a:t>
            </a:r>
            <a:r>
              <a:rPr lang="cs-CZ" sz="1800" dirty="0" smtClean="0"/>
              <a:t>– strategická analýza</a:t>
            </a:r>
            <a:endParaRPr lang="cs-CZ" sz="1800" dirty="0"/>
          </a:p>
          <a:p>
            <a:pPr lvl="0" algn="just"/>
            <a:r>
              <a:rPr lang="cs-CZ" sz="1800" dirty="0"/>
              <a:t>Stanovení cílů</a:t>
            </a:r>
          </a:p>
          <a:p>
            <a:pPr lvl="0" algn="just"/>
            <a:r>
              <a:rPr lang="cs-CZ" sz="1800" dirty="0"/>
              <a:t>Zvážení předpokladů a ověření reálnosti</a:t>
            </a:r>
          </a:p>
          <a:p>
            <a:pPr lvl="0" algn="just"/>
            <a:r>
              <a:rPr lang="cs-CZ" sz="1800" dirty="0"/>
              <a:t>Vypracování scénářů přípustných plánů</a:t>
            </a:r>
          </a:p>
          <a:p>
            <a:pPr lvl="0" algn="just"/>
            <a:r>
              <a:rPr lang="cs-CZ" sz="1800" dirty="0"/>
              <a:t>Výběr adekvátního scénáře</a:t>
            </a:r>
          </a:p>
          <a:p>
            <a:pPr lvl="0" algn="just"/>
            <a:r>
              <a:rPr lang="cs-CZ" sz="1800" dirty="0"/>
              <a:t>Dořešení návaznosti na ostatní plány</a:t>
            </a:r>
          </a:p>
          <a:p>
            <a:pPr lvl="0" algn="just"/>
            <a:r>
              <a:rPr lang="cs-CZ" sz="1800" dirty="0"/>
              <a:t>Plnění a průběžného hodnocení plánu</a:t>
            </a:r>
          </a:p>
          <a:p>
            <a:pPr lvl="0" algn="just"/>
            <a:r>
              <a:rPr lang="cs-CZ" sz="1800" dirty="0"/>
              <a:t>Změny a korekce plánu</a:t>
            </a:r>
          </a:p>
          <a:p>
            <a:pPr algn="just"/>
            <a:r>
              <a:rPr lang="cs-CZ" sz="1800" dirty="0"/>
              <a:t>Výsledné vyhodnocení</a:t>
            </a:r>
            <a:endParaRPr lang="cs-CZ" sz="1800" dirty="0" smtClean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Plánování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5940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Podstata plánování</a:t>
            </a: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925" y="1004887"/>
            <a:ext cx="6981403" cy="3133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4730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Strategická analýza představuje identifikaci a ocenění veškerých relevantních faktorů, o nichž lze předpokládat, že budou nebo mohou mít vliv na strategii a na strategické cíle podniku. </a:t>
            </a:r>
          </a:p>
          <a:p>
            <a:pPr algn="just"/>
            <a:r>
              <a:rPr lang="cs-CZ" sz="1800" dirty="0"/>
              <a:t>Strategická analýza představuje systematické, pravidelné, důkladné, kritické a nestranné zkoumání a posouzení vnitřní situace podniku (interní analýza) a vnějšího prostředí (externí analýza). </a:t>
            </a:r>
          </a:p>
          <a:p>
            <a:pPr algn="just"/>
            <a:r>
              <a:rPr lang="cs-CZ" sz="1800" dirty="0"/>
              <a:t>Analýza se provádí v určitých časových intervalech a zkoumá minulý, současný a budoucí vývoj. </a:t>
            </a:r>
          </a:p>
          <a:p>
            <a:pPr algn="just"/>
            <a:r>
              <a:rPr lang="cs-CZ" sz="1800" dirty="0"/>
              <a:t>Analýza posuzuje celkovou podnikovou situaci, určuje jeho místo v prostředí a vymezuje vývoj jeho budoucích aktivit</a:t>
            </a:r>
            <a:r>
              <a:rPr lang="cs-CZ" sz="1800" dirty="0" smtClean="0"/>
              <a:t>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Analýza výchozí situace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3256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 smtClean="0"/>
              <a:t>Analýza externího prostředí </a:t>
            </a:r>
            <a:r>
              <a:rPr lang="cs-CZ" sz="1800" dirty="0" smtClean="0"/>
              <a:t>– poskytuje </a:t>
            </a:r>
            <a:r>
              <a:rPr lang="cs-CZ" sz="1800" dirty="0"/>
              <a:t>informace o charakteru </a:t>
            </a:r>
            <a:r>
              <a:rPr lang="cs-CZ" sz="1800" dirty="0" smtClean="0"/>
              <a:t>externího  </a:t>
            </a:r>
            <a:r>
              <a:rPr lang="cs-CZ" sz="1800" dirty="0"/>
              <a:t>prostředí a jeho případných vlivech na </a:t>
            </a:r>
            <a:r>
              <a:rPr lang="cs-CZ" sz="1800" dirty="0" smtClean="0"/>
              <a:t>podnik s cílem zjištění možných příležitostí a hrozeb </a:t>
            </a:r>
          </a:p>
          <a:p>
            <a:pPr lvl="1" algn="just"/>
            <a:r>
              <a:rPr lang="cs-CZ" sz="1800" dirty="0" smtClean="0"/>
              <a:t>Analýza vzdáleného prostředí – makroprostředí</a:t>
            </a:r>
          </a:p>
          <a:p>
            <a:pPr lvl="1" algn="just"/>
            <a:r>
              <a:rPr lang="cs-CZ" sz="1800" dirty="0" smtClean="0"/>
              <a:t>Analýza blízkého prostředí – trh, odvětví</a:t>
            </a:r>
          </a:p>
          <a:p>
            <a:pPr marL="457200" lvl="1" indent="0" algn="just">
              <a:buNone/>
            </a:pPr>
            <a:endParaRPr lang="cs-CZ" sz="1800" dirty="0" smtClean="0"/>
          </a:p>
          <a:p>
            <a:pPr algn="just"/>
            <a:r>
              <a:rPr lang="cs-CZ" sz="1800" b="1" dirty="0" smtClean="0"/>
              <a:t>Analýza interního prostředí </a:t>
            </a:r>
            <a:r>
              <a:rPr lang="cs-CZ" sz="1800" dirty="0" smtClean="0"/>
              <a:t>– podává </a:t>
            </a:r>
            <a:r>
              <a:rPr lang="cs-CZ" sz="1800" dirty="0"/>
              <a:t>informaci o </a:t>
            </a:r>
            <a:r>
              <a:rPr lang="cs-CZ" sz="1800" dirty="0" smtClean="0"/>
              <a:t>interním prostředí a vnitřních zdrojích podniku, výsledkem je zjištění předností (silných stránek) </a:t>
            </a:r>
            <a:r>
              <a:rPr lang="cs-CZ" sz="1800" dirty="0"/>
              <a:t>a </a:t>
            </a:r>
            <a:r>
              <a:rPr lang="cs-CZ" sz="1800" dirty="0" smtClean="0"/>
              <a:t>slabin (slabých) </a:t>
            </a:r>
            <a:r>
              <a:rPr lang="cs-CZ" sz="1800" dirty="0"/>
              <a:t>podniku</a:t>
            </a:r>
            <a:endParaRPr lang="cs-CZ" sz="1800" dirty="0" smtClean="0"/>
          </a:p>
          <a:p>
            <a:pPr marL="0" indent="0" algn="just">
              <a:buNone/>
            </a:pPr>
            <a:endParaRPr lang="cs-CZ" sz="1800" dirty="0" smtClean="0"/>
          </a:p>
          <a:p>
            <a:pPr algn="just"/>
            <a:r>
              <a:rPr lang="cs-CZ" sz="1800" b="1" dirty="0" smtClean="0"/>
              <a:t>Syntéza</a:t>
            </a:r>
            <a:r>
              <a:rPr lang="cs-CZ" sz="1800" dirty="0" smtClean="0"/>
              <a:t> – konfrontuje silné/slabé stránky podniku s příležitostmi a hrozbami z prostředí s cílem určení adekvátního strategického směru.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strategické analýzy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040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040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Cíle popisují, kam se má podnik dostat, tak aby byl zajištěn požadovaný budoucí stav, který má podniku zabezpečit zdravý růst a prosperitu. </a:t>
            </a:r>
            <a:endParaRPr lang="cs-CZ" sz="1800" dirty="0" smtClean="0"/>
          </a:p>
          <a:p>
            <a:pPr algn="just"/>
            <a:r>
              <a:rPr lang="cs-CZ" sz="1800" dirty="0" smtClean="0"/>
              <a:t>Cíle </a:t>
            </a:r>
            <a:r>
              <a:rPr lang="cs-CZ" sz="1800" dirty="0"/>
              <a:t>představují úkoly, které musí podnik splnit ve vymezeném čase, aby dosáhla požadovaného stavu. </a:t>
            </a:r>
            <a:endParaRPr lang="cs-CZ" sz="1800" dirty="0" smtClean="0"/>
          </a:p>
          <a:p>
            <a:pPr algn="just"/>
            <a:r>
              <a:rPr lang="cs-CZ" sz="1800" dirty="0" smtClean="0"/>
              <a:t>Cíle </a:t>
            </a:r>
            <a:r>
              <a:rPr lang="cs-CZ" sz="1800" dirty="0"/>
              <a:t>neobsahují pokyny ani instrukce, jak dosáhnout jejich naplnění, ale pouze požadovaný cílový stav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 smtClean="0"/>
              <a:t>Stanovení </a:t>
            </a:r>
            <a:r>
              <a:rPr lang="cs-CZ" sz="1800" dirty="0"/>
              <a:t>a znalost cílů poskytuje vedení podniku základ pro formování strategie podniku, pro její zaměření a konkrétnost. Prostřednictvím cílů se široce formulované poslání podniku i neurčitá rozvojová vize transformují do konkrétních budoucích výsledků a tím se stávají závazkem, o jehož splnění musí podnik usilovat ve vymezeném čase. </a:t>
            </a:r>
            <a:endParaRPr lang="cs-CZ" sz="1800" dirty="0" smtClean="0"/>
          </a:p>
          <a:p>
            <a:pPr algn="just"/>
            <a:r>
              <a:rPr lang="cs-CZ" sz="1800" b="1" dirty="0" smtClean="0"/>
              <a:t>Jasně </a:t>
            </a:r>
            <a:r>
              <a:rPr lang="cs-CZ" sz="1800" b="1" dirty="0"/>
              <a:t>stanovené cíle </a:t>
            </a:r>
            <a:r>
              <a:rPr lang="cs-CZ" sz="1800" dirty="0"/>
              <a:t>se tak stávají konkrétními </a:t>
            </a:r>
            <a:r>
              <a:rPr lang="cs-CZ" sz="1800" b="1" dirty="0"/>
              <a:t>úkoly pro přesně určený časový horizont.</a:t>
            </a:r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Cíle podniku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3651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/>
              <a:t>A. </a:t>
            </a:r>
            <a:r>
              <a:rPr lang="cs-CZ" sz="1800" b="1" dirty="0" err="1"/>
              <a:t>Etzioni</a:t>
            </a:r>
            <a:r>
              <a:rPr lang="cs-CZ" sz="1800" b="1" dirty="0"/>
              <a:t> </a:t>
            </a:r>
            <a:r>
              <a:rPr lang="cs-CZ" sz="1800" dirty="0"/>
              <a:t>(1964) člení organizace na organizace s převažující:</a:t>
            </a:r>
          </a:p>
          <a:p>
            <a:pPr lvl="0" algn="just"/>
            <a:r>
              <a:rPr lang="cs-CZ" sz="1800" i="1" dirty="0"/>
              <a:t>donucovací autoritou </a:t>
            </a:r>
            <a:r>
              <a:rPr lang="cs-CZ" sz="1800" dirty="0"/>
              <a:t>– organizace typické nedobrovolným členstvím (např. věznice, nápravné ústavy);</a:t>
            </a:r>
          </a:p>
          <a:p>
            <a:pPr lvl="0" algn="just"/>
            <a:r>
              <a:rPr lang="cs-CZ" sz="1800" i="1" dirty="0"/>
              <a:t>utilitární (racionálně právní) autoritou </a:t>
            </a:r>
            <a:r>
              <a:rPr lang="cs-CZ" sz="1800" dirty="0"/>
              <a:t>– členství v těchto organizacích je založeno na principu ekonomické odměny (průmyslové, obchodní, zemědělské organizace);</a:t>
            </a:r>
          </a:p>
          <a:p>
            <a:pPr lvl="0" algn="just"/>
            <a:r>
              <a:rPr lang="cs-CZ" sz="1800" i="1" dirty="0"/>
              <a:t>normativní autoritou </a:t>
            </a:r>
            <a:r>
              <a:rPr lang="cs-CZ" sz="1800" dirty="0"/>
              <a:t>– organizace s morálním charakterem členství a vnitřní hodnotou odměn (církve, politické strany atd.);</a:t>
            </a:r>
          </a:p>
          <a:p>
            <a:pPr algn="just"/>
            <a:r>
              <a:rPr lang="cs-CZ" sz="1800" i="1" dirty="0"/>
              <a:t>smíšené organizace</a:t>
            </a:r>
          </a:p>
          <a:p>
            <a:pPr marL="0" indent="0" algn="just">
              <a:buNone/>
            </a:pPr>
            <a:r>
              <a:rPr lang="cs-CZ" sz="1800" b="1" dirty="0" err="1"/>
              <a:t>Tureckiová</a:t>
            </a:r>
            <a:r>
              <a:rPr lang="cs-CZ" sz="1800" dirty="0"/>
              <a:t> (2004) člení organizace podle typu angažování následovně:</a:t>
            </a:r>
          </a:p>
          <a:p>
            <a:pPr lvl="0" algn="just"/>
            <a:r>
              <a:rPr lang="cs-CZ" sz="1800" dirty="0"/>
              <a:t>organizace s odcizeným angažováním (např. věznice);</a:t>
            </a:r>
          </a:p>
          <a:p>
            <a:pPr lvl="0" algn="just"/>
            <a:r>
              <a:rPr lang="cs-CZ" sz="1800" dirty="0"/>
              <a:t>organizace s morálním angažováním (např. církve);</a:t>
            </a:r>
          </a:p>
          <a:p>
            <a:pPr algn="just"/>
            <a:r>
              <a:rPr lang="cs-CZ" sz="1800" dirty="0"/>
              <a:t>organizace s </a:t>
            </a:r>
            <a:r>
              <a:rPr lang="cs-CZ" sz="1800" dirty="0" err="1"/>
              <a:t>kalkulativním</a:t>
            </a:r>
            <a:r>
              <a:rPr lang="cs-CZ" sz="1800" dirty="0"/>
              <a:t> angažováním (např. podniky).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Typy organizací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4307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43921" y="68630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600" dirty="0"/>
              <a:t>Obecně se říká, že </a:t>
            </a:r>
            <a:r>
              <a:rPr lang="cs-CZ" sz="1600" dirty="0" smtClean="0"/>
              <a:t>cíle </a:t>
            </a:r>
            <a:r>
              <a:rPr lang="cs-CZ" sz="1600" dirty="0"/>
              <a:t>musí být </a:t>
            </a:r>
            <a:r>
              <a:rPr lang="cs-CZ" sz="1600" b="1" dirty="0" smtClean="0"/>
              <a:t>SMART</a:t>
            </a:r>
            <a:r>
              <a:rPr lang="cs-CZ" sz="1600" dirty="0" smtClean="0"/>
              <a:t>:</a:t>
            </a:r>
            <a:endParaRPr lang="cs-CZ" sz="1600" dirty="0"/>
          </a:p>
          <a:p>
            <a:pPr lvl="1" algn="just"/>
            <a:r>
              <a:rPr lang="cs-CZ" sz="1600" b="1" dirty="0"/>
              <a:t>S – </a:t>
            </a:r>
            <a:r>
              <a:rPr lang="cs-CZ" sz="1600" dirty="0"/>
              <a:t>specifický, originální, stimulující</a:t>
            </a:r>
          </a:p>
          <a:p>
            <a:pPr lvl="1" algn="just"/>
            <a:r>
              <a:rPr lang="cs-CZ" sz="1600" b="1" dirty="0"/>
              <a:t>M – </a:t>
            </a:r>
            <a:r>
              <a:rPr lang="cs-CZ" sz="1600" dirty="0"/>
              <a:t>měřitelný</a:t>
            </a:r>
          </a:p>
          <a:p>
            <a:pPr lvl="1" algn="just"/>
            <a:r>
              <a:rPr lang="cs-CZ" sz="1600" b="1" dirty="0"/>
              <a:t>A – </a:t>
            </a:r>
            <a:r>
              <a:rPr lang="cs-CZ" sz="1600" dirty="0"/>
              <a:t>akceptovatelný</a:t>
            </a:r>
          </a:p>
          <a:p>
            <a:pPr lvl="1" algn="just"/>
            <a:r>
              <a:rPr lang="cs-CZ" sz="1600" b="1" dirty="0"/>
              <a:t>R – </a:t>
            </a:r>
            <a:r>
              <a:rPr lang="cs-CZ" sz="1600" dirty="0"/>
              <a:t>reálný</a:t>
            </a:r>
          </a:p>
          <a:p>
            <a:pPr lvl="1" algn="just"/>
            <a:r>
              <a:rPr lang="cs-CZ" sz="1600" b="1" dirty="0"/>
              <a:t>T – </a:t>
            </a:r>
            <a:r>
              <a:rPr lang="cs-CZ" sz="1600" dirty="0" smtClean="0"/>
              <a:t>termínovaný</a:t>
            </a:r>
          </a:p>
          <a:p>
            <a:pPr marL="0" indent="0" algn="just">
              <a:buNone/>
            </a:pPr>
            <a:r>
              <a:rPr lang="cs-CZ" sz="1600" dirty="0"/>
              <a:t>V poslední době však se uplatňuje tento souhrn cílů v podobě zkratky </a:t>
            </a:r>
            <a:r>
              <a:rPr lang="cs-CZ" sz="1600" b="1" dirty="0" smtClean="0"/>
              <a:t>SMARTEE</a:t>
            </a:r>
            <a:r>
              <a:rPr lang="cs-CZ" sz="1600" dirty="0" smtClean="0"/>
              <a:t>:</a:t>
            </a:r>
            <a:endParaRPr lang="cs-CZ" sz="1600" dirty="0"/>
          </a:p>
          <a:p>
            <a:pPr lvl="1" algn="just"/>
            <a:r>
              <a:rPr lang="cs-CZ" sz="1600" b="1" dirty="0"/>
              <a:t>S – </a:t>
            </a:r>
            <a:r>
              <a:rPr lang="cs-CZ" sz="1600" dirty="0"/>
              <a:t>specifický, originální, </a:t>
            </a:r>
            <a:r>
              <a:rPr lang="cs-CZ" sz="1600" dirty="0" smtClean="0"/>
              <a:t>stimulující</a:t>
            </a:r>
          </a:p>
          <a:p>
            <a:pPr lvl="1" algn="just"/>
            <a:r>
              <a:rPr lang="cs-CZ" sz="1600" b="1" dirty="0"/>
              <a:t>M – </a:t>
            </a:r>
            <a:r>
              <a:rPr lang="cs-CZ" sz="1600" dirty="0"/>
              <a:t>měřitelný</a:t>
            </a:r>
          </a:p>
          <a:p>
            <a:pPr lvl="1" algn="just"/>
            <a:r>
              <a:rPr lang="cs-CZ" sz="1600" b="1" dirty="0"/>
              <a:t>A – </a:t>
            </a:r>
            <a:r>
              <a:rPr lang="cs-CZ" sz="1600" dirty="0"/>
              <a:t>akceptovatelný</a:t>
            </a:r>
          </a:p>
          <a:p>
            <a:pPr lvl="1" algn="just"/>
            <a:r>
              <a:rPr lang="cs-CZ" sz="1600" b="1" dirty="0"/>
              <a:t>R – </a:t>
            </a:r>
            <a:r>
              <a:rPr lang="cs-CZ" sz="1600" dirty="0"/>
              <a:t>reálný</a:t>
            </a:r>
          </a:p>
          <a:p>
            <a:pPr lvl="1" algn="just"/>
            <a:r>
              <a:rPr lang="cs-CZ" sz="1600" b="1" dirty="0"/>
              <a:t>T – </a:t>
            </a:r>
            <a:r>
              <a:rPr lang="cs-CZ" sz="1600" dirty="0"/>
              <a:t>termínovaný</a:t>
            </a:r>
          </a:p>
          <a:p>
            <a:pPr lvl="1" algn="just"/>
            <a:r>
              <a:rPr lang="cs-CZ" sz="1600" b="1" dirty="0"/>
              <a:t>E</a:t>
            </a:r>
            <a:r>
              <a:rPr lang="cs-CZ" sz="1600" dirty="0"/>
              <a:t> – efektivní, ekonomický</a:t>
            </a:r>
          </a:p>
          <a:p>
            <a:pPr lvl="1" algn="just"/>
            <a:r>
              <a:rPr lang="cs-CZ" sz="1600" b="1" dirty="0"/>
              <a:t>E – </a:t>
            </a:r>
            <a:r>
              <a:rPr lang="cs-CZ" sz="1600" dirty="0"/>
              <a:t>ekologický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Pravidla pro stanovení cílů podniku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0031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Někteří autoři používají k charakteristice vlastnosti cílů akronym </a:t>
            </a:r>
            <a:r>
              <a:rPr lang="cs-CZ" sz="1800" b="1" dirty="0"/>
              <a:t>SMARTER, </a:t>
            </a:r>
            <a:r>
              <a:rPr lang="cs-CZ" sz="1800" dirty="0"/>
              <a:t>který navazuje na starší akronyma </a:t>
            </a:r>
            <a:r>
              <a:rPr lang="cs-CZ" sz="1800" b="1" dirty="0"/>
              <a:t>SMART</a:t>
            </a:r>
            <a:r>
              <a:rPr lang="cs-CZ" sz="1800" dirty="0"/>
              <a:t> kde písmeno „</a:t>
            </a:r>
            <a:r>
              <a:rPr lang="cs-CZ" sz="1800" b="1" dirty="0"/>
              <a:t>E“ </a:t>
            </a:r>
            <a:r>
              <a:rPr lang="cs-CZ" sz="1800" dirty="0"/>
              <a:t>vyjadřuje vlastnost</a:t>
            </a:r>
            <a:r>
              <a:rPr lang="cs-CZ" sz="1800" b="1" dirty="0"/>
              <a:t> „</a:t>
            </a:r>
            <a:r>
              <a:rPr lang="cs-CZ" sz="1800" b="1" dirty="0" err="1"/>
              <a:t>ethical</a:t>
            </a:r>
            <a:r>
              <a:rPr lang="cs-CZ" sz="1800" b="1" dirty="0"/>
              <a:t> </a:t>
            </a:r>
            <a:r>
              <a:rPr lang="cs-CZ" sz="1800" dirty="0"/>
              <a:t>(etický) a písmeno </a:t>
            </a:r>
            <a:r>
              <a:rPr lang="cs-CZ" sz="1800" b="1" dirty="0"/>
              <a:t>„R“</a:t>
            </a:r>
            <a:r>
              <a:rPr lang="cs-CZ" sz="1800" dirty="0"/>
              <a:t> pak označuje </a:t>
            </a:r>
            <a:r>
              <a:rPr lang="cs-CZ" sz="1800" b="1" dirty="0" err="1"/>
              <a:t>resourced</a:t>
            </a:r>
            <a:r>
              <a:rPr lang="cs-CZ" sz="1800" b="1" dirty="0"/>
              <a:t> </a:t>
            </a:r>
            <a:r>
              <a:rPr lang="cs-CZ" sz="1800" dirty="0"/>
              <a:t>(zaměřený na zdroje</a:t>
            </a:r>
            <a:r>
              <a:rPr lang="cs-CZ" sz="1800" dirty="0" smtClean="0"/>
              <a:t>).</a:t>
            </a:r>
          </a:p>
          <a:p>
            <a:pPr algn="just"/>
            <a:endParaRPr lang="cs-CZ" sz="1800" dirty="0" smtClean="0"/>
          </a:p>
          <a:p>
            <a:pPr algn="just"/>
            <a:r>
              <a:rPr lang="cs-CZ" sz="1800" dirty="0" smtClean="0"/>
              <a:t>V</a:t>
            </a:r>
            <a:r>
              <a:rPr lang="cs-CZ" sz="1800" dirty="0"/>
              <a:t> podmínkách České republiky někteří autoři využívají akronym </a:t>
            </a:r>
            <a:r>
              <a:rPr lang="cs-CZ" sz="1800" b="1" dirty="0"/>
              <a:t>KARAT, </a:t>
            </a:r>
            <a:r>
              <a:rPr lang="cs-CZ" sz="1800" dirty="0"/>
              <a:t>kde jednotlivá písmena označují následující vlastnosti cílů:</a:t>
            </a:r>
          </a:p>
          <a:p>
            <a:pPr lvl="1" algn="just"/>
            <a:r>
              <a:rPr lang="cs-CZ" sz="1800" b="1" dirty="0"/>
              <a:t>K – </a:t>
            </a:r>
            <a:r>
              <a:rPr lang="cs-CZ" sz="1800" dirty="0"/>
              <a:t>konkrétní</a:t>
            </a:r>
          </a:p>
          <a:p>
            <a:pPr lvl="1" algn="just"/>
            <a:r>
              <a:rPr lang="cs-CZ" sz="1800" b="1" dirty="0"/>
              <a:t>A – </a:t>
            </a:r>
            <a:r>
              <a:rPr lang="cs-CZ" sz="1800" dirty="0"/>
              <a:t>ambiciózní</a:t>
            </a:r>
          </a:p>
          <a:p>
            <a:pPr lvl="1" algn="just"/>
            <a:r>
              <a:rPr lang="cs-CZ" sz="1800" b="1" dirty="0"/>
              <a:t>R – </a:t>
            </a:r>
            <a:r>
              <a:rPr lang="cs-CZ" sz="1800" dirty="0"/>
              <a:t>reálné</a:t>
            </a:r>
          </a:p>
          <a:p>
            <a:pPr lvl="1" algn="just"/>
            <a:r>
              <a:rPr lang="cs-CZ" sz="1800" b="1" dirty="0"/>
              <a:t>A – </a:t>
            </a:r>
            <a:r>
              <a:rPr lang="cs-CZ" sz="1800" dirty="0"/>
              <a:t>akceptovatelné</a:t>
            </a:r>
          </a:p>
          <a:p>
            <a:pPr lvl="1" algn="just"/>
            <a:r>
              <a:rPr lang="cs-CZ" sz="1800" b="1" dirty="0"/>
              <a:t>T – </a:t>
            </a:r>
            <a:r>
              <a:rPr lang="cs-CZ" sz="1800" dirty="0"/>
              <a:t>terminované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Pravidla pro stanovení cílů podniku 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9828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/>
              <a:t>cíle týkající se postavení podniku na trhu (tržní podíl, objem prodeje, velikost obratu aj.);</a:t>
            </a:r>
          </a:p>
          <a:p>
            <a:pPr lvl="0" algn="just"/>
            <a:r>
              <a:rPr lang="cs-CZ" sz="1800" dirty="0"/>
              <a:t>cíle týkající se rentability (zisk, rentabilita z obratu, z vlastního a celkového kapitálu);</a:t>
            </a:r>
          </a:p>
          <a:p>
            <a:pPr lvl="0" algn="just"/>
            <a:r>
              <a:rPr lang="cs-CZ" sz="1800" dirty="0"/>
              <a:t>finanční cíle (likvidita, struktura kapitálu, úvěrová důvěra, schopnost samofinancování);</a:t>
            </a:r>
          </a:p>
          <a:p>
            <a:pPr lvl="0" algn="just"/>
            <a:r>
              <a:rPr lang="cs-CZ" sz="1800" dirty="0"/>
              <a:t>sociální cíle (ekonomické a sociální zabezpečení zaměstnanců, výkony a postoje zaměstnanců a managementu, rozvoj osobnosti, pracovní uspokojení);</a:t>
            </a:r>
          </a:p>
          <a:p>
            <a:pPr lvl="0" algn="just"/>
            <a:r>
              <a:rPr lang="cs-CZ" sz="1800" dirty="0"/>
              <a:t>cíle týkající se tržní prestiže a společenského postavení (image a prestiž, společenský a regionální vliv, politický vliv, vztah k veřejnosti aj.).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Skupiny oblasti cílů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2612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V podstatě lze cíle rozdělit do dvou základních skupin, kam patří:</a:t>
            </a:r>
          </a:p>
          <a:p>
            <a:pPr lvl="1" algn="just"/>
            <a:r>
              <a:rPr lang="cs-CZ" sz="1600" b="1" dirty="0"/>
              <a:t>Cíle obecné</a:t>
            </a:r>
            <a:r>
              <a:rPr lang="cs-CZ" sz="1600" dirty="0"/>
              <a:t>, které představují integrující prvek, z něhož vychází jak strategické tak i operativní řízení. Většinou mají charakter </a:t>
            </a:r>
            <a:r>
              <a:rPr lang="cs-CZ" sz="1600" b="1" dirty="0"/>
              <a:t>vůdčí ideje a </a:t>
            </a:r>
            <a:r>
              <a:rPr lang="cs-CZ" sz="1600" dirty="0"/>
              <a:t>orientují se na dosažení hodnot a realizovatelnost vize i poslání.</a:t>
            </a:r>
          </a:p>
          <a:p>
            <a:pPr lvl="1" algn="just"/>
            <a:r>
              <a:rPr lang="cs-CZ" sz="1600" b="1" dirty="0"/>
              <a:t>Cíle konkrétní, </a:t>
            </a:r>
            <a:r>
              <a:rPr lang="cs-CZ" sz="1600" dirty="0"/>
              <a:t>které představují rozvití obecných cílů a jsou zaměřeny na hlavní aktivitu podniku, specifikuji potřebnou alokaci zdrojů a usměrňují budoucí rozhodování. Jedná se tudíž převážně o cíle operačního charakteru</a:t>
            </a:r>
            <a:r>
              <a:rPr lang="cs-CZ" sz="1600" dirty="0" smtClean="0"/>
              <a:t>.</a:t>
            </a:r>
          </a:p>
          <a:p>
            <a:pPr algn="just"/>
            <a:r>
              <a:rPr lang="cs-CZ" sz="1600" b="1" dirty="0" smtClean="0"/>
              <a:t>Hierarchizace </a:t>
            </a:r>
            <a:r>
              <a:rPr lang="cs-CZ" sz="1600" b="1" dirty="0"/>
              <a:t>cílů</a:t>
            </a:r>
            <a:r>
              <a:rPr lang="cs-CZ" sz="1600" dirty="0"/>
              <a:t> znamená, že pro formulaci cílů je vhodné použít diferencovaný přístup rozlišující různé úrovně cílů. Cíle potom můžeme dělit na</a:t>
            </a:r>
            <a:r>
              <a:rPr lang="cs-CZ" sz="1600" dirty="0" smtClean="0"/>
              <a:t>:</a:t>
            </a:r>
          </a:p>
          <a:p>
            <a:pPr lvl="1" algn="just"/>
            <a:r>
              <a:rPr lang="cs-CZ" sz="1600" dirty="0" smtClean="0"/>
              <a:t>nadřazené </a:t>
            </a:r>
            <a:r>
              <a:rPr lang="cs-CZ" sz="1600" dirty="0"/>
              <a:t>– vrcholové cíle (mise podniku, formulace identity podniku, podniková politika), </a:t>
            </a:r>
            <a:endParaRPr lang="cs-CZ" sz="1600" dirty="0" smtClean="0"/>
          </a:p>
          <a:p>
            <a:pPr lvl="1" algn="just"/>
            <a:r>
              <a:rPr lang="cs-CZ" sz="1600" dirty="0" smtClean="0"/>
              <a:t>prováděcí </a:t>
            </a:r>
            <a:r>
              <a:rPr lang="cs-CZ" sz="1600" dirty="0"/>
              <a:t>cíle (cíle funkčních oblastí), </a:t>
            </a:r>
            <a:endParaRPr lang="cs-CZ" sz="1600" dirty="0" smtClean="0"/>
          </a:p>
          <a:p>
            <a:pPr lvl="1" algn="just"/>
            <a:r>
              <a:rPr lang="cs-CZ" sz="1600" dirty="0" smtClean="0"/>
              <a:t>dílčí </a:t>
            </a:r>
            <a:r>
              <a:rPr lang="cs-CZ" sz="1600" dirty="0"/>
              <a:t>cíle </a:t>
            </a:r>
          </a:p>
          <a:p>
            <a:pPr lvl="1" algn="just"/>
            <a:r>
              <a:rPr lang="cs-CZ" sz="1600" dirty="0" smtClean="0"/>
              <a:t>elementární </a:t>
            </a:r>
            <a:r>
              <a:rPr lang="cs-CZ" sz="1600" dirty="0"/>
              <a:t>cíle (operace s nástroji marketingového mixu).</a:t>
            </a:r>
          </a:p>
          <a:p>
            <a:pPr lvl="0" algn="just"/>
            <a:endParaRPr lang="cs-CZ" sz="1600" dirty="0"/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Hierarchizace a skupiny cílů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671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Vize pomáhají popsat cíl organizace. Vyjadřuje co by podnik chtěl dosáhnout a jakým způsobem</a:t>
            </a:r>
            <a:r>
              <a:rPr lang="cs-CZ" sz="1800" dirty="0" smtClean="0"/>
              <a:t>. Vize </a:t>
            </a:r>
            <a:r>
              <a:rPr lang="cs-CZ" sz="1800" dirty="0"/>
              <a:t>podniku představuje model budoucího vývoje a stavu podniku v konkrétně časově vymezeném </a:t>
            </a:r>
            <a:r>
              <a:rPr lang="cs-CZ" sz="1800" dirty="0" smtClean="0"/>
              <a:t>období. Vize </a:t>
            </a:r>
            <a:r>
              <a:rPr lang="cs-CZ" sz="1800" dirty="0"/>
              <a:t>se stává dlouhodobou, přitažlivou, smysluplnou a motivující představou usilující o dosažení pozitivní podnikové </a:t>
            </a:r>
            <a:r>
              <a:rPr lang="cs-CZ" sz="1800" dirty="0" smtClean="0"/>
              <a:t>budoucnosti. Často </a:t>
            </a:r>
            <a:r>
              <a:rPr lang="cs-CZ" sz="1800" dirty="0"/>
              <a:t>také zahrnují hodnoty organizace</a:t>
            </a:r>
            <a:r>
              <a:rPr lang="cs-CZ" sz="1800" dirty="0" smtClean="0"/>
              <a:t>. Měly </a:t>
            </a:r>
            <a:r>
              <a:rPr lang="cs-CZ" sz="1800" dirty="0"/>
              <a:t>by být inspirací pro chování zaměstnanců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Lze konstatovat, že se jedná o souhrn myšlenek, které předbíhají svou dobu se silným motivačním účinkem. V důsledku tohoto faktu můžeme konstatovat, že se jedná o smysluplný a přitažlivý obraz budoucnosti, ve které vize vytyčuje základní směr vývoje podniku. </a:t>
            </a:r>
            <a:endParaRPr lang="cs-CZ" sz="1800" dirty="0" smtClean="0"/>
          </a:p>
          <a:p>
            <a:pPr algn="just"/>
            <a:r>
              <a:rPr lang="cs-CZ" sz="1800" b="1" dirty="0" smtClean="0"/>
              <a:t>Úkolem </a:t>
            </a:r>
            <a:r>
              <a:rPr lang="cs-CZ" sz="1800" b="1" dirty="0"/>
              <a:t>vize</a:t>
            </a:r>
            <a:r>
              <a:rPr lang="cs-CZ" sz="1800" dirty="0"/>
              <a:t> je zachytávat a reagovat na podněty o nastupujícím vývoji, které mohou být v současné době mlhavé, nepřesné a nevýrazné, ale v budoucnosti se mohou stát </a:t>
            </a:r>
            <a:r>
              <a:rPr lang="cs-CZ" sz="1800" b="1" dirty="0"/>
              <a:t>impulsem, který ovlivní vývoj podniku.</a:t>
            </a:r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4896544" cy="507703"/>
          </a:xfrm>
        </p:spPr>
        <p:txBody>
          <a:bodyPr/>
          <a:lstStyle/>
          <a:p>
            <a:r>
              <a:rPr lang="cs-CZ" dirty="0" smtClean="0"/>
              <a:t>Vize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8773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/>
              <a:t>snadno představitelná a uskutečnitelná;</a:t>
            </a:r>
          </a:p>
          <a:p>
            <a:pPr lvl="0" algn="just"/>
            <a:r>
              <a:rPr lang="cs-CZ" sz="1800" dirty="0"/>
              <a:t>adresně přitažlivá pro rozhodující zájmové skupiny v podniku;</a:t>
            </a:r>
          </a:p>
          <a:p>
            <a:pPr lvl="0" algn="just"/>
            <a:r>
              <a:rPr lang="cs-CZ" sz="1800" dirty="0"/>
              <a:t>jasně zaměřená k dosažení cíle čímž je usnadněno zaměření základních rozhodujících procesů;</a:t>
            </a:r>
          </a:p>
          <a:p>
            <a:pPr lvl="0" algn="just"/>
            <a:r>
              <a:rPr lang="cs-CZ" sz="1800" dirty="0"/>
              <a:t>flexibilní, jež umožní reagovat pružně na měnící se podmínky okolí i vhodnou iniciativu jedinců;</a:t>
            </a:r>
          </a:p>
          <a:p>
            <a:pPr lvl="0" algn="just"/>
            <a:r>
              <a:rPr lang="cs-CZ" sz="1800" dirty="0"/>
              <a:t>srozumitelná a snadno sdělitelná a přístupně vysvětlitelná;</a:t>
            </a:r>
          </a:p>
          <a:p>
            <a:pPr lvl="0" algn="just"/>
            <a:r>
              <a:rPr lang="cs-CZ" sz="1800" dirty="0"/>
              <a:t>dostatečně široká, aby byla při implementaci strategie pružná, ale zase nikoliv tak široká, aby se vytratila koncentrace na hlavní cíle;</a:t>
            </a:r>
          </a:p>
          <a:p>
            <a:pPr lvl="0" algn="just"/>
            <a:r>
              <a:rPr lang="cs-CZ" sz="1800" dirty="0"/>
              <a:t>je spojnicí různých dílčích cílů i priorit a vytváří v podniku uznávaný dominantní cíl;</a:t>
            </a:r>
          </a:p>
          <a:p>
            <a:pPr algn="just"/>
            <a:r>
              <a:rPr lang="cs-CZ" sz="1800" dirty="0"/>
              <a:t>současně může vize připomínat chyby, kterých se podnik dopustil v minulosti a tak je i upozorněním na omyly a nedostatky.</a:t>
            </a:r>
            <a:r>
              <a:rPr lang="cs-CZ" sz="1800" b="1" dirty="0" smtClean="0"/>
              <a:t>.</a:t>
            </a:r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4896544" cy="507703"/>
          </a:xfrm>
        </p:spPr>
        <p:txBody>
          <a:bodyPr/>
          <a:lstStyle/>
          <a:p>
            <a:r>
              <a:rPr lang="cs-CZ" dirty="0" smtClean="0"/>
              <a:t>Požadavky na vizi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482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Mise specifikuje podnikatelské aktivity, ve kterých chce podnik působit a se kterými chce konkurovat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Poslání podniku má být veřejným, jasným a pochopitelným vyhlášením vývojového směru podniku, kterým je informovaná veřejnost a motivací zaměstnanců, jimž má dodat potřebnou sociální jistotu, kterou podnik svou existencí zajišťuje</a:t>
            </a:r>
          </a:p>
          <a:p>
            <a:pPr algn="just"/>
            <a:r>
              <a:rPr lang="cs-CZ" sz="1800" dirty="0"/>
              <a:t>Je více konkrétnější než vize.</a:t>
            </a:r>
          </a:p>
          <a:p>
            <a:pPr algn="just"/>
            <a:r>
              <a:rPr lang="cs-CZ" sz="1800" dirty="0"/>
              <a:t>Mise odůvodňuje a vysvětluje existenci podniku.</a:t>
            </a:r>
          </a:p>
          <a:p>
            <a:pPr algn="just"/>
            <a:r>
              <a:rPr lang="cs-CZ" sz="1800" dirty="0"/>
              <a:t>Mise dává odpověď na otázku: „Jakou přidanou hodnotu může náš podnik nabídnout trhu nebo lidstvu</a:t>
            </a:r>
            <a:r>
              <a:rPr lang="cs-CZ" sz="1800" dirty="0" smtClean="0"/>
              <a:t>?“</a:t>
            </a:r>
          </a:p>
          <a:p>
            <a:pPr algn="just"/>
            <a:r>
              <a:rPr lang="cs-CZ" sz="1800" dirty="0"/>
              <a:t>Poslání (mise) podniku zdůvodňuje oprávněnost existence podniku a vyjadřuje přání vedení podniku, jak by měl být podnik chápán a přijímán veřejností. </a:t>
            </a:r>
            <a:endParaRPr lang="cs-CZ" sz="1800" i="1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Mise - poslání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7621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07504" y="703189"/>
            <a:ext cx="78721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/>
              <a:t>V důsledku toho vyplývá, že poslání podniku přímo definuje </a:t>
            </a:r>
            <a:r>
              <a:rPr lang="cs-CZ" sz="1800" b="1" dirty="0"/>
              <a:t>směry podnikatelských aktivit, </a:t>
            </a:r>
            <a:r>
              <a:rPr lang="cs-CZ" sz="1800" dirty="0"/>
              <a:t>stanovuje zásady </a:t>
            </a:r>
            <a:r>
              <a:rPr lang="cs-CZ" sz="1800" b="1" dirty="0"/>
              <a:t>podnikové kultury</a:t>
            </a:r>
            <a:r>
              <a:rPr lang="cs-CZ" sz="1800" dirty="0"/>
              <a:t> spolu s vhodnými </a:t>
            </a:r>
            <a:r>
              <a:rPr lang="cs-CZ" sz="1800" b="1" dirty="0"/>
              <a:t>vazbami na zaměstnance a </a:t>
            </a:r>
            <a:r>
              <a:rPr lang="cs-CZ" sz="1800" dirty="0"/>
              <a:t>vytváří </a:t>
            </a:r>
            <a:r>
              <a:rPr lang="cs-CZ" sz="1800" b="1" dirty="0"/>
              <a:t>vztah k zákazníkovi i konkurenci. </a:t>
            </a:r>
            <a:r>
              <a:rPr lang="cs-CZ" sz="1800" dirty="0"/>
              <a:t>Proto dobře vytvořené poslání podniku by mělo obsahovat:</a:t>
            </a:r>
            <a:endParaRPr lang="cs-CZ" sz="1800" dirty="0" smtClean="0"/>
          </a:p>
          <a:p>
            <a:pPr algn="just"/>
            <a:r>
              <a:rPr lang="cs-CZ" sz="1800" dirty="0" smtClean="0"/>
              <a:t>Cíl podniku.</a:t>
            </a:r>
          </a:p>
          <a:p>
            <a:pPr algn="just"/>
            <a:r>
              <a:rPr lang="cs-CZ" sz="1800" dirty="0" smtClean="0"/>
              <a:t>Zdůvodnění </a:t>
            </a:r>
            <a:r>
              <a:rPr lang="cs-CZ" sz="1800" dirty="0"/>
              <a:t>existence podniku (</a:t>
            </a:r>
            <a:r>
              <a:rPr lang="cs-CZ" sz="1800" i="1" dirty="0" err="1"/>
              <a:t>Be</a:t>
            </a:r>
            <a:r>
              <a:rPr lang="cs-CZ" sz="1800" i="1" dirty="0"/>
              <a:t> </a:t>
            </a:r>
            <a:r>
              <a:rPr lang="cs-CZ" sz="1800" i="1" dirty="0" err="1"/>
              <a:t>the</a:t>
            </a:r>
            <a:r>
              <a:rPr lang="cs-CZ" sz="1800" i="1" dirty="0"/>
              <a:t> </a:t>
            </a:r>
            <a:r>
              <a:rPr lang="cs-CZ" sz="1800" i="1" dirty="0" err="1"/>
              <a:t>best</a:t>
            </a:r>
            <a:r>
              <a:rPr lang="cs-CZ" sz="1800" i="1" dirty="0"/>
              <a:t> </a:t>
            </a:r>
            <a:r>
              <a:rPr lang="cs-CZ" sz="1800" i="1" dirty="0" err="1"/>
              <a:t>employer</a:t>
            </a:r>
            <a:r>
              <a:rPr lang="cs-CZ" sz="1800" i="1" dirty="0"/>
              <a:t> </a:t>
            </a:r>
            <a:r>
              <a:rPr lang="cs-CZ" sz="1800" i="1" dirty="0" err="1"/>
              <a:t>for</a:t>
            </a:r>
            <a:r>
              <a:rPr lang="cs-CZ" sz="1800" i="1" dirty="0"/>
              <a:t> </a:t>
            </a:r>
            <a:r>
              <a:rPr lang="cs-CZ" sz="1800" i="1" dirty="0" err="1"/>
              <a:t>our</a:t>
            </a:r>
            <a:r>
              <a:rPr lang="cs-CZ" sz="1800" i="1" dirty="0"/>
              <a:t> </a:t>
            </a:r>
            <a:r>
              <a:rPr lang="cs-CZ" sz="1800" i="1" dirty="0" err="1"/>
              <a:t>people</a:t>
            </a:r>
            <a:r>
              <a:rPr lang="cs-CZ" sz="1800" i="1" dirty="0"/>
              <a:t> in </a:t>
            </a:r>
            <a:r>
              <a:rPr lang="cs-CZ" sz="1800" i="1" dirty="0" err="1"/>
              <a:t>each</a:t>
            </a:r>
            <a:r>
              <a:rPr lang="cs-CZ" sz="1800" i="1" dirty="0"/>
              <a:t> </a:t>
            </a:r>
            <a:r>
              <a:rPr lang="cs-CZ" sz="1800" i="1" dirty="0" err="1"/>
              <a:t>community</a:t>
            </a:r>
            <a:r>
              <a:rPr lang="cs-CZ" sz="1800" i="1" dirty="0"/>
              <a:t> </a:t>
            </a:r>
            <a:r>
              <a:rPr lang="cs-CZ" sz="1800" i="1" dirty="0" err="1"/>
              <a:t>around</a:t>
            </a:r>
            <a:r>
              <a:rPr lang="cs-CZ" sz="1800" i="1" dirty="0"/>
              <a:t> </a:t>
            </a:r>
            <a:r>
              <a:rPr lang="cs-CZ" sz="1800" i="1" dirty="0" err="1"/>
              <a:t>the</a:t>
            </a:r>
            <a:r>
              <a:rPr lang="cs-CZ" sz="1800" i="1" dirty="0"/>
              <a:t> </a:t>
            </a:r>
            <a:r>
              <a:rPr lang="cs-CZ" sz="1800" i="1" dirty="0" err="1"/>
              <a:t>world</a:t>
            </a:r>
            <a:r>
              <a:rPr lang="cs-CZ" sz="1800" i="1" dirty="0"/>
              <a:t> and </a:t>
            </a:r>
            <a:r>
              <a:rPr lang="cs-CZ" sz="1800" i="1" dirty="0" err="1"/>
              <a:t>deliver</a:t>
            </a:r>
            <a:r>
              <a:rPr lang="cs-CZ" sz="1800" i="1" dirty="0"/>
              <a:t> </a:t>
            </a:r>
            <a:r>
              <a:rPr lang="cs-CZ" sz="1800" i="1" dirty="0" err="1"/>
              <a:t>operational</a:t>
            </a:r>
            <a:r>
              <a:rPr lang="cs-CZ" sz="1800" i="1" dirty="0"/>
              <a:t> excellence to </a:t>
            </a:r>
            <a:r>
              <a:rPr lang="cs-CZ" sz="1800" i="1" dirty="0" err="1"/>
              <a:t>our</a:t>
            </a:r>
            <a:r>
              <a:rPr lang="cs-CZ" sz="1800" i="1" dirty="0"/>
              <a:t> </a:t>
            </a:r>
            <a:r>
              <a:rPr lang="cs-CZ" sz="1800" i="1" dirty="0" err="1"/>
              <a:t>customers</a:t>
            </a:r>
            <a:r>
              <a:rPr lang="cs-CZ" sz="1800" i="1" dirty="0"/>
              <a:t> in </a:t>
            </a:r>
            <a:r>
              <a:rPr lang="cs-CZ" sz="1800" i="1" dirty="0" err="1"/>
              <a:t>each</a:t>
            </a:r>
            <a:r>
              <a:rPr lang="cs-CZ" sz="1800" i="1" dirty="0"/>
              <a:t> </a:t>
            </a:r>
            <a:r>
              <a:rPr lang="cs-CZ" sz="1800" i="1" dirty="0" err="1"/>
              <a:t>of</a:t>
            </a:r>
            <a:r>
              <a:rPr lang="cs-CZ" sz="1800" i="1" dirty="0"/>
              <a:t> </a:t>
            </a:r>
            <a:r>
              <a:rPr lang="cs-CZ" sz="1800" i="1" dirty="0" err="1"/>
              <a:t>our</a:t>
            </a:r>
            <a:r>
              <a:rPr lang="cs-CZ" sz="1800" i="1" dirty="0"/>
              <a:t> </a:t>
            </a:r>
            <a:r>
              <a:rPr lang="cs-CZ" sz="1800" i="1" dirty="0" err="1"/>
              <a:t>restaurants</a:t>
            </a:r>
            <a:r>
              <a:rPr lang="cs-CZ" sz="1800" i="1" dirty="0"/>
              <a:t> (</a:t>
            </a:r>
            <a:r>
              <a:rPr lang="cs-CZ" sz="1800" i="1" dirty="0" err="1"/>
              <a:t>McDonald´s</a:t>
            </a:r>
            <a:r>
              <a:rPr lang="cs-CZ" sz="1800" i="1" dirty="0" smtClean="0"/>
              <a:t>)</a:t>
            </a:r>
            <a:r>
              <a:rPr lang="cs-CZ" sz="1800" dirty="0" smtClean="0"/>
              <a:t>).</a:t>
            </a:r>
          </a:p>
          <a:p>
            <a:pPr algn="just"/>
            <a:r>
              <a:rPr lang="cs-CZ" sz="1800" dirty="0" smtClean="0"/>
              <a:t>Étos </a:t>
            </a:r>
            <a:r>
              <a:rPr lang="cs-CZ" sz="1800" dirty="0"/>
              <a:t>podniku: kultura, základní hodnoty, </a:t>
            </a:r>
            <a:r>
              <a:rPr lang="cs-CZ" sz="1800" dirty="0" smtClean="0"/>
              <a:t>ambice.</a:t>
            </a:r>
          </a:p>
          <a:p>
            <a:pPr algn="just"/>
            <a:r>
              <a:rPr lang="cs-CZ" sz="1800" dirty="0" smtClean="0"/>
              <a:t>Čím </a:t>
            </a:r>
            <a:r>
              <a:rPr lang="cs-CZ" sz="1800" dirty="0"/>
              <a:t>se odlišujeme od konkurence (</a:t>
            </a:r>
            <a:r>
              <a:rPr lang="cs-CZ" sz="1800" i="1" dirty="0" err="1"/>
              <a:t>Be</a:t>
            </a:r>
            <a:r>
              <a:rPr lang="cs-CZ" sz="1800" i="1" dirty="0"/>
              <a:t> </a:t>
            </a:r>
            <a:r>
              <a:rPr lang="cs-CZ" sz="1800" i="1" dirty="0" err="1"/>
              <a:t>America´s</a:t>
            </a:r>
            <a:r>
              <a:rPr lang="cs-CZ" sz="1800" i="1" dirty="0"/>
              <a:t> Best </a:t>
            </a:r>
            <a:r>
              <a:rPr lang="cs-CZ" sz="1800" i="1" dirty="0" err="1"/>
              <a:t>Quick-Service</a:t>
            </a:r>
            <a:r>
              <a:rPr lang="cs-CZ" sz="1800" i="1" dirty="0"/>
              <a:t> Restaurant</a:t>
            </a:r>
            <a:r>
              <a:rPr lang="cs-CZ" sz="1800" dirty="0" smtClean="0"/>
              <a:t>).</a:t>
            </a:r>
          </a:p>
          <a:p>
            <a:pPr algn="just"/>
            <a:r>
              <a:rPr lang="cs-CZ" sz="1800" dirty="0" smtClean="0"/>
              <a:t>Konkurenční </a:t>
            </a:r>
            <a:r>
              <a:rPr lang="cs-CZ" sz="1800" dirty="0"/>
              <a:t>výhoda (</a:t>
            </a:r>
            <a:r>
              <a:rPr lang="cs-CZ" sz="1800" i="1" dirty="0"/>
              <a:t>To </a:t>
            </a:r>
            <a:r>
              <a:rPr lang="cs-CZ" sz="1800" i="1" dirty="0" err="1"/>
              <a:t>be</a:t>
            </a:r>
            <a:r>
              <a:rPr lang="cs-CZ" sz="1800" i="1" dirty="0"/>
              <a:t> </a:t>
            </a:r>
            <a:r>
              <a:rPr lang="cs-CZ" sz="1800" i="1" dirty="0" err="1"/>
              <a:t>the</a:t>
            </a:r>
            <a:r>
              <a:rPr lang="cs-CZ" sz="1800" i="1" dirty="0"/>
              <a:t> </a:t>
            </a:r>
            <a:r>
              <a:rPr lang="cs-CZ" sz="1800" i="1" dirty="0" err="1"/>
              <a:t>world´s</a:t>
            </a:r>
            <a:r>
              <a:rPr lang="cs-CZ" sz="1800" i="1" dirty="0"/>
              <a:t> </a:t>
            </a:r>
            <a:r>
              <a:rPr lang="cs-CZ" sz="1800" i="1" dirty="0" err="1"/>
              <a:t>largest</a:t>
            </a:r>
            <a:r>
              <a:rPr lang="cs-CZ" sz="1800" i="1" dirty="0"/>
              <a:t> mobile </a:t>
            </a:r>
            <a:r>
              <a:rPr lang="cs-CZ" sz="1800" i="1" dirty="0" err="1"/>
              <a:t>apps</a:t>
            </a:r>
            <a:r>
              <a:rPr lang="cs-CZ" sz="1800" i="1" dirty="0"/>
              <a:t> developer</a:t>
            </a:r>
            <a:r>
              <a:rPr lang="cs-CZ" sz="1800" dirty="0" smtClean="0"/>
              <a:t>).</a:t>
            </a:r>
          </a:p>
          <a:p>
            <a:pPr algn="just"/>
            <a:r>
              <a:rPr lang="cs-CZ" sz="1800" dirty="0" smtClean="0"/>
              <a:t>Identifikace </a:t>
            </a:r>
            <a:r>
              <a:rPr lang="cs-CZ" sz="1800" dirty="0"/>
              <a:t>trhu a zákazníků (</a:t>
            </a:r>
            <a:r>
              <a:rPr lang="cs-CZ" sz="1800" i="1" dirty="0"/>
              <a:t>To </a:t>
            </a:r>
            <a:r>
              <a:rPr lang="cs-CZ" sz="1800" i="1" dirty="0" err="1"/>
              <a:t>be</a:t>
            </a:r>
            <a:r>
              <a:rPr lang="cs-CZ" sz="1800" i="1" dirty="0"/>
              <a:t> </a:t>
            </a:r>
            <a:r>
              <a:rPr lang="cs-CZ" sz="1800" i="1" dirty="0" err="1"/>
              <a:t>the</a:t>
            </a:r>
            <a:r>
              <a:rPr lang="cs-CZ" sz="1800" i="1" dirty="0"/>
              <a:t> </a:t>
            </a:r>
            <a:r>
              <a:rPr lang="cs-CZ" sz="1800" i="1" dirty="0" err="1"/>
              <a:t>largest</a:t>
            </a:r>
            <a:r>
              <a:rPr lang="cs-CZ" sz="1800" i="1" dirty="0"/>
              <a:t> </a:t>
            </a:r>
            <a:r>
              <a:rPr lang="cs-CZ" sz="1800" i="1" dirty="0" err="1"/>
              <a:t>oncology</a:t>
            </a:r>
            <a:r>
              <a:rPr lang="cs-CZ" sz="1800" i="1" dirty="0"/>
              <a:t> </a:t>
            </a:r>
            <a:r>
              <a:rPr lang="cs-CZ" sz="1800" i="1" dirty="0" err="1"/>
              <a:t>practice</a:t>
            </a:r>
            <a:r>
              <a:rPr lang="cs-CZ" sz="1800" i="1" dirty="0"/>
              <a:t> in St. Louis</a:t>
            </a:r>
            <a:r>
              <a:rPr lang="cs-CZ" sz="1800" dirty="0" smtClean="0"/>
              <a:t>).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Co by měla obsahovat mise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0867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Cyklus podnikového plánování</a:t>
            </a: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347864" y="843558"/>
            <a:ext cx="2232248" cy="5294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000000"/>
                </a:solidFill>
              </a:rPr>
              <a:t>Tým pro tvorbu plánu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3347864" y="4101014"/>
            <a:ext cx="2249572" cy="4064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000000"/>
                </a:solidFill>
              </a:rPr>
              <a:t>Řídící orgán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3347864" y="1625905"/>
            <a:ext cx="2232248" cy="4948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000000"/>
                </a:solidFill>
              </a:rPr>
              <a:t>Stanovení cílů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2987824" y="2369602"/>
            <a:ext cx="2952328" cy="553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000000"/>
                </a:solidFill>
              </a:rPr>
              <a:t>Stanovení strategického plánu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2987824" y="3260154"/>
            <a:ext cx="2952328" cy="527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000000"/>
                </a:solidFill>
              </a:rPr>
              <a:t>Stanovení taktického plánu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7092279" y="1879605"/>
            <a:ext cx="504056" cy="10705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cs-CZ" dirty="0" smtClean="0">
                <a:solidFill>
                  <a:srgbClr val="000000"/>
                </a:solidFill>
              </a:rPr>
              <a:t>Kontrola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1367645" y="1625905"/>
            <a:ext cx="432048" cy="15779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cs-CZ" dirty="0" smtClean="0">
                <a:solidFill>
                  <a:srgbClr val="000000"/>
                </a:solidFill>
              </a:rPr>
              <a:t>Kontrola </a:t>
            </a:r>
            <a:endParaRPr lang="cs-CZ" dirty="0">
              <a:solidFill>
                <a:srgbClr val="000000"/>
              </a:solidFill>
            </a:endParaRPr>
          </a:p>
        </p:txBody>
      </p:sp>
      <p:cxnSp>
        <p:nvCxnSpPr>
          <p:cNvPr id="13" name="Přímá spojnice 12"/>
          <p:cNvCxnSpPr/>
          <p:nvPr/>
        </p:nvCxnSpPr>
        <p:spPr>
          <a:xfrm>
            <a:off x="2195736" y="976621"/>
            <a:ext cx="0" cy="33276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>
            <a:off x="6660232" y="976621"/>
            <a:ext cx="0" cy="33276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>
            <a:off x="2195736" y="976621"/>
            <a:ext cx="108012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/>
          <p:nvPr/>
        </p:nvCxnSpPr>
        <p:spPr>
          <a:xfrm>
            <a:off x="2195736" y="1873335"/>
            <a:ext cx="108012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/>
          <p:nvPr/>
        </p:nvCxnSpPr>
        <p:spPr>
          <a:xfrm>
            <a:off x="2195736" y="4304235"/>
            <a:ext cx="108012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/>
          <p:cNvCxnSpPr/>
          <p:nvPr/>
        </p:nvCxnSpPr>
        <p:spPr>
          <a:xfrm>
            <a:off x="2195736" y="2640428"/>
            <a:ext cx="79208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se šipkou 23"/>
          <p:cNvCxnSpPr/>
          <p:nvPr/>
        </p:nvCxnSpPr>
        <p:spPr>
          <a:xfrm>
            <a:off x="2195736" y="3523666"/>
            <a:ext cx="79208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se šipkou 25"/>
          <p:cNvCxnSpPr/>
          <p:nvPr/>
        </p:nvCxnSpPr>
        <p:spPr>
          <a:xfrm flipH="1">
            <a:off x="5580112" y="976621"/>
            <a:ext cx="108012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/>
          <p:nvPr/>
        </p:nvCxnSpPr>
        <p:spPr>
          <a:xfrm flipH="1">
            <a:off x="5574547" y="4304235"/>
            <a:ext cx="108012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se šipkou 27"/>
          <p:cNvCxnSpPr/>
          <p:nvPr/>
        </p:nvCxnSpPr>
        <p:spPr>
          <a:xfrm flipH="1">
            <a:off x="5580112" y="1850063"/>
            <a:ext cx="108012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nice se šipkou 41"/>
          <p:cNvCxnSpPr>
            <a:endCxn id="9" idx="3"/>
          </p:cNvCxnSpPr>
          <p:nvPr/>
        </p:nvCxnSpPr>
        <p:spPr>
          <a:xfrm flipH="1">
            <a:off x="5940152" y="2640428"/>
            <a:ext cx="714515" cy="57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se šipkou 42"/>
          <p:cNvCxnSpPr/>
          <p:nvPr/>
        </p:nvCxnSpPr>
        <p:spPr>
          <a:xfrm flipH="1">
            <a:off x="5947787" y="3462529"/>
            <a:ext cx="714515" cy="57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4195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Plánování podle úrovně managementu</a:t>
            </a:r>
            <a:endParaRPr lang="cs-CZ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/>
          </p:nvPr>
        </p:nvGraphicFramePr>
        <p:xfrm>
          <a:off x="107504" y="823567"/>
          <a:ext cx="8064895" cy="39776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00">
                  <a:extLst>
                    <a:ext uri="{9D8B030D-6E8A-4147-A177-3AD203B41FA5}">
                      <a16:colId xmlns:a16="http://schemas.microsoft.com/office/drawing/2014/main" val="1636303235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677805364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661729344"/>
                    </a:ext>
                  </a:extLst>
                </a:gridCol>
                <a:gridCol w="2304255">
                  <a:extLst>
                    <a:ext uri="{9D8B030D-6E8A-4147-A177-3AD203B41FA5}">
                      <a16:colId xmlns:a16="http://schemas.microsoft.com/office/drawing/2014/main" val="4242892889"/>
                    </a:ext>
                  </a:extLst>
                </a:gridCol>
              </a:tblGrid>
              <a:tr h="409150">
                <a:tc>
                  <a:txBody>
                    <a:bodyPr/>
                    <a:lstStyle/>
                    <a:p>
                      <a:pPr algn="l"/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Strategické</a:t>
                      </a:r>
                      <a:r>
                        <a:rPr lang="cs-CZ" sz="1600" baseline="0" dirty="0" smtClean="0">
                          <a:solidFill>
                            <a:srgbClr val="000000"/>
                          </a:solidFill>
                        </a:rPr>
                        <a:t> plánování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Taktické plánování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Operativní plánování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2739225"/>
                  </a:ext>
                </a:extLst>
              </a:tr>
              <a:tr h="523823"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Časový</a:t>
                      </a:r>
                      <a:r>
                        <a:rPr lang="cs-CZ" sz="1600" baseline="0" dirty="0" smtClean="0">
                          <a:solidFill>
                            <a:srgbClr val="000000"/>
                          </a:solidFill>
                        </a:rPr>
                        <a:t> horizont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více než 1 rok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obvykle do 1</a:t>
                      </a:r>
                      <a:r>
                        <a:rPr lang="cs-CZ" sz="1600" baseline="0" dirty="0" smtClean="0">
                          <a:solidFill>
                            <a:srgbClr val="000000"/>
                          </a:solidFill>
                        </a:rPr>
                        <a:t> roku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denní, čtvrtletní,</a:t>
                      </a:r>
                      <a:r>
                        <a:rPr lang="cs-CZ" sz="1600" baseline="0" dirty="0" smtClean="0">
                          <a:solidFill>
                            <a:srgbClr val="000000"/>
                          </a:solidFill>
                        </a:rPr>
                        <a:t> měsíční, kvartální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5950199"/>
                  </a:ext>
                </a:extLst>
              </a:tr>
              <a:tr h="581424"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Hlavní důraz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ujasnit</a:t>
                      </a:r>
                      <a:r>
                        <a:rPr lang="cs-CZ" sz="1600" baseline="0" dirty="0" smtClean="0">
                          <a:solidFill>
                            <a:srgbClr val="000000"/>
                          </a:solidFill>
                        </a:rPr>
                        <a:t> si a naplánovat budoucí rozhodnutí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naplánovaní implementace plánu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plánování denních operativních</a:t>
                      </a:r>
                      <a:r>
                        <a:rPr lang="cs-CZ" sz="1600" baseline="0" dirty="0" smtClean="0">
                          <a:solidFill>
                            <a:srgbClr val="000000"/>
                          </a:solidFill>
                        </a:rPr>
                        <a:t> činností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2573543"/>
                  </a:ext>
                </a:extLst>
              </a:tr>
              <a:tr h="303266"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Nejistota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velmi vysoká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střední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nízká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9005493"/>
                  </a:ext>
                </a:extLst>
              </a:tr>
              <a:tr h="303266"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Rozpracovanost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globální otázky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více detailní</a:t>
                      </a:r>
                      <a:r>
                        <a:rPr lang="cs-CZ" sz="1600" baseline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velmi detailní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9585050"/>
                  </a:ext>
                </a:extLst>
              </a:tr>
              <a:tr h="523823"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Šíře obsahu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velmi široká 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detailnější</a:t>
                      </a:r>
                      <a:r>
                        <a:rPr lang="cs-CZ" sz="1600" baseline="0" dirty="0" smtClean="0">
                          <a:solidFill>
                            <a:srgbClr val="000000"/>
                          </a:solidFill>
                        </a:rPr>
                        <a:t> plánování aktivit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velmi specifická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5083827"/>
                  </a:ext>
                </a:extLst>
              </a:tr>
              <a:tr h="523823"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Plánovací</a:t>
                      </a:r>
                      <a:r>
                        <a:rPr lang="cs-CZ" sz="1600" baseline="0" dirty="0" smtClean="0">
                          <a:solidFill>
                            <a:srgbClr val="000000"/>
                          </a:solidFill>
                        </a:rPr>
                        <a:t> metody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většinou nestrukturované 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více</a:t>
                      </a:r>
                      <a:r>
                        <a:rPr lang="cs-CZ" sz="1600" baseline="0" dirty="0" smtClean="0">
                          <a:solidFill>
                            <a:srgbClr val="000000"/>
                          </a:solidFill>
                        </a:rPr>
                        <a:t> strukturované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vysoce strukturované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1275454"/>
                  </a:ext>
                </a:extLst>
              </a:tr>
              <a:tr h="523823"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Možnost změny plánu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složité a nesnadno</a:t>
                      </a:r>
                      <a:r>
                        <a:rPr lang="cs-CZ" sz="1600" baseline="0" dirty="0" smtClean="0">
                          <a:solidFill>
                            <a:srgbClr val="000000"/>
                          </a:solidFill>
                        </a:rPr>
                        <a:t> opravitelné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po</a:t>
                      </a:r>
                      <a:r>
                        <a:rPr lang="cs-CZ" sz="1600" baseline="0" dirty="0" smtClean="0">
                          <a:solidFill>
                            <a:srgbClr val="000000"/>
                          </a:solidFill>
                        </a:rPr>
                        <a:t> uvedení aktivit do praxe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snadno vyhodnotitelné a opravitelné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98273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7702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 smtClean="0"/>
              <a:t>Organizaci můžeme ze systémového hlediska chápat jako </a:t>
            </a:r>
            <a:r>
              <a:rPr lang="cs-CZ" sz="1800" dirty="0"/>
              <a:t>uspořádaný systém </a:t>
            </a:r>
            <a:r>
              <a:rPr lang="cs-CZ" sz="1800" dirty="0" smtClean="0"/>
              <a:t>tvořeny </a:t>
            </a:r>
            <a:r>
              <a:rPr lang="cs-CZ" sz="1800" dirty="0"/>
              <a:t>prvky, které jsou spojené navzájem určitými vazbami a jako celek vykazuje určité vlastnosti, chování. </a:t>
            </a:r>
            <a:endParaRPr lang="cs-CZ" sz="1800" dirty="0" smtClean="0"/>
          </a:p>
          <a:p>
            <a:pPr algn="just"/>
            <a:endParaRPr lang="cs-CZ" sz="1800" dirty="0" smtClean="0"/>
          </a:p>
          <a:p>
            <a:pPr marL="0" indent="0" algn="just">
              <a:buNone/>
            </a:pPr>
            <a:r>
              <a:rPr lang="cs-CZ" sz="1800" dirty="0" smtClean="0"/>
              <a:t>V</a:t>
            </a:r>
            <a:r>
              <a:rPr lang="cs-CZ" sz="1800" dirty="0"/>
              <a:t> organizaci jako v systému probíhají dva základní typy transformačních </a:t>
            </a:r>
            <a:r>
              <a:rPr lang="cs-CZ" sz="1800" dirty="0" smtClean="0"/>
              <a:t>procesů:</a:t>
            </a:r>
          </a:p>
          <a:p>
            <a:pPr algn="just"/>
            <a:r>
              <a:rPr lang="cs-CZ" sz="1800" b="1" dirty="0" smtClean="0"/>
              <a:t>hmotně </a:t>
            </a:r>
            <a:r>
              <a:rPr lang="cs-CZ" sz="1800" b="1" dirty="0"/>
              <a:t>energetická transformace </a:t>
            </a:r>
            <a:r>
              <a:rPr lang="cs-CZ" sz="1800" dirty="0"/>
              <a:t>(přeměna surovin ve </a:t>
            </a:r>
            <a:r>
              <a:rPr lang="cs-CZ" sz="1800" dirty="0" smtClean="0"/>
              <a:t>výstupy) – hmotně </a:t>
            </a:r>
            <a:r>
              <a:rPr lang="cs-CZ" sz="1800" dirty="0"/>
              <a:t>energetický proces je vztahován k obsahové stránce řízení „Co se řídí</a:t>
            </a:r>
            <a:r>
              <a:rPr lang="cs-CZ" sz="1800" dirty="0" smtClean="0"/>
              <a:t>?“ Hmotně </a:t>
            </a:r>
            <a:r>
              <a:rPr lang="cs-CZ" sz="1800" dirty="0"/>
              <a:t>energetický proces, to je proces přeměny vstupů na výstupy, se navenek projevuje jako chování </a:t>
            </a:r>
            <a:r>
              <a:rPr lang="cs-CZ" sz="1800" dirty="0" smtClean="0"/>
              <a:t>organizace.</a:t>
            </a:r>
          </a:p>
          <a:p>
            <a:pPr algn="just"/>
            <a:r>
              <a:rPr lang="cs-CZ" sz="1800" b="1" dirty="0" smtClean="0"/>
              <a:t>informační </a:t>
            </a:r>
            <a:r>
              <a:rPr lang="cs-CZ" sz="1800" b="1" dirty="0"/>
              <a:t>transformace </a:t>
            </a:r>
            <a:r>
              <a:rPr lang="cs-CZ" sz="1800" dirty="0"/>
              <a:t>(získávání, zpracování informací a informační působení na </a:t>
            </a:r>
            <a:r>
              <a:rPr lang="cs-CZ" sz="1800" dirty="0" smtClean="0"/>
              <a:t>rozhodování) – proces </a:t>
            </a:r>
            <a:r>
              <a:rPr lang="cs-CZ" sz="1800" dirty="0"/>
              <a:t>informační transformace se vztahuje k formě procesu řízení „Jak se řídí</a:t>
            </a:r>
            <a:r>
              <a:rPr lang="cs-CZ" sz="1800" dirty="0" smtClean="0"/>
              <a:t>?“.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Organizace jako systém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8714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Výsledkem procesu plánování je plán jako cílově definovaný záměr na splnění určitých skupin úkolů. </a:t>
            </a:r>
            <a:endParaRPr lang="cs-CZ" sz="1800" dirty="0" smtClean="0"/>
          </a:p>
          <a:p>
            <a:pPr algn="just"/>
            <a:endParaRPr lang="cs-CZ" sz="1800" dirty="0" smtClean="0"/>
          </a:p>
          <a:p>
            <a:pPr algn="just"/>
            <a:r>
              <a:rPr lang="cs-CZ" sz="1800" b="1" dirty="0" smtClean="0"/>
              <a:t>Plán</a:t>
            </a:r>
            <a:r>
              <a:rPr lang="cs-CZ" sz="1800" dirty="0" smtClean="0"/>
              <a:t> </a:t>
            </a:r>
            <a:r>
              <a:rPr lang="cs-CZ" sz="1800" dirty="0"/>
              <a:t>je obvykle písemný dokument (dnes jsou možné i jiné formy), který specifikuje stanovené cíle, navržené postupy, zdroje, způsoby kontroly a hodnocení dosažených výsledků. </a:t>
            </a:r>
            <a:endParaRPr lang="cs-CZ" sz="1800" dirty="0" smtClean="0"/>
          </a:p>
          <a:p>
            <a:pPr algn="just"/>
            <a:endParaRPr lang="cs-CZ" sz="1800" dirty="0" smtClean="0"/>
          </a:p>
          <a:p>
            <a:pPr algn="just"/>
            <a:r>
              <a:rPr lang="cs-CZ" sz="1800" dirty="0" smtClean="0"/>
              <a:t>Plánem se </a:t>
            </a:r>
            <a:r>
              <a:rPr lang="cs-CZ" sz="1800" dirty="0"/>
              <a:t>rozumí záměr na dosažení účelu řízeného procesu nebo činností organizační jednotky ve stanoveném čase a na požadované úrovni.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Plán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2880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 smtClean="0"/>
              <a:t>Struktura plánu není právně závazná. Struktura plánu je specifická pro každý typ a velikost podniku. Nicméně existují určité části, které jsou společné všem plánům bez ohledu na velikost a specifičnost organizace: </a:t>
            </a:r>
          </a:p>
          <a:p>
            <a:pPr algn="just"/>
            <a:endParaRPr lang="cs-CZ" sz="1800" dirty="0" smtClean="0"/>
          </a:p>
          <a:p>
            <a:pPr algn="just"/>
            <a:r>
              <a:rPr lang="cs-CZ" sz="1800" dirty="0" smtClean="0"/>
              <a:t>Analýza současné situace organizace – Kde jsme?</a:t>
            </a:r>
          </a:p>
          <a:p>
            <a:pPr algn="just"/>
            <a:r>
              <a:rPr lang="cs-CZ" sz="1800" dirty="0" smtClean="0"/>
              <a:t>Stanovení cílů – Čeho bychom chtěli dosáhnout?</a:t>
            </a:r>
          </a:p>
          <a:p>
            <a:pPr algn="just"/>
            <a:r>
              <a:rPr lang="cs-CZ" sz="1800" dirty="0" smtClean="0"/>
              <a:t>Návrh řešení, stanovení odpovědnosti a časového rámce – Jak nejlépe a nejefektivněji dosáhnout cíle?</a:t>
            </a:r>
          </a:p>
          <a:p>
            <a:pPr algn="just"/>
            <a:r>
              <a:rPr lang="cs-CZ" sz="1800" dirty="0" smtClean="0"/>
              <a:t>Požadované výstupy – Kde, proč a s jakým výsledkem jsme skončili?</a:t>
            </a:r>
          </a:p>
          <a:p>
            <a:pPr algn="just"/>
            <a:r>
              <a:rPr lang="cs-CZ" sz="1800" dirty="0" smtClean="0"/>
              <a:t>Kontrola – Jak si vedeme? Jak na tom skutečně jsme?</a:t>
            </a:r>
          </a:p>
          <a:p>
            <a:pPr algn="just"/>
            <a:endParaRPr lang="cs-CZ" sz="1800" dirty="0" smtClean="0"/>
          </a:p>
          <a:p>
            <a:pPr marL="0" indent="0" algn="just">
              <a:buNone/>
            </a:pPr>
            <a:endParaRPr lang="cs-CZ" sz="1800" dirty="0" smtClean="0"/>
          </a:p>
          <a:p>
            <a:pPr algn="just"/>
            <a:endParaRPr lang="cs-CZ" sz="1800" dirty="0" smtClean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Struktura plánu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3156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7115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 smtClean="0"/>
              <a:t>Plány </a:t>
            </a:r>
            <a:r>
              <a:rPr lang="cs-CZ" sz="1800" dirty="0"/>
              <a:t>lze klasifikovat na základě různých kritérií. Nejčastěji se plány člení následovně:</a:t>
            </a:r>
          </a:p>
          <a:p>
            <a:pPr lvl="0" algn="just"/>
            <a:r>
              <a:rPr lang="cs-CZ" sz="1800" dirty="0"/>
              <a:t>podle komplexnosti plánu – do jaké míry se plán týká organizační jednotky jako celku a do jaké míry pouze konkrétní její části;</a:t>
            </a:r>
          </a:p>
          <a:p>
            <a:pPr lvl="0" algn="just"/>
            <a:r>
              <a:rPr lang="cs-CZ" sz="1800" dirty="0"/>
              <a:t>podle funkcionální oblasti plánu – kterých činností se plán týká, např. výrobní, finanční, personální, marketingový atd.;</a:t>
            </a:r>
          </a:p>
          <a:p>
            <a:pPr lvl="0" algn="just"/>
            <a:r>
              <a:rPr lang="cs-CZ" sz="1800" dirty="0"/>
              <a:t>podle organizačně-správní oblasti plánu – toto členění se týká teritoriálního hlediska dílčích organizačních jednotek, kde se bude plán realizovat;</a:t>
            </a:r>
          </a:p>
          <a:p>
            <a:pPr algn="just"/>
            <a:r>
              <a:rPr lang="cs-CZ" sz="1800" dirty="0"/>
              <a:t>podle časového horizontu realizace plánu – zda se jedná o plány dlouhodobé, střednědobé, </a:t>
            </a:r>
            <a:r>
              <a:rPr lang="cs-CZ" sz="1800" dirty="0" smtClean="0"/>
              <a:t>krátkodobé;</a:t>
            </a:r>
          </a:p>
          <a:p>
            <a:pPr algn="just"/>
            <a:r>
              <a:rPr lang="cs-CZ" sz="1800" dirty="0"/>
              <a:t>p</a:t>
            </a:r>
            <a:r>
              <a:rPr lang="cs-CZ" sz="1800" dirty="0" smtClean="0"/>
              <a:t>odle úrovně managementu – zda se jedná o plány strategické, taktické, operativní.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Klasifikace plánů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1836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/>
              <a:t>Plán je soubor dokumentace, na základě které lze splnit zadané úkoly. Plán tedy musí být reálný, úplný a alternativní.</a:t>
            </a:r>
          </a:p>
          <a:p>
            <a:pPr algn="just"/>
            <a:r>
              <a:rPr lang="cs-CZ" sz="1800" b="1" dirty="0"/>
              <a:t>Reálnost plánu </a:t>
            </a:r>
            <a:r>
              <a:rPr lang="cs-CZ" sz="1800" dirty="0"/>
              <a:t>spočívá v tom, že vychází z reálných možností organizace, z reálné dostupnosti všech komponentů výroby, z reálných možností odbytu organizace.</a:t>
            </a:r>
          </a:p>
          <a:p>
            <a:pPr algn="just"/>
            <a:r>
              <a:rPr lang="cs-CZ" sz="1800" b="1" dirty="0"/>
              <a:t>Úplnost plánu </a:t>
            </a:r>
            <a:r>
              <a:rPr lang="cs-CZ" sz="1800" dirty="0"/>
              <a:t>spočívá v tom, že činnosti jsou podle něj z hlediska splnění úkolu dostatečně definována. Předepisuje-li dokumentace, která je součástí plánu např. součástku určitých rozměrů, musí být zadána i její pevnost, materiál, ze kterého má být vyrobena, barevnost a případě další údaje, pokud na nich záleží,</a:t>
            </a:r>
          </a:p>
          <a:p>
            <a:pPr algn="just"/>
            <a:r>
              <a:rPr lang="cs-CZ" sz="1800" b="1" dirty="0" err="1"/>
              <a:t>Alternativnost</a:t>
            </a:r>
            <a:r>
              <a:rPr lang="cs-CZ" sz="1800" b="1" dirty="0"/>
              <a:t> plánu </a:t>
            </a:r>
            <a:r>
              <a:rPr lang="cs-CZ" sz="1800" dirty="0"/>
              <a:t>spočívá v uvedení více alternativ u činností, jejichž splnění může být ohroženo poruchou ve výrobě, výpadkem kooperujících subdodavatelů nebo nutností použít např. odlišné součástky či materiály.</a:t>
            </a:r>
          </a:p>
          <a:p>
            <a:pPr algn="just"/>
            <a:endParaRPr lang="cs-CZ" sz="1800" dirty="0" smtClean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Požadavky na plán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8283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500933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Organizování lze definovat jako proces uspořádání lidí v konkrétní organizační jednotce, takovým způsobem, aby byla zajištěna realizace plánů a naplněny stanovené cíle plánů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Organizování je založeno na společenské dělbě práce, sladění potřebných činností a vztahů mezi lidmi a přiměřeného vymezení pravomocí a zodpovědností zúčastněných </a:t>
            </a:r>
            <a:r>
              <a:rPr lang="cs-CZ" sz="1800" dirty="0" smtClean="0"/>
              <a:t>lidí.</a:t>
            </a:r>
          </a:p>
          <a:p>
            <a:pPr algn="just"/>
            <a:endParaRPr lang="cs-CZ" sz="1800" dirty="0" smtClean="0"/>
          </a:p>
          <a:p>
            <a:pPr marL="0" indent="0" algn="just">
              <a:buNone/>
            </a:pPr>
            <a:r>
              <a:rPr lang="cs-CZ" sz="1800" dirty="0" smtClean="0"/>
              <a:t>Vlivy působící na proces organizování</a:t>
            </a:r>
          </a:p>
          <a:p>
            <a:pPr algn="just"/>
            <a:r>
              <a:rPr lang="cs-CZ" sz="1800" dirty="0" smtClean="0"/>
              <a:t>Prostředí </a:t>
            </a:r>
            <a:r>
              <a:rPr lang="cs-CZ" sz="1800" dirty="0"/>
              <a:t>– mechanická struktura, organická </a:t>
            </a:r>
            <a:r>
              <a:rPr lang="cs-CZ" sz="1800" dirty="0" smtClean="0"/>
              <a:t>struktura</a:t>
            </a:r>
          </a:p>
          <a:p>
            <a:pPr algn="just"/>
            <a:r>
              <a:rPr lang="cs-CZ" sz="1800" dirty="0" smtClean="0"/>
              <a:t>Strategie</a:t>
            </a:r>
          </a:p>
          <a:p>
            <a:pPr algn="just"/>
            <a:r>
              <a:rPr lang="cs-CZ" sz="1800" dirty="0" smtClean="0"/>
              <a:t>Velikost</a:t>
            </a:r>
          </a:p>
          <a:p>
            <a:pPr algn="just"/>
            <a:r>
              <a:rPr lang="cs-CZ" sz="1800" dirty="0" smtClean="0"/>
              <a:t>Technologie</a:t>
            </a:r>
          </a:p>
          <a:p>
            <a:pPr algn="just"/>
            <a:r>
              <a:rPr lang="cs-CZ" sz="1800" dirty="0" smtClean="0"/>
              <a:t>Konkurence </a:t>
            </a:r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Organizování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9965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500933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Manažerská funkce výběr a rozmisťování pracovníků (anglické pojmenování této funkce je </a:t>
            </a:r>
            <a:r>
              <a:rPr lang="cs-CZ" sz="1800" dirty="0" err="1"/>
              <a:t>staffing</a:t>
            </a:r>
            <a:r>
              <a:rPr lang="cs-CZ" sz="1800" dirty="0"/>
              <a:t>) představuje personální zajištění řídících a řízených procesů v souladu s procesem organizování a organizační </a:t>
            </a:r>
            <a:r>
              <a:rPr lang="cs-CZ" sz="1800" dirty="0" smtClean="0"/>
              <a:t>strukturou.</a:t>
            </a:r>
          </a:p>
          <a:p>
            <a:pPr algn="just"/>
            <a:r>
              <a:rPr lang="cs-CZ" sz="1800" dirty="0"/>
              <a:t>Manažerská funkce výběr a rozmisťování pracovníků je často propojována, a někdy i zaměňována, s manažerským řízením. Je přímo spojena s prací se </a:t>
            </a:r>
            <a:r>
              <a:rPr lang="cs-CZ" sz="1800" dirty="0" smtClean="0"/>
              <a:t>zaměstnanci.</a:t>
            </a:r>
          </a:p>
          <a:p>
            <a:pPr algn="just"/>
            <a:r>
              <a:rPr lang="cs-CZ" sz="1800" dirty="0"/>
              <a:t>V případě výběru a rozmisťování pracovníků se klade důraz na profesní a kvalifikační předpoklady pracovníků, tzn. na jejich kompetence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Řízení lidí </a:t>
            </a:r>
            <a:r>
              <a:rPr lang="cs-CZ" sz="1800" dirty="0" smtClean="0"/>
              <a:t>se zaměřuje na </a:t>
            </a:r>
            <a:r>
              <a:rPr lang="cs-CZ" sz="1800" dirty="0"/>
              <a:t>zajištění dynamického souladu mezi lidmi (lidskými zdroji) a cíli dané organizace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Odpovědnost za řízení </a:t>
            </a:r>
            <a:r>
              <a:rPr lang="cs-CZ" sz="1800" dirty="0" smtClean="0"/>
              <a:t>lidí mají výkonní </a:t>
            </a:r>
            <a:r>
              <a:rPr lang="cs-CZ" sz="1800" dirty="0"/>
              <a:t>(linioví) </a:t>
            </a:r>
            <a:r>
              <a:rPr lang="cs-CZ" sz="1800" dirty="0" smtClean="0"/>
              <a:t>manažeři a personální specialisté.</a:t>
            </a:r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 smtClean="0"/>
          </a:p>
          <a:p>
            <a:pPr algn="just"/>
            <a:endParaRPr lang="cs-CZ" sz="1800" dirty="0" smtClean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Řízení lidí (výběr a rozmísťování pracovníků)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3047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500933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/>
              <a:t>Hlavními problémovými okruhy této manažerské funkce </a:t>
            </a:r>
            <a:r>
              <a:rPr lang="cs-CZ" sz="1800" dirty="0" smtClean="0"/>
              <a:t>je:</a:t>
            </a:r>
            <a:endParaRPr lang="cs-CZ" sz="1800" dirty="0"/>
          </a:p>
          <a:p>
            <a:pPr lvl="0" algn="just"/>
            <a:r>
              <a:rPr lang="cs-CZ" sz="1800" dirty="0"/>
              <a:t>plánování potřeby vhodných spolupracovníků – personální plánování;</a:t>
            </a:r>
          </a:p>
          <a:p>
            <a:pPr lvl="0" algn="just"/>
            <a:r>
              <a:rPr lang="cs-CZ" sz="1800" dirty="0"/>
              <a:t>nábor, výběr a pracovní nasazení vhodných pracovníků;</a:t>
            </a:r>
          </a:p>
          <a:p>
            <a:pPr lvl="0" algn="just"/>
            <a:r>
              <a:rPr lang="cs-CZ" sz="1800" dirty="0"/>
              <a:t>hodnocení pracovníků;</a:t>
            </a:r>
          </a:p>
          <a:p>
            <a:pPr lvl="0" algn="just"/>
            <a:r>
              <a:rPr lang="cs-CZ" sz="1800" dirty="0"/>
              <a:t>změna pracovního zařazení pracovníků – povýšení/sestup, převod a uvolnění pracovníků;</a:t>
            </a:r>
          </a:p>
          <a:p>
            <a:pPr lvl="0" algn="just"/>
            <a:r>
              <a:rPr lang="cs-CZ" sz="1800" dirty="0"/>
              <a:t>zvyšování kvalifikace a rekvalifikace pracovníků;</a:t>
            </a:r>
          </a:p>
          <a:p>
            <a:pPr lvl="0" algn="just"/>
            <a:r>
              <a:rPr lang="cs-CZ" sz="1800" dirty="0"/>
              <a:t>odměňování pracovníků;</a:t>
            </a:r>
          </a:p>
          <a:p>
            <a:pPr algn="just"/>
            <a:r>
              <a:rPr lang="cs-CZ" sz="1800" dirty="0"/>
              <a:t>vytváření pracovních podmínek pracovníkům a personální záležitosti administrativního charakteru</a:t>
            </a:r>
            <a:r>
              <a:rPr lang="cs-CZ" sz="1800" dirty="0" smtClean="0"/>
              <a:t>.</a:t>
            </a:r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 smtClean="0"/>
          </a:p>
          <a:p>
            <a:pPr algn="just"/>
            <a:endParaRPr lang="cs-CZ" sz="1800" dirty="0" smtClean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Řízení lidí (výběr a rozmísťování pracovníků)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3988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500933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Posláním manažerské funkce vedení lidí je dosažení aktivní a kvalitní účasti pracovníků na naplňování poslání a cílů organizace nebo jejich částí. </a:t>
            </a:r>
            <a:endParaRPr lang="cs-CZ" sz="1800" dirty="0" smtClean="0"/>
          </a:p>
          <a:p>
            <a:pPr algn="just"/>
            <a:r>
              <a:rPr lang="cs-CZ" sz="1800" dirty="0" smtClean="0"/>
              <a:t>Jedná </a:t>
            </a:r>
            <a:r>
              <a:rPr lang="cs-CZ" sz="1800" dirty="0"/>
              <a:t>se o takové vedení, usměrňování, stimulování a motivování pracovníků, aby vedlo k tvůrčímu plnění cílů jednotlivými pracovníky. </a:t>
            </a:r>
            <a:endParaRPr lang="cs-CZ" sz="1800" dirty="0" smtClean="0"/>
          </a:p>
          <a:p>
            <a:pPr algn="just"/>
            <a:r>
              <a:rPr lang="cs-CZ" sz="1800" dirty="0" smtClean="0"/>
              <a:t>K </a:t>
            </a:r>
            <a:r>
              <a:rPr lang="cs-CZ" sz="1800" dirty="0"/>
              <a:t>vedení lidí jsou využívány schopnosti, dovednosti a znalosti manažerů.  </a:t>
            </a:r>
          </a:p>
          <a:p>
            <a:pPr algn="just"/>
            <a:r>
              <a:rPr lang="cs-CZ" sz="1800" dirty="0"/>
              <a:t>Při realizaci manažerské funkce vedení lidí se používají různé metody psychologického charakteru, jako třeba teorie X a Y. </a:t>
            </a:r>
            <a:endParaRPr lang="cs-CZ" sz="1800" dirty="0" smtClean="0"/>
          </a:p>
          <a:p>
            <a:pPr algn="just"/>
            <a:r>
              <a:rPr lang="cs-CZ" sz="1800" dirty="0" smtClean="0"/>
              <a:t>Dále </a:t>
            </a:r>
            <a:r>
              <a:rPr lang="cs-CZ" sz="1800" dirty="0"/>
              <a:t>jsou zde využívány teorie zaměřené na motivaci jako je </a:t>
            </a:r>
            <a:r>
              <a:rPr lang="cs-CZ" sz="1800" dirty="0" err="1"/>
              <a:t>Maslowova</a:t>
            </a:r>
            <a:r>
              <a:rPr lang="cs-CZ" sz="1800" dirty="0"/>
              <a:t> teorie hierarchie potřeb, </a:t>
            </a:r>
            <a:r>
              <a:rPr lang="cs-CZ" sz="1800" dirty="0" err="1"/>
              <a:t>Herzbergova</a:t>
            </a:r>
            <a:r>
              <a:rPr lang="cs-CZ" sz="1800" dirty="0"/>
              <a:t> teorie dvou faktorů, </a:t>
            </a:r>
            <a:r>
              <a:rPr lang="cs-CZ" sz="1800" dirty="0" err="1"/>
              <a:t>Alderferova</a:t>
            </a:r>
            <a:r>
              <a:rPr lang="cs-CZ" sz="1800" dirty="0"/>
              <a:t> teorie tří kategorií potřeb nebo </a:t>
            </a:r>
            <a:r>
              <a:rPr lang="cs-CZ" sz="1800" dirty="0" err="1"/>
              <a:t>McClellandova</a:t>
            </a:r>
            <a:r>
              <a:rPr lang="cs-CZ" sz="1800" dirty="0"/>
              <a:t> teorie potřeby dosáhnout úspěchu</a:t>
            </a:r>
            <a:r>
              <a:rPr lang="cs-CZ" sz="1800" dirty="0" smtClean="0"/>
              <a:t>.</a:t>
            </a:r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 smtClean="0"/>
          </a:p>
          <a:p>
            <a:pPr algn="just"/>
            <a:endParaRPr lang="cs-CZ" sz="1800" dirty="0" smtClean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Vedení lidí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7788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500933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Podstatou kontroly je zjištění odchylek, ať už pozitivních nebo negativních, mezi plánovaným záměrem a skutečnou realizací plánu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Kontrola </a:t>
            </a:r>
            <a:r>
              <a:rPr lang="cs-CZ" sz="1800" dirty="0" smtClean="0"/>
              <a:t>slouží ke zjištění </a:t>
            </a:r>
            <a:r>
              <a:rPr lang="cs-CZ" sz="1800" dirty="0"/>
              <a:t>zda bylo dosaženo shody ve vývoji kontrolované reality vůči specifikovaným požadavkům</a:t>
            </a:r>
            <a:endParaRPr lang="cs-CZ" sz="1800" dirty="0" smtClean="0"/>
          </a:p>
          <a:p>
            <a:pPr algn="just"/>
            <a:r>
              <a:rPr lang="cs-CZ" sz="1800" dirty="0" smtClean="0"/>
              <a:t>Úkolem kontroly je </a:t>
            </a:r>
            <a:r>
              <a:rPr lang="cs-CZ" sz="1800" dirty="0"/>
              <a:t>zhodnocení průběhu aktivit nebo procesů v organizaci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Výsledky kontroly se využívají opět a zase v procesu plánování, konkrétně ve fázi analýzy současné situace.  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 smtClean="0"/>
          </a:p>
          <a:p>
            <a:pPr algn="just"/>
            <a:endParaRPr lang="cs-CZ" sz="1800" dirty="0" smtClean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Kontrola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014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70023" y="915566"/>
            <a:ext cx="7500933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dirty="0"/>
              <a:t>Interní kontrola - Externí kontrola</a:t>
            </a:r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dirty="0"/>
              <a:t>Předběžná kontrola – průběžná kontrola – konečná kontrola</a:t>
            </a:r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dirty="0"/>
              <a:t>Přímá kontrola – nepřímá kontrola</a:t>
            </a:r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dirty="0"/>
              <a:t>Na vrcholovém vedení – na nižších úrovních řízení</a:t>
            </a:r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dirty="0"/>
              <a:t>Na finanční hodnoty – na fyzické hodnoty</a:t>
            </a:r>
          </a:p>
          <a:p>
            <a:pPr marL="0" indent="0" algn="just">
              <a:buNone/>
            </a:pPr>
            <a:r>
              <a:rPr lang="cs-CZ" sz="1800" dirty="0" smtClean="0"/>
              <a:t>  </a:t>
            </a:r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 smtClean="0"/>
          </a:p>
          <a:p>
            <a:pPr algn="just"/>
            <a:endParaRPr lang="cs-CZ" sz="1800" dirty="0" smtClean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Typy kontrolních procesů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5645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 smtClean="0"/>
              <a:t>Organizace </a:t>
            </a:r>
            <a:r>
              <a:rPr lang="cs-CZ" sz="1800" dirty="0"/>
              <a:t>má určitou strukturu, která je tvořena prvky, vztahy a vazbami uspořádané z pohledu účelu a naplnění požadovaných cílů. </a:t>
            </a:r>
            <a:endParaRPr lang="cs-CZ" sz="1800" dirty="0" smtClean="0"/>
          </a:p>
          <a:p>
            <a:pPr algn="just"/>
            <a:r>
              <a:rPr lang="cs-CZ" sz="1800" dirty="0" smtClean="0"/>
              <a:t>Veškeré </a:t>
            </a:r>
            <a:r>
              <a:rPr lang="cs-CZ" sz="1800" dirty="0"/>
              <a:t>vazby mezi jednotlivými prvky v organizaci mají charakter toků informací, který je v současné době řešen v rámci informačních systémů organizací. </a:t>
            </a:r>
            <a:endParaRPr lang="cs-CZ" sz="1800" dirty="0" smtClean="0"/>
          </a:p>
          <a:p>
            <a:pPr algn="just"/>
            <a:r>
              <a:rPr lang="cs-CZ" sz="1800" dirty="0" smtClean="0"/>
              <a:t>Jako </a:t>
            </a:r>
            <a:r>
              <a:rPr lang="cs-CZ" sz="1800" dirty="0"/>
              <a:t>každý systém, tak také v organizaci existují prvky vstupní a výstupní. </a:t>
            </a:r>
            <a:endParaRPr lang="cs-CZ" sz="1800" dirty="0" smtClean="0"/>
          </a:p>
          <a:p>
            <a:pPr algn="just"/>
            <a:r>
              <a:rPr lang="cs-CZ" sz="1800" dirty="0" smtClean="0"/>
              <a:t>Vstupy </a:t>
            </a:r>
            <a:r>
              <a:rPr lang="cs-CZ" sz="1800" dirty="0"/>
              <a:t>představují zdroje potřebné k naplňování cílů organizaci. Na základě transformace vstupů ve vnitřním prostředí organizace jsou potom produkovány výstupy hmotné nebo nehmotné povahy. </a:t>
            </a:r>
            <a:endParaRPr lang="cs-CZ" sz="1800" dirty="0" smtClean="0"/>
          </a:p>
          <a:p>
            <a:pPr algn="just"/>
            <a:r>
              <a:rPr lang="cs-CZ" sz="1800" dirty="0" smtClean="0"/>
              <a:t>Výstupy </a:t>
            </a:r>
            <a:r>
              <a:rPr lang="cs-CZ" sz="1800" dirty="0"/>
              <a:t>mohou být hmotné výrobky, poskytování služeb nebo práce, ale i třeba vnitropodnikové výkony.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Organizace jako systém 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2964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Fáze kontrolního procesu</a:t>
            </a:r>
            <a:endParaRPr lang="cs-CZ" dirty="0"/>
          </a:p>
        </p:txBody>
      </p:sp>
      <p:sp>
        <p:nvSpPr>
          <p:cNvPr id="5" name="Zástupný symbol pro obsah 1"/>
          <p:cNvSpPr txBox="1">
            <a:spLocks/>
          </p:cNvSpPr>
          <p:nvPr/>
        </p:nvSpPr>
        <p:spPr>
          <a:xfrm>
            <a:off x="251520" y="843559"/>
            <a:ext cx="8229600" cy="3672408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 smtClean="0"/>
              <a:t>Určení předmětu kontroly</a:t>
            </a:r>
          </a:p>
          <a:p>
            <a:pPr marL="109728" indent="0">
              <a:buFont typeface="Arial" panose="020B0604020202020204" pitchFamily="34" charset="0"/>
              <a:buNone/>
            </a:pPr>
            <a:endParaRPr lang="cs-CZ" sz="1800" dirty="0" smtClean="0"/>
          </a:p>
          <a:p>
            <a:r>
              <a:rPr lang="cs-CZ" sz="1800" dirty="0" smtClean="0"/>
              <a:t>Získávání a výběr informací pro kontrolu</a:t>
            </a:r>
          </a:p>
          <a:p>
            <a:pPr marL="109728" indent="0">
              <a:buFont typeface="Arial" panose="020B0604020202020204" pitchFamily="34" charset="0"/>
              <a:buNone/>
            </a:pPr>
            <a:endParaRPr lang="cs-CZ" sz="1800" dirty="0" smtClean="0"/>
          </a:p>
          <a:p>
            <a:r>
              <a:rPr lang="cs-CZ" sz="1800" dirty="0" smtClean="0"/>
              <a:t>Ověření správnosti získaných informací</a:t>
            </a:r>
          </a:p>
          <a:p>
            <a:pPr marL="109728" indent="0">
              <a:buFont typeface="Arial" panose="020B0604020202020204" pitchFamily="34" charset="0"/>
              <a:buNone/>
            </a:pPr>
            <a:endParaRPr lang="cs-CZ" sz="1800" dirty="0" smtClean="0"/>
          </a:p>
          <a:p>
            <a:r>
              <a:rPr lang="cs-CZ" sz="1800" dirty="0" smtClean="0"/>
              <a:t>Hodnocení kontrolovaných skutečností</a:t>
            </a:r>
          </a:p>
          <a:p>
            <a:pPr marL="109728" indent="0">
              <a:buFont typeface="Arial" panose="020B0604020202020204" pitchFamily="34" charset="0"/>
              <a:buNone/>
            </a:pPr>
            <a:endParaRPr lang="cs-CZ" sz="1800" dirty="0" smtClean="0"/>
          </a:p>
          <a:p>
            <a:r>
              <a:rPr lang="cs-CZ" sz="1800" dirty="0" smtClean="0"/>
              <a:t>Závěry a návrhy opatření</a:t>
            </a:r>
          </a:p>
          <a:p>
            <a:pPr marL="109728" indent="0">
              <a:buFont typeface="Arial" panose="020B0604020202020204" pitchFamily="34" charset="0"/>
              <a:buNone/>
            </a:pPr>
            <a:endParaRPr lang="cs-CZ" sz="1800" dirty="0" smtClean="0"/>
          </a:p>
          <a:p>
            <a:r>
              <a:rPr lang="cs-CZ" sz="1800" dirty="0" smtClean="0"/>
              <a:t>Zpětná kontrola 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925586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Hodnotící kritéria</a:t>
            </a:r>
            <a:endParaRPr lang="cs-CZ" dirty="0"/>
          </a:p>
        </p:txBody>
      </p:sp>
      <p:sp>
        <p:nvSpPr>
          <p:cNvPr id="6" name="Zástupný symbol pro obsah 1"/>
          <p:cNvSpPr txBox="1">
            <a:spLocks/>
          </p:cNvSpPr>
          <p:nvPr/>
        </p:nvSpPr>
        <p:spPr>
          <a:xfrm>
            <a:off x="457200" y="843559"/>
            <a:ext cx="8229600" cy="352839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 smtClean="0"/>
              <a:t>Standardy</a:t>
            </a:r>
          </a:p>
          <a:p>
            <a:pPr lvl="1"/>
            <a:r>
              <a:rPr lang="cs-CZ" sz="1800" dirty="0" smtClean="0"/>
              <a:t>Obecné normy a pravidla chování</a:t>
            </a:r>
          </a:p>
          <a:p>
            <a:pPr lvl="1"/>
            <a:r>
              <a:rPr lang="cs-CZ" sz="1800" dirty="0" smtClean="0"/>
              <a:t>Specifické požadavky</a:t>
            </a:r>
          </a:p>
          <a:p>
            <a:pPr marL="393192" lvl="1" indent="0">
              <a:buFont typeface="Arial" panose="020B0604020202020204" pitchFamily="34" charset="0"/>
              <a:buNone/>
            </a:pPr>
            <a:endParaRPr lang="cs-CZ" sz="1800" dirty="0" smtClean="0"/>
          </a:p>
          <a:p>
            <a:r>
              <a:rPr lang="cs-CZ" sz="1800" dirty="0" smtClean="0"/>
              <a:t>Časové srovnání</a:t>
            </a:r>
          </a:p>
          <a:p>
            <a:pPr marL="109728" indent="0">
              <a:buFont typeface="Arial" panose="020B0604020202020204" pitchFamily="34" charset="0"/>
              <a:buNone/>
            </a:pPr>
            <a:endParaRPr lang="cs-CZ" sz="1800" dirty="0" smtClean="0"/>
          </a:p>
          <a:p>
            <a:r>
              <a:rPr lang="cs-CZ" sz="1800" dirty="0" smtClean="0"/>
              <a:t>Konkurenční srovnání</a:t>
            </a:r>
          </a:p>
          <a:p>
            <a:pPr marL="109728" indent="0">
              <a:buFont typeface="Arial" panose="020B0604020202020204" pitchFamily="34" charset="0"/>
              <a:buNone/>
            </a:pPr>
            <a:endParaRPr lang="cs-CZ" sz="1800" dirty="0" smtClean="0"/>
          </a:p>
          <a:p>
            <a:r>
              <a:rPr lang="cs-CZ" sz="1800" dirty="0" smtClean="0"/>
              <a:t>Správné řídící a provozní praktiky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547432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Tvorba kontrolního systému</a:t>
            </a:r>
            <a:endParaRPr lang="cs-CZ" dirty="0"/>
          </a:p>
        </p:txBody>
      </p:sp>
      <p:sp>
        <p:nvSpPr>
          <p:cNvPr id="6" name="Zástupný symbol pro obsah 1"/>
          <p:cNvSpPr txBox="1">
            <a:spLocks/>
          </p:cNvSpPr>
          <p:nvPr/>
        </p:nvSpPr>
        <p:spPr>
          <a:xfrm>
            <a:off x="457200" y="843559"/>
            <a:ext cx="8229600" cy="352839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Proč-co-kdo-kdy-jak-jak často kontrolovat</a:t>
            </a:r>
          </a:p>
          <a:p>
            <a:pPr marL="109728" indent="0">
              <a:buNone/>
            </a:pPr>
            <a:endParaRPr lang="cs-CZ" sz="1800" dirty="0"/>
          </a:p>
          <a:p>
            <a:r>
              <a:rPr lang="cs-CZ" sz="1800" dirty="0"/>
              <a:t>Účel kontroly</a:t>
            </a:r>
          </a:p>
          <a:p>
            <a:r>
              <a:rPr lang="cs-CZ" sz="1800" dirty="0"/>
              <a:t>Předmět kontroly</a:t>
            </a:r>
          </a:p>
          <a:p>
            <a:r>
              <a:rPr lang="cs-CZ" sz="1800" dirty="0"/>
              <a:t>Subjekt kontroly</a:t>
            </a:r>
          </a:p>
          <a:p>
            <a:r>
              <a:rPr lang="cs-CZ" sz="1800" dirty="0"/>
              <a:t>Časová dimenze kontroly</a:t>
            </a:r>
          </a:p>
          <a:p>
            <a:r>
              <a:rPr lang="cs-CZ" sz="1800" dirty="0"/>
              <a:t>Postupy, metody kontroly</a:t>
            </a:r>
          </a:p>
        </p:txBody>
      </p:sp>
    </p:spTree>
    <p:extLst>
      <p:ext uri="{BB962C8B-B14F-4D97-AF65-F5344CB8AC3E}">
        <p14:creationId xmlns:p14="http://schemas.microsoft.com/office/powerpoint/2010/main" val="2623878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Manažerské funkce paralelní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  <a:p>
            <a:pPr algn="r"/>
            <a:r>
              <a:rPr lang="cs-CZ" altLang="cs-CZ" sz="9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8035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/>
              <a:t>Průběžné manažerské funkce jsou funkce, které jsou realizovány paralelně s ostatními manažerskými funkcemi. </a:t>
            </a:r>
            <a:endParaRPr lang="cs-CZ" sz="1800" dirty="0" smtClean="0"/>
          </a:p>
          <a:p>
            <a:pPr lvl="0" algn="just"/>
            <a:r>
              <a:rPr lang="cs-CZ" sz="1800" dirty="0" smtClean="0"/>
              <a:t>Jedná </a:t>
            </a:r>
            <a:r>
              <a:rPr lang="cs-CZ" sz="1800" dirty="0"/>
              <a:t>se v podstatě o aktivity, které probíhají neustále v různých fázích manažerských činností. </a:t>
            </a:r>
            <a:endParaRPr lang="cs-CZ" sz="1800" dirty="0" smtClean="0"/>
          </a:p>
          <a:p>
            <a:pPr lvl="0" algn="just"/>
            <a:endParaRPr lang="cs-CZ" sz="1800" dirty="0" smtClean="0"/>
          </a:p>
          <a:p>
            <a:pPr lvl="0" algn="just"/>
            <a:r>
              <a:rPr lang="cs-CZ" sz="1800" dirty="0" smtClean="0"/>
              <a:t>K</a:t>
            </a:r>
            <a:r>
              <a:rPr lang="cs-CZ" sz="1800" dirty="0"/>
              <a:t> průběžným manažerským funkcím </a:t>
            </a:r>
            <a:r>
              <a:rPr lang="cs-CZ" sz="1800" dirty="0" smtClean="0"/>
              <a:t>patří:</a:t>
            </a:r>
          </a:p>
          <a:p>
            <a:pPr lvl="0" algn="just"/>
            <a:r>
              <a:rPr lang="cs-CZ" sz="1800" dirty="0" smtClean="0"/>
              <a:t>analýza</a:t>
            </a:r>
            <a:r>
              <a:rPr lang="cs-CZ" sz="1800" dirty="0"/>
              <a:t>, </a:t>
            </a:r>
            <a:endParaRPr lang="cs-CZ" sz="1800" dirty="0" smtClean="0"/>
          </a:p>
          <a:p>
            <a:pPr lvl="0" algn="just"/>
            <a:r>
              <a:rPr lang="cs-CZ" sz="1800" dirty="0"/>
              <a:t>r</a:t>
            </a:r>
            <a:r>
              <a:rPr lang="cs-CZ" sz="1800" dirty="0" smtClean="0"/>
              <a:t>ozhodování, </a:t>
            </a:r>
          </a:p>
          <a:p>
            <a:pPr lvl="0" algn="just"/>
            <a:r>
              <a:rPr lang="cs-CZ" sz="1800" dirty="0"/>
              <a:t>i</a:t>
            </a:r>
            <a:r>
              <a:rPr lang="cs-CZ" sz="1800" dirty="0" smtClean="0"/>
              <a:t>mplementace,</a:t>
            </a:r>
          </a:p>
          <a:p>
            <a:pPr lvl="0" algn="just"/>
            <a:r>
              <a:rPr lang="cs-CZ" sz="1800" dirty="0" smtClean="0"/>
              <a:t>komunikace.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Podstata manažerských funkcí průběžných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754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/>
              <a:t>Analýza, v rámci manažerských funkcí, představuje rozbor, jehož cílem je poznání a správné pochopení podmínek pro realizaci sekvenčních manažerských funkcí</a:t>
            </a:r>
            <a:r>
              <a:rPr lang="cs-CZ" sz="1800" dirty="0" smtClean="0"/>
              <a:t>.</a:t>
            </a:r>
          </a:p>
          <a:p>
            <a:pPr lvl="0" algn="just"/>
            <a:r>
              <a:rPr lang="cs-CZ" sz="1800" dirty="0"/>
              <a:t>Jedná se o proces zjištění a hodnocení realizovatelnosti, účelnosti a účinnosti provedení jednotlivých manažerských funkcí. A zároveň vytváří podklad pro další paralelní manažerské funkce, jako je rozhodování a implementace</a:t>
            </a:r>
            <a:r>
              <a:rPr lang="cs-CZ" sz="1800" dirty="0" smtClean="0"/>
              <a:t>.</a:t>
            </a:r>
          </a:p>
          <a:p>
            <a:pPr lvl="0" algn="just"/>
            <a:r>
              <a:rPr lang="cs-CZ" sz="1800" dirty="0"/>
              <a:t>Správě provedená analýza vyžaduje zachování pravidla přiměřenosti zkoumání, což znamená, že je nutné si předem vyjasnit hloubku a konkrétní zaměření analýzy. K tomu je potřeba zajištění vhodně rozsáhlých, přesných a spolehlivých údajů, které budou shromážděny a použity. Problémy v rámci analýzy musí být posuzovány účelově a celistvě (systémově).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Analýza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033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Klíčovým předpokladem pro správné uplatnění analýzy, jako manažerské funkce, je pochopení věcné a obsahové stránky požadavků kladených na analyzovanou manažerskou funkci. </a:t>
            </a:r>
            <a:endParaRPr lang="cs-CZ" sz="1800" dirty="0" smtClean="0"/>
          </a:p>
          <a:p>
            <a:endParaRPr lang="cs-CZ" sz="1800" dirty="0" smtClean="0"/>
          </a:p>
          <a:p>
            <a:pPr marL="0" indent="0">
              <a:buNone/>
            </a:pPr>
            <a:r>
              <a:rPr lang="cs-CZ" sz="1800" dirty="0" smtClean="0"/>
              <a:t>K</a:t>
            </a:r>
            <a:r>
              <a:rPr lang="cs-CZ" sz="1800" dirty="0"/>
              <a:t> tomu je potřeba zachovat základní postup, algoritmus provádění analýzy </a:t>
            </a:r>
            <a:r>
              <a:rPr lang="cs-CZ" sz="1800" dirty="0" smtClean="0"/>
              <a:t>:</a:t>
            </a:r>
            <a:endParaRPr lang="cs-CZ" sz="1800" dirty="0"/>
          </a:p>
          <a:p>
            <a:pPr lvl="0"/>
            <a:r>
              <a:rPr lang="cs-CZ" sz="1800" dirty="0"/>
              <a:t>obsahové vymezení analyzovaného úkolu;</a:t>
            </a:r>
          </a:p>
          <a:p>
            <a:pPr lvl="0"/>
            <a:r>
              <a:rPr lang="cs-CZ" sz="1800" dirty="0"/>
              <a:t>formulace vlastního problému;</a:t>
            </a:r>
          </a:p>
          <a:p>
            <a:pPr lvl="0"/>
            <a:r>
              <a:rPr lang="cs-CZ" sz="1800" dirty="0"/>
              <a:t>stanovení požadavků na rozlišovací úroveň analýzy;</a:t>
            </a:r>
          </a:p>
          <a:p>
            <a:pPr lvl="0"/>
            <a:r>
              <a:rPr lang="cs-CZ" sz="1800" dirty="0"/>
              <a:t>vytvoření vhodného modelu pro řešení úkolu analýzy a stanovení způsobu jeho řešení;</a:t>
            </a:r>
          </a:p>
          <a:p>
            <a:pPr lvl="0"/>
            <a:r>
              <a:rPr lang="cs-CZ" sz="1800" dirty="0"/>
              <a:t>provedení požadovaného rozboru a vyhodnocení výsledků;</a:t>
            </a:r>
          </a:p>
          <a:p>
            <a:pPr lvl="0"/>
            <a:r>
              <a:rPr lang="cs-CZ" sz="1800" dirty="0"/>
              <a:t>využití výsledků analýzy.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Analýza 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7214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Jejím cílem je poznání a správné pochopení podmínek pro realizaci procesů v podniku.</a:t>
            </a:r>
          </a:p>
          <a:p>
            <a:pPr algn="just"/>
            <a:r>
              <a:rPr lang="cs-CZ" sz="1800" dirty="0"/>
              <a:t>Proces zjištění a hodnocení realizovatelnosti, účelnosti a účinnosti určitého provedení.</a:t>
            </a:r>
          </a:p>
          <a:p>
            <a:pPr algn="just"/>
            <a:r>
              <a:rPr lang="cs-CZ" sz="1800" dirty="0"/>
              <a:t>Zároveň je podkladem pro rozhodování a implementaci.</a:t>
            </a:r>
          </a:p>
          <a:p>
            <a:pPr algn="just"/>
            <a:r>
              <a:rPr lang="cs-CZ" sz="1800" dirty="0"/>
              <a:t>Je podstatné systémové chápání problémů a využití modelového zobrazení.</a:t>
            </a:r>
          </a:p>
          <a:p>
            <a:pPr algn="just"/>
            <a:r>
              <a:rPr lang="cs-CZ" sz="1800" dirty="0"/>
              <a:t>Je nutné zachovat pravidlo přiměřenosti zkoumání</a:t>
            </a:r>
          </a:p>
          <a:p>
            <a:pPr lvl="1" algn="just"/>
            <a:r>
              <a:rPr lang="cs-CZ" sz="1800" dirty="0"/>
              <a:t>Rozsah údajů</a:t>
            </a:r>
          </a:p>
          <a:p>
            <a:pPr lvl="1" algn="just"/>
            <a:r>
              <a:rPr lang="cs-CZ" sz="1800" dirty="0"/>
              <a:t>Přesnost údajů</a:t>
            </a:r>
          </a:p>
          <a:p>
            <a:pPr lvl="1" algn="just"/>
            <a:r>
              <a:rPr lang="cs-CZ" sz="1800" dirty="0"/>
              <a:t>Spolehlivost údajů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Analýza III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4801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30166" y="703189"/>
            <a:ext cx="7726209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Analýzy z hlediska času – předběžné, průběžné, následné</a:t>
            </a:r>
          </a:p>
          <a:p>
            <a:pPr algn="just"/>
            <a:r>
              <a:rPr lang="cs-CZ" sz="1800" dirty="0"/>
              <a:t>Analýzy z hlediska objektu – procesy, funkce, prvky, systémy, vstupy, výstupy, zdroje ...</a:t>
            </a:r>
          </a:p>
          <a:p>
            <a:pPr algn="just"/>
            <a:r>
              <a:rPr lang="cs-CZ" sz="1800" dirty="0"/>
              <a:t>Analýzy z hlediska prostředí – externí prostředí, interní prostředí</a:t>
            </a:r>
          </a:p>
          <a:p>
            <a:pPr algn="just"/>
            <a:r>
              <a:rPr lang="cs-CZ" sz="1800" dirty="0"/>
              <a:t>Analýzy z hlediska stupně komplexnosti – souhrnné, dílčí</a:t>
            </a:r>
          </a:p>
          <a:p>
            <a:pPr algn="just"/>
            <a:r>
              <a:rPr lang="cs-CZ" sz="1800" dirty="0"/>
              <a:t>Analýzy z hlediska subjektu provádějícího analýzu – externí analytik, interní analytik</a:t>
            </a:r>
          </a:p>
          <a:p>
            <a:pPr algn="just"/>
            <a:r>
              <a:rPr lang="cs-CZ" sz="1800" dirty="0"/>
              <a:t>Analýzy z hlediska jejich </a:t>
            </a:r>
            <a:r>
              <a:rPr lang="cs-CZ" sz="1800" dirty="0" err="1"/>
              <a:t>cílu</a:t>
            </a:r>
            <a:r>
              <a:rPr lang="cs-CZ" sz="1800" dirty="0"/>
              <a:t>, účelu – deskriptivní, komparační, rozhodovací, situační, informační...</a:t>
            </a:r>
          </a:p>
          <a:p>
            <a:pPr algn="just"/>
            <a:r>
              <a:rPr lang="cs-CZ" sz="1800" dirty="0"/>
              <a:t>Analýzy z hlediska vědeckého výzkumu - klasifikační, vztahové, kauzální, systémové analýzy (strukturálně genetické)</a:t>
            </a:r>
          </a:p>
          <a:p>
            <a:pPr algn="just"/>
            <a:r>
              <a:rPr lang="cs-CZ" sz="1800" dirty="0"/>
              <a:t>Analýzy z hlediska charakteru řešených problémů - strukturované problémy (tvrdé, tradiční systémy), nestrukturované problémy (měkké systémy)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Typologie analýz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7236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726209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Obsahové vymezení analyzovaného úkolu</a:t>
            </a:r>
          </a:p>
          <a:p>
            <a:pPr algn="just"/>
            <a:r>
              <a:rPr lang="cs-CZ" sz="1800" dirty="0" smtClean="0"/>
              <a:t>Formulace </a:t>
            </a:r>
            <a:r>
              <a:rPr lang="cs-CZ" sz="1800" dirty="0"/>
              <a:t>vlastního problému</a:t>
            </a:r>
          </a:p>
          <a:p>
            <a:pPr algn="just"/>
            <a:r>
              <a:rPr lang="cs-CZ" sz="1800" dirty="0" smtClean="0"/>
              <a:t>Stanovení </a:t>
            </a:r>
            <a:r>
              <a:rPr lang="cs-CZ" sz="1800" dirty="0"/>
              <a:t>požadavků na rozlišovací úroveň analýzy (aktuálnost, přesnost, spolehlivost...)</a:t>
            </a:r>
          </a:p>
          <a:p>
            <a:pPr algn="just"/>
            <a:r>
              <a:rPr lang="cs-CZ" sz="1800" dirty="0" smtClean="0"/>
              <a:t>Vytvoření </a:t>
            </a:r>
            <a:r>
              <a:rPr lang="cs-CZ" sz="1800" dirty="0"/>
              <a:t>vhodného modelu pro řešení úkolu analýzy a stanovení způsobu jeho řešení</a:t>
            </a:r>
          </a:p>
          <a:p>
            <a:pPr algn="just"/>
            <a:r>
              <a:rPr lang="cs-CZ" sz="1800" dirty="0" smtClean="0"/>
              <a:t>Realizace </a:t>
            </a:r>
            <a:r>
              <a:rPr lang="cs-CZ" sz="1800" dirty="0"/>
              <a:t>požadovaného rozboru, vyhodnocení výsledků a jejich ověření</a:t>
            </a:r>
          </a:p>
          <a:p>
            <a:pPr algn="just"/>
            <a:r>
              <a:rPr lang="cs-CZ" sz="1800" dirty="0" smtClean="0"/>
              <a:t>Využití </a:t>
            </a:r>
            <a:r>
              <a:rPr lang="cs-CZ" sz="1800" dirty="0"/>
              <a:t>výsledků analýzy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Základní logika provádění analýz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5598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Prvky organizace</a:t>
            </a:r>
            <a:r>
              <a:rPr lang="cs-CZ" sz="1800" dirty="0"/>
              <a:t>, kterými jsou lidé a výrobní prostředky, rozdělujeme do dvou skupin, a to na prvky řízené a prvky řídící. </a:t>
            </a:r>
            <a:endParaRPr lang="cs-CZ" sz="1800" dirty="0" smtClean="0"/>
          </a:p>
          <a:p>
            <a:pPr algn="just"/>
            <a:r>
              <a:rPr lang="cs-CZ" sz="1800" b="1" dirty="0" smtClean="0"/>
              <a:t>Prvky </a:t>
            </a:r>
            <a:r>
              <a:rPr lang="cs-CZ" sz="1800" b="1" dirty="0"/>
              <a:t>řízené</a:t>
            </a:r>
            <a:r>
              <a:rPr lang="cs-CZ" sz="1800" dirty="0"/>
              <a:t> představují koordinované útvary řízené prvky řídícími. Jedná se v podstatě o podřízené, kteří jsou řízeni svými manažery. </a:t>
            </a:r>
            <a:endParaRPr lang="cs-CZ" sz="1800" dirty="0" smtClean="0"/>
          </a:p>
          <a:p>
            <a:pPr algn="just"/>
            <a:r>
              <a:rPr lang="cs-CZ" sz="1800" b="1" dirty="0" smtClean="0"/>
              <a:t>Řídící </a:t>
            </a:r>
            <a:r>
              <a:rPr lang="cs-CZ" sz="1800" b="1" dirty="0"/>
              <a:t>prvky</a:t>
            </a:r>
            <a:r>
              <a:rPr lang="cs-CZ" sz="1800" dirty="0"/>
              <a:t> </a:t>
            </a:r>
            <a:r>
              <a:rPr lang="cs-CZ" sz="1800" dirty="0" smtClean="0"/>
              <a:t>představují </a:t>
            </a:r>
            <a:r>
              <a:rPr lang="cs-CZ" sz="1800" dirty="0"/>
              <a:t>samotný management organizace. </a:t>
            </a:r>
            <a:endParaRPr lang="cs-CZ" sz="1800" dirty="0" smtClean="0"/>
          </a:p>
          <a:p>
            <a:pPr algn="just"/>
            <a:r>
              <a:rPr lang="cs-CZ" sz="1800" dirty="0" smtClean="0"/>
              <a:t>Nejvyšším </a:t>
            </a:r>
            <a:r>
              <a:rPr lang="cs-CZ" sz="1800" dirty="0"/>
              <a:t>řídícím prvkem (vrcholovým řídícím prvkem) je top management realizující strategické řízení. </a:t>
            </a:r>
            <a:endParaRPr lang="cs-CZ" sz="1800" dirty="0" smtClean="0"/>
          </a:p>
          <a:p>
            <a:pPr algn="just"/>
            <a:r>
              <a:rPr lang="cs-CZ" sz="1800" dirty="0" smtClean="0"/>
              <a:t>Nejnižším </a:t>
            </a:r>
            <a:r>
              <a:rPr lang="cs-CZ" sz="1800" dirty="0"/>
              <a:t>řídícím prvkem je operativní řídící prvek, který představuje liniové manažery realizující operativní řízení. </a:t>
            </a:r>
            <a:endParaRPr lang="cs-CZ" sz="1800" dirty="0" smtClean="0"/>
          </a:p>
          <a:p>
            <a:pPr algn="just"/>
            <a:r>
              <a:rPr lang="cs-CZ" sz="1800" dirty="0" smtClean="0"/>
              <a:t>Mezi </a:t>
            </a:r>
            <a:r>
              <a:rPr lang="cs-CZ" sz="1800" dirty="0"/>
              <a:t>těmito dvěma řídícími prvky existuje střední řídící prvek, který je tvořen středním managementem, který realizuje taktické řízení</a:t>
            </a:r>
            <a:r>
              <a:rPr lang="cs-CZ" sz="1800" dirty="0" smtClean="0"/>
              <a:t>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Prvky organizace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5401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Rozhodování představuje proces výběru z několika přípustných variant řešení uvažovaného problému. </a:t>
            </a:r>
            <a:endParaRPr lang="cs-CZ" sz="1800" dirty="0" smtClean="0"/>
          </a:p>
          <a:p>
            <a:pPr algn="just"/>
            <a:r>
              <a:rPr lang="cs-CZ" sz="1800" dirty="0"/>
              <a:t>T</a:t>
            </a:r>
            <a:r>
              <a:rPr lang="cs-CZ" sz="1800" dirty="0" smtClean="0"/>
              <a:t>ato </a:t>
            </a:r>
            <a:r>
              <a:rPr lang="cs-CZ" sz="1800" dirty="0"/>
              <a:t>paralelní </a:t>
            </a:r>
            <a:r>
              <a:rPr lang="cs-CZ" sz="1800" dirty="0" smtClean="0"/>
              <a:t>funkce prostupuje </a:t>
            </a:r>
            <a:r>
              <a:rPr lang="cs-CZ" sz="1800" dirty="0"/>
              <a:t>každou ze sekvenčních funkcí a zároveň je mostem mezi analýzou a implementací. </a:t>
            </a:r>
            <a:endParaRPr lang="cs-CZ" sz="1800" dirty="0" smtClean="0"/>
          </a:p>
          <a:p>
            <a:pPr algn="just"/>
            <a:r>
              <a:rPr lang="cs-CZ" sz="1800" dirty="0"/>
              <a:t>Rozhodování je proces a je výsledkem myšlenkových procesů manažerů. </a:t>
            </a:r>
            <a:endParaRPr lang="cs-CZ" sz="1800" dirty="0" smtClean="0"/>
          </a:p>
          <a:p>
            <a:pPr algn="just"/>
            <a:r>
              <a:rPr lang="cs-CZ" sz="1800" dirty="0" smtClean="0"/>
              <a:t>Z</a:t>
            </a:r>
            <a:r>
              <a:rPr lang="cs-CZ" sz="1800" dirty="0"/>
              <a:t> toho vyplývá, že celý proces rozhodování i jeho výsledek závisí vždy do značné míry na profesním profilu a kvalifikační úrovni. Dále závisí na osobních vlastnostech a zájmech účastníků rozhodovacího procesu</a:t>
            </a:r>
            <a:r>
              <a:rPr lang="cs-CZ" sz="1800" dirty="0" smtClean="0"/>
              <a:t>.</a:t>
            </a:r>
          </a:p>
          <a:p>
            <a:r>
              <a:rPr lang="cs-CZ" sz="1800" dirty="0"/>
              <a:t>Volba mezi více variantami chování.</a:t>
            </a:r>
          </a:p>
          <a:p>
            <a:r>
              <a:rPr lang="cs-CZ" sz="1800" dirty="0"/>
              <a:t>Výběr určité varianty postupu.</a:t>
            </a:r>
          </a:p>
          <a:p>
            <a:r>
              <a:rPr lang="cs-CZ" sz="1800" dirty="0" smtClean="0"/>
              <a:t>Manažer </a:t>
            </a:r>
            <a:r>
              <a:rPr lang="cs-CZ" sz="1800" dirty="0"/>
              <a:t>– </a:t>
            </a:r>
            <a:r>
              <a:rPr lang="cs-CZ" sz="1800" dirty="0" err="1"/>
              <a:t>rozhodovatel</a:t>
            </a:r>
            <a:r>
              <a:rPr lang="cs-CZ" sz="1800" dirty="0"/>
              <a:t> a řešitel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Rozhodování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3536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Rozhodování v podnikové praxi probíhá za jistoty, nejistoty nebo rizika. </a:t>
            </a:r>
            <a:endParaRPr lang="cs-CZ" sz="1800" dirty="0" smtClean="0"/>
          </a:p>
          <a:p>
            <a:pPr marL="0" indent="0" algn="just">
              <a:buNone/>
            </a:pPr>
            <a:endParaRPr lang="cs-CZ" sz="1800" dirty="0" smtClean="0"/>
          </a:p>
          <a:p>
            <a:pPr marL="0" indent="0" algn="just">
              <a:buNone/>
            </a:pPr>
            <a:r>
              <a:rPr lang="cs-CZ" sz="1800" dirty="0" smtClean="0"/>
              <a:t>Rozhodovací </a:t>
            </a:r>
            <a:r>
              <a:rPr lang="cs-CZ" sz="1800" dirty="0"/>
              <a:t>situace můžeme klasifikovat z různých hledisek </a:t>
            </a:r>
            <a:r>
              <a:rPr lang="cs-CZ" sz="1800" dirty="0" smtClean="0"/>
              <a:t>následovně: </a:t>
            </a:r>
          </a:p>
          <a:p>
            <a:pPr lvl="0" algn="just"/>
            <a:r>
              <a:rPr lang="cs-CZ" sz="1800" dirty="0" smtClean="0"/>
              <a:t>nekonfliktní – konfliktní;</a:t>
            </a:r>
          </a:p>
          <a:p>
            <a:pPr lvl="0" algn="just"/>
            <a:r>
              <a:rPr lang="cs-CZ" sz="1800" dirty="0" err="1" smtClean="0"/>
              <a:t>jednokriteriální</a:t>
            </a:r>
            <a:r>
              <a:rPr lang="cs-CZ" sz="1800" dirty="0" smtClean="0"/>
              <a:t> </a:t>
            </a:r>
            <a:r>
              <a:rPr lang="cs-CZ" sz="1800" dirty="0"/>
              <a:t>– vícekriteriální;</a:t>
            </a:r>
          </a:p>
          <a:p>
            <a:pPr lvl="0" algn="just"/>
            <a:r>
              <a:rPr lang="cs-CZ" sz="1800" dirty="0"/>
              <a:t> deterministické – stochastické;</a:t>
            </a:r>
          </a:p>
          <a:p>
            <a:pPr lvl="0" algn="just"/>
            <a:r>
              <a:rPr lang="cs-CZ" sz="1800" dirty="0"/>
              <a:t>statické – dynamické;</a:t>
            </a:r>
          </a:p>
          <a:p>
            <a:pPr lvl="0" algn="just"/>
            <a:r>
              <a:rPr lang="cs-CZ" sz="1800" dirty="0"/>
              <a:t>jednostupňové – vícestupňové;</a:t>
            </a:r>
          </a:p>
          <a:p>
            <a:pPr algn="just"/>
            <a:r>
              <a:rPr lang="cs-CZ" sz="1800" dirty="0"/>
              <a:t>dobře strukturované – špatně strukturované.</a:t>
            </a:r>
            <a:r>
              <a:rPr lang="cs-CZ" sz="1800" dirty="0" smtClean="0"/>
              <a:t>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Rozhodování 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6677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42867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700" b="1" dirty="0"/>
              <a:t>Prvky</a:t>
            </a:r>
          </a:p>
          <a:p>
            <a:pPr lvl="1"/>
            <a:r>
              <a:rPr lang="cs-CZ" sz="1700" dirty="0"/>
              <a:t>Problém a cíl rozhodování</a:t>
            </a:r>
          </a:p>
          <a:p>
            <a:pPr lvl="1"/>
            <a:r>
              <a:rPr lang="cs-CZ" sz="1700" dirty="0"/>
              <a:t>Subjekt rozhodování</a:t>
            </a:r>
          </a:p>
          <a:p>
            <a:pPr lvl="1"/>
            <a:r>
              <a:rPr lang="cs-CZ" sz="1700" dirty="0"/>
              <a:t>Rozhodovací strategie</a:t>
            </a:r>
          </a:p>
          <a:p>
            <a:pPr lvl="1"/>
            <a:r>
              <a:rPr lang="cs-CZ" sz="1700" dirty="0"/>
              <a:t>Podmínky rozhodování</a:t>
            </a:r>
          </a:p>
          <a:p>
            <a:pPr lvl="1"/>
            <a:r>
              <a:rPr lang="cs-CZ" sz="1700" dirty="0"/>
              <a:t>Objekt rozhodování</a:t>
            </a:r>
          </a:p>
          <a:p>
            <a:r>
              <a:rPr lang="cs-CZ" sz="1700" b="1" dirty="0" smtClean="0"/>
              <a:t>Fáze </a:t>
            </a:r>
            <a:r>
              <a:rPr lang="cs-CZ" sz="1700" b="1" dirty="0"/>
              <a:t>rozhodovacího procesu</a:t>
            </a:r>
          </a:p>
          <a:p>
            <a:pPr lvl="1"/>
            <a:r>
              <a:rPr lang="cs-CZ" sz="1700" dirty="0"/>
              <a:t>Identifikace a specifikace problému</a:t>
            </a:r>
          </a:p>
          <a:p>
            <a:pPr lvl="1"/>
            <a:r>
              <a:rPr lang="cs-CZ" sz="1700" dirty="0"/>
              <a:t>Stanovení možností řešení (alternativ)</a:t>
            </a:r>
          </a:p>
          <a:p>
            <a:pPr lvl="1"/>
            <a:r>
              <a:rPr lang="cs-CZ" sz="1700" dirty="0"/>
              <a:t>Zhodnocení možných alternativ</a:t>
            </a:r>
          </a:p>
          <a:p>
            <a:pPr lvl="1"/>
            <a:r>
              <a:rPr lang="cs-CZ" sz="1700" dirty="0"/>
              <a:t>Výběr vhodné alternativy</a:t>
            </a:r>
          </a:p>
          <a:p>
            <a:pPr lvl="1"/>
            <a:r>
              <a:rPr lang="cs-CZ" sz="1700" dirty="0"/>
              <a:t>Realizace rozhodnutí</a:t>
            </a:r>
          </a:p>
          <a:p>
            <a:pPr lvl="1"/>
            <a:r>
              <a:rPr lang="cs-CZ" sz="1700" dirty="0" smtClean="0"/>
              <a:t>Kontrola</a:t>
            </a:r>
            <a:endParaRPr lang="cs-CZ" sz="17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Rozhodovací proces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6463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42867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i="1" dirty="0" smtClean="0"/>
              <a:t>Podle subjektu </a:t>
            </a:r>
            <a:r>
              <a:rPr lang="cs-CZ" sz="1800" i="1" dirty="0"/>
              <a:t>rozhodování</a:t>
            </a:r>
            <a:r>
              <a:rPr lang="cs-CZ" sz="1800" dirty="0"/>
              <a:t>: </a:t>
            </a:r>
          </a:p>
          <a:p>
            <a:pPr lvl="1"/>
            <a:r>
              <a:rPr lang="cs-CZ" sz="1800" dirty="0"/>
              <a:t>individuální </a:t>
            </a:r>
          </a:p>
          <a:p>
            <a:pPr lvl="1"/>
            <a:r>
              <a:rPr lang="cs-CZ" sz="1800" dirty="0" smtClean="0"/>
              <a:t>Kolektivní</a:t>
            </a:r>
          </a:p>
          <a:p>
            <a:pPr lvl="1"/>
            <a:endParaRPr lang="cs-CZ" sz="1800" dirty="0"/>
          </a:p>
          <a:p>
            <a:r>
              <a:rPr lang="cs-CZ" sz="1800" i="1" dirty="0" smtClean="0"/>
              <a:t>Podle informovanosti </a:t>
            </a:r>
            <a:r>
              <a:rPr lang="cs-CZ" sz="1800" i="1" dirty="0"/>
              <a:t>subjektu rozhodování</a:t>
            </a:r>
            <a:r>
              <a:rPr lang="cs-CZ" sz="1800" dirty="0"/>
              <a:t>: </a:t>
            </a:r>
          </a:p>
          <a:p>
            <a:pPr lvl="1"/>
            <a:r>
              <a:rPr lang="cs-CZ" sz="1800" dirty="0"/>
              <a:t>v podmínkách jistoty </a:t>
            </a:r>
          </a:p>
          <a:p>
            <a:pPr lvl="1"/>
            <a:r>
              <a:rPr lang="cs-CZ" sz="1800" dirty="0"/>
              <a:t>v podmínkách nejistoty </a:t>
            </a:r>
          </a:p>
          <a:p>
            <a:pPr lvl="1"/>
            <a:r>
              <a:rPr lang="cs-CZ" sz="1800" dirty="0"/>
              <a:t>v podmínkách </a:t>
            </a:r>
            <a:r>
              <a:rPr lang="cs-CZ" sz="1800" dirty="0" smtClean="0"/>
              <a:t>rizika</a:t>
            </a:r>
          </a:p>
          <a:p>
            <a:pPr lvl="1"/>
            <a:endParaRPr lang="cs-CZ" sz="1800" dirty="0"/>
          </a:p>
          <a:p>
            <a:r>
              <a:rPr lang="cs-CZ" sz="1800" i="1" dirty="0" smtClean="0"/>
              <a:t>Podle postupu </a:t>
            </a:r>
            <a:r>
              <a:rPr lang="cs-CZ" sz="1800" i="1" dirty="0"/>
              <a:t>rozhodování</a:t>
            </a:r>
            <a:r>
              <a:rPr lang="cs-CZ" sz="1800" dirty="0"/>
              <a:t>: </a:t>
            </a:r>
          </a:p>
          <a:p>
            <a:pPr lvl="1"/>
            <a:r>
              <a:rPr lang="cs-CZ" sz="1800" dirty="0"/>
              <a:t>programová rozhodnutí </a:t>
            </a:r>
          </a:p>
          <a:p>
            <a:pPr lvl="1"/>
            <a:r>
              <a:rPr lang="cs-CZ" sz="1800" dirty="0"/>
              <a:t>neprogramová </a:t>
            </a:r>
            <a:r>
              <a:rPr lang="cs-CZ" sz="1800" dirty="0" smtClean="0"/>
              <a:t>rozhodnutí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Klasifikace rozhodování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4656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65872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i="1" dirty="0" smtClean="0"/>
              <a:t>Podle závažnosti </a:t>
            </a:r>
            <a:r>
              <a:rPr lang="cs-CZ" sz="1800" i="1" dirty="0"/>
              <a:t>rozhodování</a:t>
            </a:r>
            <a:r>
              <a:rPr lang="cs-CZ" sz="1800" dirty="0"/>
              <a:t>: </a:t>
            </a:r>
          </a:p>
          <a:p>
            <a:pPr lvl="1"/>
            <a:r>
              <a:rPr lang="cs-CZ" sz="1800" dirty="0"/>
              <a:t>strategické </a:t>
            </a:r>
          </a:p>
          <a:p>
            <a:pPr lvl="1"/>
            <a:r>
              <a:rPr lang="cs-CZ" sz="1800" dirty="0"/>
              <a:t>taktické </a:t>
            </a:r>
          </a:p>
          <a:p>
            <a:pPr lvl="1"/>
            <a:r>
              <a:rPr lang="cs-CZ" sz="1800" dirty="0"/>
              <a:t>operativní</a:t>
            </a:r>
          </a:p>
          <a:p>
            <a:pPr marL="109728" indent="0">
              <a:buNone/>
            </a:pPr>
            <a:endParaRPr lang="cs-CZ" sz="1800" dirty="0"/>
          </a:p>
          <a:p>
            <a:r>
              <a:rPr lang="cs-CZ" sz="1800" i="1" dirty="0" smtClean="0"/>
              <a:t>Podle počtu </a:t>
            </a:r>
            <a:r>
              <a:rPr lang="cs-CZ" sz="1800" i="1" dirty="0"/>
              <a:t>rozhodovacích kritérií</a:t>
            </a:r>
            <a:r>
              <a:rPr lang="cs-CZ" sz="1800" dirty="0"/>
              <a:t>: </a:t>
            </a:r>
          </a:p>
          <a:p>
            <a:pPr lvl="1"/>
            <a:r>
              <a:rPr lang="cs-CZ" sz="1800" dirty="0" err="1"/>
              <a:t>jednokriteriální</a:t>
            </a:r>
            <a:r>
              <a:rPr lang="cs-CZ" sz="1800" dirty="0"/>
              <a:t> procesy </a:t>
            </a:r>
          </a:p>
          <a:p>
            <a:pPr lvl="1"/>
            <a:r>
              <a:rPr lang="cs-CZ" sz="1800" dirty="0"/>
              <a:t>vícekriteriální procesy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Klasifikace rozhodování 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7337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247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b="1" dirty="0"/>
              <a:t>Empirické metod</a:t>
            </a:r>
            <a:r>
              <a:rPr lang="cs-CZ" sz="1800" dirty="0"/>
              <a:t>y</a:t>
            </a:r>
          </a:p>
          <a:p>
            <a:pPr lvl="1"/>
            <a:r>
              <a:rPr lang="cs-CZ" sz="1800" dirty="0"/>
              <a:t>Empiricko-intuitivní a empiricko-analytické</a:t>
            </a:r>
          </a:p>
          <a:p>
            <a:pPr lvl="1"/>
            <a:r>
              <a:rPr lang="cs-CZ" sz="1800" dirty="0"/>
              <a:t>Expertní metody – Brainstorming, Delfská metoda, metoda scénářů, metoda her, myšlenkové mapy</a:t>
            </a:r>
          </a:p>
          <a:p>
            <a:pPr marL="393192" lvl="1" indent="0">
              <a:buNone/>
            </a:pPr>
            <a:endParaRPr lang="cs-CZ" sz="1800" dirty="0"/>
          </a:p>
          <a:p>
            <a:r>
              <a:rPr lang="cs-CZ" sz="1800" b="1" dirty="0"/>
              <a:t>Matematicko-statistické metody</a:t>
            </a:r>
          </a:p>
          <a:p>
            <a:pPr marL="109728" indent="0">
              <a:buNone/>
            </a:pPr>
            <a:endParaRPr lang="cs-CZ" sz="1800" dirty="0"/>
          </a:p>
          <a:p>
            <a:r>
              <a:rPr lang="cs-CZ" sz="1800" b="1" dirty="0"/>
              <a:t>Heuristické metody</a:t>
            </a:r>
          </a:p>
          <a:p>
            <a:pPr lvl="1"/>
            <a:r>
              <a:rPr lang="cs-CZ" sz="1800" dirty="0"/>
              <a:t>Rozhodovací analýza</a:t>
            </a:r>
          </a:p>
          <a:p>
            <a:pPr lvl="1"/>
            <a:r>
              <a:rPr lang="cs-CZ" sz="1800" dirty="0"/>
              <a:t>Rozhodovací stromy</a:t>
            </a:r>
          </a:p>
          <a:p>
            <a:pPr lvl="1"/>
            <a:r>
              <a:rPr lang="cs-CZ" sz="1800" dirty="0"/>
              <a:t>Rozhodovací tabulky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Metody a techniky rozhodování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2833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Příklad rozhodovacího stromu</a:t>
            </a:r>
            <a:endParaRPr lang="cs-CZ" dirty="0"/>
          </a:p>
        </p:txBody>
      </p:sp>
      <p:pic>
        <p:nvPicPr>
          <p:cNvPr id="5" name="Zástupný symbol pro obsa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843558"/>
            <a:ext cx="6893182" cy="374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2967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Příklad rozhodovací tabulky</a:t>
            </a:r>
            <a:endParaRPr lang="cs-CZ" dirty="0"/>
          </a:p>
        </p:txBody>
      </p:sp>
      <p:pic>
        <p:nvPicPr>
          <p:cNvPr id="5" name="Zástupný symbol pro obsa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472" y="917389"/>
            <a:ext cx="7240366" cy="36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4848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Jedná se fakticky o časové, prostorové a věcné sladění jednotlivých činností a jejich zdrojové zajištění. </a:t>
            </a:r>
            <a:endParaRPr lang="cs-CZ" sz="1800" dirty="0" smtClean="0"/>
          </a:p>
          <a:p>
            <a:pPr algn="just"/>
            <a:r>
              <a:rPr lang="cs-CZ" sz="1800" dirty="0" smtClean="0"/>
              <a:t>Implementace </a:t>
            </a:r>
            <a:r>
              <a:rPr lang="cs-CZ" sz="1800" dirty="0"/>
              <a:t>vlastně představuje konečnou fázi sekvenční manažerské funkce. </a:t>
            </a:r>
            <a:endParaRPr lang="cs-CZ" sz="1800" dirty="0" smtClean="0"/>
          </a:p>
          <a:p>
            <a:pPr algn="just"/>
            <a:r>
              <a:rPr lang="cs-CZ" sz="1800" dirty="0" smtClean="0"/>
              <a:t>Implementací </a:t>
            </a:r>
            <a:r>
              <a:rPr lang="cs-CZ" sz="1800" dirty="0"/>
              <a:t>se rozumí převedení přijatého rozhodnutí do reality. </a:t>
            </a:r>
            <a:endParaRPr lang="cs-CZ" sz="1800" dirty="0" smtClean="0"/>
          </a:p>
          <a:p>
            <a:pPr algn="just"/>
            <a:r>
              <a:rPr lang="cs-CZ" sz="1800" dirty="0" smtClean="0"/>
              <a:t>Podstatnou </a:t>
            </a:r>
            <a:r>
              <a:rPr lang="cs-CZ" sz="1800" dirty="0"/>
              <a:t>součástí implementace je </a:t>
            </a:r>
            <a:r>
              <a:rPr lang="cs-CZ" sz="1800" dirty="0" smtClean="0"/>
              <a:t>koordinační </a:t>
            </a:r>
            <a:r>
              <a:rPr lang="cs-CZ" sz="1800" dirty="0"/>
              <a:t>a komunikační činnost</a:t>
            </a:r>
            <a:r>
              <a:rPr lang="cs-CZ" sz="1800" dirty="0" smtClean="0"/>
              <a:t>.</a:t>
            </a:r>
          </a:p>
          <a:p>
            <a:pPr algn="just"/>
            <a:endParaRPr lang="cs-CZ" sz="1800" b="1" dirty="0" smtClean="0"/>
          </a:p>
          <a:p>
            <a:pPr algn="just"/>
            <a:r>
              <a:rPr lang="cs-CZ" sz="1800" b="1" dirty="0" smtClean="0"/>
              <a:t>Ekonomické </a:t>
            </a:r>
            <a:r>
              <a:rPr lang="cs-CZ" sz="1800" b="1" dirty="0"/>
              <a:t>předpoklady pro implementaci</a:t>
            </a:r>
          </a:p>
          <a:p>
            <a:pPr lvl="1" algn="just"/>
            <a:r>
              <a:rPr lang="cs-CZ" sz="1800" dirty="0"/>
              <a:t>Hodnocení ekonomických aspektů implementace</a:t>
            </a:r>
          </a:p>
          <a:p>
            <a:pPr lvl="1" algn="just"/>
            <a:r>
              <a:rPr lang="cs-CZ" sz="1800" dirty="0"/>
              <a:t>Ekonomická analýza implementačního procesu – náklady x užitky</a:t>
            </a:r>
          </a:p>
          <a:p>
            <a:pPr lvl="1" algn="just"/>
            <a:r>
              <a:rPr lang="cs-CZ" sz="1800" dirty="0"/>
              <a:t>Sledování kritérií racionality – hospodárnost, účelnost, účelovost, efektivnost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Implementace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0359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 smtClean="0"/>
              <a:t>Implementace představuje skutečnou realizaci plánů, uvedení plánů do života. </a:t>
            </a:r>
          </a:p>
          <a:p>
            <a:pPr algn="just"/>
            <a:r>
              <a:rPr lang="cs-CZ" sz="1800" dirty="0" smtClean="0"/>
              <a:t>Proces implementace probíhá v několika krocích a vyžaduje také řízení strategických změn. </a:t>
            </a:r>
          </a:p>
          <a:p>
            <a:pPr algn="just"/>
            <a:r>
              <a:rPr lang="cs-CZ" sz="1800" dirty="0" smtClean="0"/>
              <a:t>Celkový proces implementace musí být v souladu s celkovou situací podniku, strukturou podniku, cílem plánů, rozsahem strategických změn, manažerskými znalostmi, styly a metodami.</a:t>
            </a:r>
          </a:p>
          <a:p>
            <a:pPr algn="just"/>
            <a:r>
              <a:rPr lang="cs-CZ" sz="1800" dirty="0" smtClean="0"/>
              <a:t>Implementace a prosazování plánů vyžaduje více energie a času než její samotná formulace. </a:t>
            </a:r>
          </a:p>
          <a:p>
            <a:pPr algn="just"/>
            <a:r>
              <a:rPr lang="cs-CZ" sz="1800" dirty="0" smtClean="0"/>
              <a:t>Při jejím prosazování je velmi důležitá disciplína, schopnost plánovat, schopnost stimulovat a kontrola. To je rozdíl oproti formulování strategie, která spíše vyžaduje a je pro ni rozhodující tzv. kreativní chaos.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Podstata implementace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415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Prvky organizačního systému jsou diferencovány na základě struktury a chování příslušného systému do organizačních subsystémů, které mohou mít charakter trvalý nebo pružný. </a:t>
            </a:r>
            <a:endParaRPr lang="cs-CZ" sz="1800" dirty="0" smtClean="0"/>
          </a:p>
          <a:p>
            <a:pPr algn="just"/>
            <a:r>
              <a:rPr lang="cs-CZ" sz="1800" dirty="0" smtClean="0"/>
              <a:t>V</a:t>
            </a:r>
            <a:r>
              <a:rPr lang="cs-CZ" sz="1800" dirty="0"/>
              <a:t> podstatě lze v podniku vymezit tři základní subsystémy, a to subsystém výrobní, ekonomický a sociální. </a:t>
            </a:r>
            <a:endParaRPr lang="cs-CZ" sz="1800" dirty="0" smtClean="0"/>
          </a:p>
          <a:p>
            <a:pPr algn="just"/>
            <a:r>
              <a:rPr lang="cs-CZ" sz="1800" b="1" dirty="0" smtClean="0"/>
              <a:t>Výrobní </a:t>
            </a:r>
            <a:r>
              <a:rPr lang="cs-CZ" sz="1800" b="1" dirty="0"/>
              <a:t>subsystém</a:t>
            </a:r>
            <a:r>
              <a:rPr lang="cs-CZ" sz="1800" dirty="0"/>
              <a:t> je spojen s hmotně energetickým procesem přeměny vstupů na výstupy, popřípadě poskytování služeb. </a:t>
            </a:r>
            <a:endParaRPr lang="cs-CZ" sz="1800" dirty="0" smtClean="0"/>
          </a:p>
          <a:p>
            <a:pPr algn="just"/>
            <a:r>
              <a:rPr lang="cs-CZ" sz="1800" b="1" dirty="0" smtClean="0"/>
              <a:t>Subsystém </a:t>
            </a:r>
            <a:r>
              <a:rPr lang="cs-CZ" sz="1800" b="1" dirty="0"/>
              <a:t>ekonomický</a:t>
            </a:r>
            <a:r>
              <a:rPr lang="cs-CZ" sz="1800" dirty="0"/>
              <a:t> je spojen s ekonomickými aktivitami v organizaci a jeho součásti jsou příslušné ekonomické režimy včetně vnitropodnikových, obchodních, zásobovacích a odbytových aktivit v rámci příslušného organizačního informačního systému. </a:t>
            </a:r>
            <a:endParaRPr lang="cs-CZ" sz="1800" dirty="0" smtClean="0"/>
          </a:p>
          <a:p>
            <a:pPr algn="just"/>
            <a:r>
              <a:rPr lang="cs-CZ" sz="1800" b="1" dirty="0" smtClean="0"/>
              <a:t>Subsystém </a:t>
            </a:r>
            <a:r>
              <a:rPr lang="cs-CZ" sz="1800" b="1" dirty="0"/>
              <a:t>sociální</a:t>
            </a:r>
            <a:r>
              <a:rPr lang="cs-CZ" sz="1800" dirty="0"/>
              <a:t> je tvořen jednotlivci, sociálními skupinami a institucemi a vzájemnými vazbami mezi těmito </a:t>
            </a:r>
            <a:r>
              <a:rPr lang="cs-CZ" sz="1800" dirty="0" smtClean="0"/>
              <a:t>prvky.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Organizační subsystémy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2421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 smtClean="0"/>
              <a:t>Implementaci strategie chápeme jako proces, který tvoří logický soubor vzájemně propojených aktivit umožňujících uvést strategii podniku do života. </a:t>
            </a:r>
          </a:p>
          <a:p>
            <a:pPr algn="just"/>
            <a:endParaRPr lang="cs-CZ" sz="1800" dirty="0" smtClean="0"/>
          </a:p>
          <a:p>
            <a:pPr marL="0" indent="0" algn="just">
              <a:buNone/>
            </a:pPr>
            <a:r>
              <a:rPr lang="cs-CZ" sz="1800" dirty="0" err="1" smtClean="0"/>
              <a:t>Mallya</a:t>
            </a:r>
            <a:r>
              <a:rPr lang="cs-CZ" sz="1800" dirty="0" smtClean="0"/>
              <a:t> specifikuje tyto aktivity: </a:t>
            </a:r>
          </a:p>
          <a:p>
            <a:pPr algn="just"/>
            <a:r>
              <a:rPr lang="cs-CZ" sz="1800" dirty="0" smtClean="0"/>
              <a:t>Používání strategického vůdcovství</a:t>
            </a:r>
          </a:p>
          <a:p>
            <a:pPr algn="just"/>
            <a:r>
              <a:rPr lang="cs-CZ" sz="1800" dirty="0" smtClean="0"/>
              <a:t>Tvorba správné organizační struktury</a:t>
            </a:r>
          </a:p>
          <a:p>
            <a:pPr algn="just"/>
            <a:r>
              <a:rPr lang="cs-CZ" sz="1800" dirty="0" smtClean="0"/>
              <a:t>Tvorba plánů podporující strategii</a:t>
            </a:r>
          </a:p>
          <a:p>
            <a:pPr algn="just"/>
            <a:r>
              <a:rPr lang="cs-CZ" sz="1800" dirty="0" smtClean="0"/>
              <a:t>Instalace podpůrných systémů</a:t>
            </a:r>
          </a:p>
          <a:p>
            <a:pPr algn="just"/>
            <a:r>
              <a:rPr lang="cs-CZ" sz="1800" dirty="0" smtClean="0"/>
              <a:t>Návrh odměňovacích systémů</a:t>
            </a:r>
          </a:p>
          <a:p>
            <a:pPr algn="just"/>
            <a:r>
              <a:rPr lang="cs-CZ" sz="1800" dirty="0" smtClean="0"/>
              <a:t>Tvorba podnikové kultury souznějící s navrženou strategií</a:t>
            </a:r>
          </a:p>
          <a:p>
            <a:pPr algn="just"/>
            <a:r>
              <a:rPr lang="cs-CZ" sz="1800" dirty="0" smtClean="0"/>
              <a:t>Alokace zdrojů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056784" cy="507703"/>
          </a:xfrm>
        </p:spPr>
        <p:txBody>
          <a:bodyPr/>
          <a:lstStyle/>
          <a:p>
            <a:r>
              <a:rPr lang="cs-CZ" dirty="0" smtClean="0"/>
              <a:t>Proces implementace strategie podle </a:t>
            </a:r>
            <a:r>
              <a:rPr lang="cs-CZ" dirty="0" err="1" smtClean="0"/>
              <a:t>Mallya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4679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Určení intervenčních </a:t>
            </a:r>
            <a:r>
              <a:rPr lang="cs-CZ" sz="1800" dirty="0" smtClean="0"/>
              <a:t>oblastí – stanovení konkrétních aktivit a procesů v podniku dotčených implementací vybrané strategie.</a:t>
            </a:r>
            <a:endParaRPr lang="cs-CZ" sz="1800" dirty="0"/>
          </a:p>
          <a:p>
            <a:pPr>
              <a:buNone/>
            </a:pPr>
            <a:endParaRPr lang="cs-CZ" sz="1800" dirty="0"/>
          </a:p>
          <a:p>
            <a:r>
              <a:rPr lang="cs-CZ" sz="1800" dirty="0"/>
              <a:t>Personální </a:t>
            </a:r>
            <a:r>
              <a:rPr lang="cs-CZ" sz="1800" dirty="0" smtClean="0"/>
              <a:t>zajištění – výběr konkrétních osob zajišťujících implementaci strategii a stanovení osobní odpovědnosti jednotlivých osob.</a:t>
            </a:r>
            <a:endParaRPr lang="cs-CZ" sz="1800" dirty="0"/>
          </a:p>
          <a:p>
            <a:pPr>
              <a:buNone/>
            </a:pPr>
            <a:endParaRPr lang="cs-CZ" sz="1800" dirty="0"/>
          </a:p>
          <a:p>
            <a:r>
              <a:rPr lang="cs-CZ" sz="1800" dirty="0"/>
              <a:t>Etapy procesu </a:t>
            </a:r>
            <a:r>
              <a:rPr lang="cs-CZ" sz="1800" dirty="0" smtClean="0"/>
              <a:t>implementace – stanovení jednotlivých fází procesu implementace, včetně stanovení časového rámce jednotlivých etap.</a:t>
            </a:r>
            <a:endParaRPr lang="cs-CZ" sz="1800" dirty="0"/>
          </a:p>
          <a:p>
            <a:pPr>
              <a:buNone/>
            </a:pPr>
            <a:endParaRPr lang="cs-CZ" sz="1800" dirty="0"/>
          </a:p>
          <a:p>
            <a:r>
              <a:rPr lang="cs-CZ" sz="1800" dirty="0"/>
              <a:t>Průběžná kontrola procesu </a:t>
            </a:r>
            <a:r>
              <a:rPr lang="cs-CZ" sz="1800" dirty="0" smtClean="0"/>
              <a:t>implementace – stanovení kontrolních mechanismů sledujících průběh procesu implementace. 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Plán implementace strategie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3864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31716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 smtClean="0"/>
              <a:t>Vyšší nároky na čas </a:t>
            </a:r>
            <a:r>
              <a:rPr lang="cs-CZ" sz="1800" dirty="0" smtClean="0"/>
              <a:t>– implementace samotné strategie, oproti její formulace, může trvat i několik let. Dlouhodobost procesu implementace vytváří obtížnější podmínky pro manažery z hlediska této implementace. Čím trvá implementace déle, tím častěji může dojít ke změně podmínek externího, ale i interního podnikatelského prostředí. Na změnu podmínek musí implementace včas reagovat, a to případnými korekcemi strategie.</a:t>
            </a:r>
          </a:p>
          <a:p>
            <a:pPr algn="just"/>
            <a:r>
              <a:rPr lang="cs-CZ" sz="1800" b="1" dirty="0" smtClean="0"/>
              <a:t>Zapojení většího počtu lidí </a:t>
            </a:r>
            <a:r>
              <a:rPr lang="cs-CZ" sz="1800" dirty="0" smtClean="0"/>
              <a:t>– implementace strategie vyžaduje obvykle větší počet lidí z více řídících úrovní organizace, a to především z střední a operativní úrovně řízení. To vyvolává větší nároky na vertikální i horizontální komunikaci a celkovou koordinaci všech podnikových aktivit. Navíc komplikuje implementaci strategie i potřeba zajištění běžných aktivit a fungování podniku. Dlouhodobý charakter implementace a zapojení většího počtu lidí pak může vést ke vzniku významných problémů ohrožujících úspěšnost implementace. 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Důvody náročnosti implementace strategie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8660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37519" y="71550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700" b="1" dirty="0" smtClean="0"/>
              <a:t>Nedostatečné dovednosti a znalosti manažerů potřebné pro implementaci strategie </a:t>
            </a:r>
            <a:r>
              <a:rPr lang="cs-CZ" sz="1700" dirty="0" smtClean="0"/>
              <a:t>– nedostatečné dovednosti a znalosti manažerů jsou odrazem školících  a přípravných systémů manažerů, které jsou prioritně zaměřeny na tvorbu strategií, především pak funkčních strategií, a na problematiku plánování jako takovou. Také pozornost odborné literatury je upřena především na tvorbu strategie a plánování, podstatně méně pak na samotnou implementaci strategie.</a:t>
            </a:r>
          </a:p>
          <a:p>
            <a:pPr algn="just"/>
            <a:r>
              <a:rPr lang="cs-CZ" sz="1700" b="1" dirty="0" smtClean="0"/>
              <a:t>Neexistence modelů poskytujících manažerům jasný návod nebo vodítko pro implementaci strategie </a:t>
            </a:r>
            <a:r>
              <a:rPr lang="cs-CZ" sz="1700" dirty="0" smtClean="0"/>
              <a:t>– neexistence takových modelů může vést k nekoordinovaným, divergentním a někdy až ke konfliktním rozhodnutím a akcím. Manažeři potřebují vědět, jaký krok je potřeba udělat, co je náplní tohoto kroku a kdy je potřeba jej udělat. Odborná literatura v tomto případě poskytuje pouze rámcový model implementace obecného charakteru. Ve většině případů tyto rámcové modely nesplňují požadavky na to, aby mohly být praktickým vodítkem manažerů při realizaci strategie. </a:t>
            </a:r>
          </a:p>
          <a:p>
            <a:pPr algn="just"/>
            <a:endParaRPr lang="cs-CZ" sz="17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Důvody náročnosti implementace strategie 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0176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 smtClean="0"/>
              <a:t>Implementace strategie vychází </a:t>
            </a:r>
            <a:r>
              <a:rPr lang="cs-CZ" sz="1800" dirty="0"/>
              <a:t>z</a:t>
            </a:r>
          </a:p>
          <a:p>
            <a:pPr lvl="1"/>
            <a:r>
              <a:rPr lang="cs-CZ" sz="1800" dirty="0"/>
              <a:t>Teorie změny</a:t>
            </a:r>
          </a:p>
          <a:p>
            <a:pPr lvl="1"/>
            <a:r>
              <a:rPr lang="cs-CZ" sz="1800" dirty="0"/>
              <a:t>Principů řízení změny</a:t>
            </a:r>
          </a:p>
          <a:p>
            <a:pPr lvl="1">
              <a:buNone/>
            </a:pPr>
            <a:endParaRPr lang="cs-CZ" sz="1800" dirty="0"/>
          </a:p>
          <a:p>
            <a:r>
              <a:rPr lang="cs-CZ" sz="1800" dirty="0"/>
              <a:t>Faktory </a:t>
            </a:r>
            <a:r>
              <a:rPr lang="cs-CZ" sz="1800" dirty="0" smtClean="0"/>
              <a:t>ovlivňující způsob implementace strategie</a:t>
            </a:r>
            <a:endParaRPr lang="cs-CZ" sz="1800" dirty="0"/>
          </a:p>
          <a:p>
            <a:pPr lvl="1"/>
            <a:r>
              <a:rPr lang="cs-CZ" sz="1800" dirty="0"/>
              <a:t>Typ </a:t>
            </a:r>
            <a:r>
              <a:rPr lang="cs-CZ" sz="1800" dirty="0" smtClean="0"/>
              <a:t> a velikost podniku</a:t>
            </a:r>
            <a:endParaRPr lang="cs-CZ" sz="1800" dirty="0"/>
          </a:p>
          <a:p>
            <a:pPr lvl="1"/>
            <a:r>
              <a:rPr lang="cs-CZ" sz="1800" dirty="0"/>
              <a:t>Věk podniku</a:t>
            </a:r>
          </a:p>
          <a:p>
            <a:pPr lvl="1"/>
            <a:r>
              <a:rPr lang="cs-CZ" sz="1800" dirty="0"/>
              <a:t>Dostupné zdroje</a:t>
            </a:r>
          </a:p>
          <a:p>
            <a:pPr lvl="1"/>
            <a:r>
              <a:rPr lang="cs-CZ" sz="1800" dirty="0"/>
              <a:t>Věk </a:t>
            </a:r>
            <a:r>
              <a:rPr lang="cs-CZ" sz="1800" dirty="0" smtClean="0"/>
              <a:t>a fáze vývoje trhu a další faktory.</a:t>
            </a:r>
            <a:endParaRPr lang="cs-CZ" sz="1800" dirty="0"/>
          </a:p>
          <a:p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 smtClean="0"/>
              <a:t>Východiska a faktory ovlivňující implementaci strategii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2586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28268" y="73780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Obecný model řízení změny</a:t>
            </a:r>
          </a:p>
          <a:p>
            <a:pPr lvl="1" algn="just"/>
            <a:r>
              <a:rPr lang="cs-CZ" sz="1800" dirty="0"/>
              <a:t>Analytická </a:t>
            </a:r>
            <a:r>
              <a:rPr lang="cs-CZ" sz="1800" dirty="0" smtClean="0"/>
              <a:t>fáze – situační analýza a stanovení problému</a:t>
            </a:r>
            <a:endParaRPr lang="cs-CZ" sz="1800" dirty="0"/>
          </a:p>
          <a:p>
            <a:pPr lvl="1" algn="just"/>
            <a:r>
              <a:rPr lang="cs-CZ" sz="1800" dirty="0"/>
              <a:t>Návrhová fáze – vytvoření modelu, stanovení agenta změny, intervenční oblasti podniku</a:t>
            </a:r>
          </a:p>
          <a:p>
            <a:pPr lvl="1" algn="just"/>
            <a:r>
              <a:rPr lang="cs-CZ" sz="1800" dirty="0"/>
              <a:t>Realizační </a:t>
            </a:r>
            <a:r>
              <a:rPr lang="cs-CZ" sz="1800" dirty="0" smtClean="0"/>
              <a:t>fáze – realizace samotné změny a její implementace</a:t>
            </a:r>
            <a:endParaRPr lang="cs-CZ" sz="1800" dirty="0"/>
          </a:p>
          <a:p>
            <a:pPr lvl="1" algn="just"/>
            <a:r>
              <a:rPr lang="cs-CZ" sz="1800" dirty="0"/>
              <a:t>Hodnotová </a:t>
            </a:r>
            <a:r>
              <a:rPr lang="cs-CZ" sz="1800" dirty="0" smtClean="0"/>
              <a:t>fáze – kontrola realizace změny a přínos podniku</a:t>
            </a:r>
            <a:endParaRPr lang="cs-CZ" sz="1800" dirty="0"/>
          </a:p>
          <a:p>
            <a:pPr algn="just"/>
            <a:r>
              <a:rPr lang="cs-CZ" sz="1800" b="1" dirty="0" err="1" smtClean="0"/>
              <a:t>Lewinův</a:t>
            </a:r>
            <a:r>
              <a:rPr lang="cs-CZ" sz="1800" b="1" dirty="0" smtClean="0"/>
              <a:t> </a:t>
            </a:r>
            <a:r>
              <a:rPr lang="cs-CZ" sz="1800" b="1" dirty="0"/>
              <a:t>model řízení změny</a:t>
            </a:r>
          </a:p>
          <a:p>
            <a:pPr lvl="1" algn="just"/>
            <a:r>
              <a:rPr lang="cs-CZ" sz="1800" dirty="0"/>
              <a:t>Rozmrazení </a:t>
            </a:r>
            <a:r>
              <a:rPr lang="cs-CZ" sz="1800" dirty="0" smtClean="0"/>
              <a:t>– vytržení lidí ze současného stavu, komunikace a přesvědčování o potřebnosti změn.</a:t>
            </a:r>
            <a:endParaRPr lang="cs-CZ" sz="1800" dirty="0"/>
          </a:p>
          <a:p>
            <a:pPr lvl="1" algn="just"/>
            <a:r>
              <a:rPr lang="cs-CZ" sz="1800" dirty="0"/>
              <a:t>Provedení změny (přechod na novou úroveň</a:t>
            </a:r>
            <a:r>
              <a:rPr lang="cs-CZ" sz="1800" dirty="0" smtClean="0"/>
              <a:t>) – změny jsou realizovány.</a:t>
            </a:r>
            <a:endParaRPr lang="cs-CZ" sz="1800" dirty="0"/>
          </a:p>
          <a:p>
            <a:pPr lvl="1" algn="just"/>
            <a:r>
              <a:rPr lang="cs-CZ" sz="1800" dirty="0"/>
              <a:t>Zamrazení (</a:t>
            </a:r>
            <a:r>
              <a:rPr lang="cs-CZ" sz="1800" dirty="0" smtClean="0"/>
              <a:t>stabilizace) – stabilizace systému umožňující realizaci požadovaných výkonů a výsledků.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Model řízení změny – implementace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1241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3685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Maximálně pozitivní vztah</a:t>
            </a:r>
          </a:p>
          <a:p>
            <a:r>
              <a:rPr lang="cs-CZ" sz="1800" dirty="0"/>
              <a:t>Příležitost (aktivní přístup)</a:t>
            </a:r>
          </a:p>
          <a:p>
            <a:r>
              <a:rPr lang="cs-CZ" sz="1800" dirty="0"/>
              <a:t>Hrozba (pasivní přístup)</a:t>
            </a:r>
          </a:p>
          <a:p>
            <a:r>
              <a:rPr lang="cs-CZ" sz="1800" dirty="0"/>
              <a:t>Maximálně negativní vztah</a:t>
            </a:r>
          </a:p>
          <a:p>
            <a:pPr>
              <a:buNone/>
            </a:pPr>
            <a:endParaRPr lang="cs-CZ" sz="1800" dirty="0"/>
          </a:p>
          <a:p>
            <a:r>
              <a:rPr lang="cs-CZ" sz="1800" b="1" i="1" dirty="0"/>
              <a:t>Odpor ke změnám</a:t>
            </a:r>
            <a:r>
              <a:rPr lang="cs-CZ" sz="1800" dirty="0"/>
              <a:t>	</a:t>
            </a:r>
          </a:p>
          <a:p>
            <a:pPr lvl="1"/>
            <a:r>
              <a:rPr lang="cs-CZ" sz="1800" dirty="0" smtClean="0"/>
              <a:t>Jednotlivec – kolektiv</a:t>
            </a:r>
            <a:endParaRPr lang="cs-CZ" sz="1800" dirty="0"/>
          </a:p>
          <a:p>
            <a:pPr lvl="1"/>
            <a:r>
              <a:rPr lang="cs-CZ" sz="1800" dirty="0"/>
              <a:t>Oprávněný – neoprávněný</a:t>
            </a:r>
          </a:p>
          <a:p>
            <a:pPr lvl="1"/>
            <a:r>
              <a:rPr lang="cs-CZ" sz="1800" dirty="0"/>
              <a:t>Zjevný – skrytý</a:t>
            </a:r>
          </a:p>
          <a:p>
            <a:pPr lvl="1"/>
            <a:r>
              <a:rPr lang="cs-CZ" sz="1800" dirty="0"/>
              <a:t>Jasně cílený – nejasně vyjádřený</a:t>
            </a:r>
          </a:p>
          <a:p>
            <a:pPr lvl="1"/>
            <a:r>
              <a:rPr lang="cs-CZ" sz="1800" dirty="0"/>
              <a:t>Mocensky založený – pozičně slabý</a:t>
            </a:r>
          </a:p>
          <a:p>
            <a:pPr lvl="1"/>
            <a:r>
              <a:rPr lang="cs-CZ" sz="1800" dirty="0"/>
              <a:t>Aktivní </a:t>
            </a:r>
            <a:r>
              <a:rPr lang="cs-CZ" sz="1800" dirty="0" smtClean="0"/>
              <a:t>– pasivní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128792" cy="507703"/>
          </a:xfrm>
        </p:spPr>
        <p:txBody>
          <a:bodyPr/>
          <a:lstStyle/>
          <a:p>
            <a:r>
              <a:rPr lang="cs-CZ" dirty="0" smtClean="0"/>
              <a:t>Postoj zaměstnanců ke změnám při implementaci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9601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Vyvolat vědomí naléhavosti uskutečnit změnu</a:t>
            </a:r>
          </a:p>
          <a:p>
            <a:r>
              <a:rPr lang="cs-CZ" sz="1800" dirty="0"/>
              <a:t>Sestavení koalice spolupracovníků prosazující změny</a:t>
            </a:r>
          </a:p>
          <a:p>
            <a:r>
              <a:rPr lang="cs-CZ" sz="1800" dirty="0"/>
              <a:t>Vytvoření vize a strategie</a:t>
            </a:r>
          </a:p>
          <a:p>
            <a:r>
              <a:rPr lang="cs-CZ" sz="1800" dirty="0"/>
              <a:t>Komunikace</a:t>
            </a:r>
          </a:p>
          <a:p>
            <a:r>
              <a:rPr lang="cs-CZ" sz="1800" dirty="0"/>
              <a:t>Posílení pravomoci zaměstnanců v širokém měřítku</a:t>
            </a:r>
          </a:p>
          <a:p>
            <a:r>
              <a:rPr lang="cs-CZ" sz="1800" dirty="0"/>
              <a:t>Vytváření krátkodobých vítězství</a:t>
            </a:r>
          </a:p>
          <a:p>
            <a:r>
              <a:rPr lang="cs-CZ" sz="1800" dirty="0"/>
              <a:t>Využití výsledků k podpoře dalších změn</a:t>
            </a:r>
          </a:p>
          <a:p>
            <a:r>
              <a:rPr lang="cs-CZ" sz="1800" dirty="0"/>
              <a:t>Zakotvení nových přístupů do podnikové kultury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472608" cy="507703"/>
          </a:xfrm>
        </p:spPr>
        <p:txBody>
          <a:bodyPr/>
          <a:lstStyle/>
          <a:p>
            <a:r>
              <a:rPr lang="cs-CZ" dirty="0" smtClean="0"/>
              <a:t>Překonání odporu ke změnám dle </a:t>
            </a:r>
            <a:r>
              <a:rPr lang="cs-CZ" dirty="0" err="1" smtClean="0"/>
              <a:t>Kottera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7512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Velitelský </a:t>
            </a:r>
            <a:r>
              <a:rPr lang="cs-CZ" sz="1800" b="1" dirty="0" smtClean="0"/>
              <a:t>přístup </a:t>
            </a:r>
            <a:r>
              <a:rPr lang="cs-CZ" sz="1800" dirty="0" smtClean="0"/>
              <a:t>– je </a:t>
            </a:r>
            <a:r>
              <a:rPr lang="cs-CZ" sz="1800" dirty="0"/>
              <a:t>typickým </a:t>
            </a:r>
            <a:r>
              <a:rPr lang="cs-CZ" sz="1800" dirty="0" smtClean="0"/>
              <a:t>scénářem </a:t>
            </a:r>
            <a:r>
              <a:rPr lang="cs-CZ" sz="1800" dirty="0"/>
              <a:t>nejtradičnějšího přístupu k formulaci a implementaci strategie. </a:t>
            </a:r>
            <a:r>
              <a:rPr lang="cs-CZ" sz="1800" dirty="0" smtClean="0"/>
              <a:t>Top manažer </a:t>
            </a:r>
            <a:r>
              <a:rPr lang="cs-CZ" sz="1800" dirty="0"/>
              <a:t>připraví strategický plán, pozve manažery do zasedací místnosti, prezentuje jim strategii a řekne jim, aby ji implementovali. </a:t>
            </a:r>
            <a:r>
              <a:rPr lang="cs-CZ" sz="1800" dirty="0" smtClean="0"/>
              <a:t>Top manažer </a:t>
            </a:r>
            <a:r>
              <a:rPr lang="cs-CZ" sz="1800" dirty="0"/>
              <a:t>je v tomto případě zapojen pouze do formulování </a:t>
            </a:r>
            <a:r>
              <a:rPr lang="cs-CZ" sz="1800" dirty="0" smtClean="0"/>
              <a:t>strategie.</a:t>
            </a:r>
            <a:endParaRPr lang="cs-CZ" sz="1800" dirty="0"/>
          </a:p>
          <a:p>
            <a:pPr algn="just"/>
            <a:r>
              <a:rPr lang="cs-CZ" sz="1800" b="1" dirty="0" smtClean="0"/>
              <a:t>Organizační změna </a:t>
            </a:r>
            <a:r>
              <a:rPr lang="cs-CZ" sz="1800" dirty="0" smtClean="0"/>
              <a:t>– v</a:t>
            </a:r>
            <a:r>
              <a:rPr lang="cs-CZ" sz="1800" dirty="0"/>
              <a:t> případě organizační změny </a:t>
            </a:r>
            <a:r>
              <a:rPr lang="cs-CZ" sz="1800" dirty="0" smtClean="0"/>
              <a:t>top manažer </a:t>
            </a:r>
            <a:r>
              <a:rPr lang="cs-CZ" sz="1800" dirty="0"/>
              <a:t>provede strategická rozhodnutí a pak razí cestu implementaci tím, že přeuspořádá organizační strukturu, personál (= organizační změna) nebo zavede informační systém, schéma pro odměňování apod. (= přizpůsobení administrativních systémů).</a:t>
            </a:r>
          </a:p>
          <a:p>
            <a:pPr algn="just"/>
            <a:r>
              <a:rPr lang="cs-CZ" sz="1800" b="1" dirty="0" smtClean="0"/>
              <a:t>Spolupráce</a:t>
            </a:r>
            <a:r>
              <a:rPr lang="cs-CZ" sz="1800" dirty="0" smtClean="0"/>
              <a:t> – rozšiřuje </a:t>
            </a:r>
            <a:r>
              <a:rPr lang="cs-CZ" sz="1800" dirty="0"/>
              <a:t>přístup spolupráce strategická rozhodnutí na tým top manažerů v organizaci</a:t>
            </a:r>
          </a:p>
          <a:p>
            <a:pPr algn="just"/>
            <a:r>
              <a:rPr lang="cs-CZ" sz="1800" b="1" dirty="0" smtClean="0"/>
              <a:t>Kulturní přístup </a:t>
            </a:r>
            <a:r>
              <a:rPr lang="cs-CZ" sz="1800" dirty="0" smtClean="0"/>
              <a:t>– zapojuje </a:t>
            </a:r>
            <a:r>
              <a:rPr lang="cs-CZ" sz="1800" dirty="0"/>
              <a:t>i nižší články řízení v </a:t>
            </a:r>
            <a:r>
              <a:rPr lang="cs-CZ" sz="1800" dirty="0" smtClean="0"/>
              <a:t>organizaci a další prvky externího prostředí.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Přístupy k implementaci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2083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/>
              <a:t>Centrálním problémem v implementaci strategie bývá převést strategické záměry a cíle do určení těch faktorů, které jsou kritické pro dosažení těchto cílů a těch klíčových úkolů, které zajistí úspěch. Zásady pro KFÚ a klíčové úkoly</a:t>
            </a:r>
            <a:r>
              <a:rPr lang="cs-CZ" sz="1800" dirty="0" smtClean="0"/>
              <a:t>:</a:t>
            </a:r>
          </a:p>
          <a:p>
            <a:pPr algn="just"/>
            <a:endParaRPr lang="cs-CZ" sz="1800" dirty="0"/>
          </a:p>
          <a:p>
            <a:pPr lvl="0" algn="just"/>
            <a:r>
              <a:rPr lang="cs-CZ" sz="1800" dirty="0"/>
              <a:t>Vytvořit seznam 6-8 KFÚ pro vybranou </a:t>
            </a:r>
            <a:r>
              <a:rPr lang="cs-CZ" sz="1800" dirty="0" smtClean="0"/>
              <a:t>strategii.</a:t>
            </a:r>
            <a:endParaRPr lang="cs-CZ" sz="1800" dirty="0"/>
          </a:p>
          <a:p>
            <a:pPr lvl="0" algn="just"/>
            <a:r>
              <a:rPr lang="cs-CZ" sz="1800" dirty="0"/>
              <a:t>Zkontrolovat seznam a ujistit se, že všechny KFÚ jsou skutečně nezbytné a seznam KFÚ je dostatečný pro </a:t>
            </a:r>
            <a:r>
              <a:rPr lang="cs-CZ" sz="1800" dirty="0" smtClean="0"/>
              <a:t>úspěch.</a:t>
            </a:r>
            <a:endParaRPr lang="cs-CZ" sz="1800" dirty="0"/>
          </a:p>
          <a:p>
            <a:pPr lvl="0" algn="just"/>
            <a:r>
              <a:rPr lang="cs-CZ" sz="1800" dirty="0"/>
              <a:t>Identifikovat klíčové úkoly, které jsou důležité pro zajištění každého KFÚ </a:t>
            </a:r>
            <a:r>
              <a:rPr lang="cs-CZ" sz="1800" dirty="0" smtClean="0"/>
              <a:t>.</a:t>
            </a:r>
            <a:endParaRPr lang="cs-CZ" sz="1800" dirty="0"/>
          </a:p>
          <a:p>
            <a:pPr lvl="0" algn="just"/>
            <a:r>
              <a:rPr lang="cs-CZ" sz="1800" dirty="0"/>
              <a:t>Určit zodpovědnost za každý klíčový </a:t>
            </a:r>
            <a:r>
              <a:rPr lang="cs-CZ" sz="1800" dirty="0" smtClean="0"/>
              <a:t>úkol.</a:t>
            </a:r>
            <a:endParaRPr lang="cs-CZ" sz="1800" dirty="0"/>
          </a:p>
          <a:p>
            <a:pPr lvl="0" algn="just"/>
            <a:r>
              <a:rPr lang="cs-CZ" sz="1800" dirty="0"/>
              <a:t>Nebát se ani symbolických úkolů (např. hodnocení dodavatelů</a:t>
            </a:r>
            <a:r>
              <a:rPr lang="cs-CZ" sz="1800" dirty="0" smtClean="0"/>
              <a:t>).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192688" cy="507703"/>
          </a:xfrm>
        </p:spPr>
        <p:txBody>
          <a:bodyPr/>
          <a:lstStyle/>
          <a:p>
            <a:r>
              <a:rPr lang="cs-CZ" dirty="0" smtClean="0"/>
              <a:t>Klíčové faktory úspěchu implementace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2961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Vztahy v </a:t>
            </a:r>
            <a:r>
              <a:rPr lang="cs-CZ" sz="1800" b="1" dirty="0" smtClean="0"/>
              <a:t>organizaci</a:t>
            </a:r>
            <a:r>
              <a:rPr lang="cs-CZ" sz="1800" dirty="0" smtClean="0"/>
              <a:t> </a:t>
            </a:r>
            <a:r>
              <a:rPr lang="cs-CZ" sz="1800" dirty="0"/>
              <a:t>představují vztahy mezi vedoucím pracovníkem a podřízenými.  </a:t>
            </a:r>
            <a:endParaRPr lang="cs-CZ" sz="1800" dirty="0" smtClean="0"/>
          </a:p>
          <a:p>
            <a:pPr algn="just"/>
            <a:r>
              <a:rPr lang="cs-CZ" sz="1800" dirty="0" smtClean="0"/>
              <a:t>Váchal </a:t>
            </a:r>
            <a:r>
              <a:rPr lang="cs-CZ" sz="1800" dirty="0"/>
              <a:t>et al. rozlišuje tyto druhy vztahů: přímé, skupinové, s nepřímou účastí vedoucího. </a:t>
            </a:r>
            <a:endParaRPr lang="cs-CZ" sz="1800" dirty="0" smtClean="0"/>
          </a:p>
          <a:p>
            <a:pPr algn="just"/>
            <a:r>
              <a:rPr lang="cs-CZ" sz="1800" b="1" dirty="0" smtClean="0"/>
              <a:t>Přímé </a:t>
            </a:r>
            <a:r>
              <a:rPr lang="cs-CZ" sz="1800" b="1" dirty="0"/>
              <a:t>vztahy</a:t>
            </a:r>
            <a:r>
              <a:rPr lang="cs-CZ" sz="1800" dirty="0"/>
              <a:t> se vyskytují ve všech organizačních a řídících strukturách a v obecné rovině jde o liniovou řídící strukturu s jedním stupněm řízení. </a:t>
            </a:r>
            <a:endParaRPr lang="cs-CZ" sz="1800" dirty="0" smtClean="0"/>
          </a:p>
          <a:p>
            <a:pPr algn="just"/>
            <a:r>
              <a:rPr lang="cs-CZ" sz="1800" b="1" dirty="0" smtClean="0"/>
              <a:t>Skupinové </a:t>
            </a:r>
            <a:r>
              <a:rPr lang="cs-CZ" sz="1800" b="1" dirty="0"/>
              <a:t>vztahy</a:t>
            </a:r>
            <a:r>
              <a:rPr lang="cs-CZ" sz="1800" dirty="0"/>
              <a:t> představují vztahy nadřízeného a podřízeného v přítomnosti dalšího podřízeného pracovníka. </a:t>
            </a:r>
            <a:endParaRPr lang="cs-CZ" sz="1800" dirty="0" smtClean="0"/>
          </a:p>
          <a:p>
            <a:pPr algn="just"/>
            <a:r>
              <a:rPr lang="cs-CZ" sz="1800" b="1" dirty="0" smtClean="0"/>
              <a:t>Vztahy </a:t>
            </a:r>
            <a:r>
              <a:rPr lang="cs-CZ" sz="1800" b="1" dirty="0"/>
              <a:t>s nepřímou účastí vedoucího</a:t>
            </a:r>
            <a:r>
              <a:rPr lang="cs-CZ" sz="1800" dirty="0"/>
              <a:t> jsou charakteristické metodickou vazbou, jejímž cílem je získat potřebné informace pro vedoucího za účelem koordinace činností organizačních útvarů.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Vztahy v organizaci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2325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945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/>
              <a:t>Přesně určit ty hodnototvorné činnosti, kompetence a konkurenční schopnosti, které jsou důležité (kritické) pro úspěšnou realizaci strategie</a:t>
            </a:r>
          </a:p>
          <a:p>
            <a:pPr lvl="0" algn="just"/>
            <a:r>
              <a:rPr lang="cs-CZ" sz="1600" dirty="0"/>
              <a:t>Rozhodnout, zda je možné a efektivnější některé podpůrné (nekritické) aktivity vyčlenit (provést outsourcing)</a:t>
            </a:r>
          </a:p>
          <a:p>
            <a:pPr lvl="0" algn="just"/>
            <a:r>
              <a:rPr lang="cs-CZ" sz="1600" dirty="0"/>
              <a:t>Rozhodnout, které důležité činnosti a schopnosti vyžadují úzkou spolupráci s ostatními (dodavateli, distribučními kanály, event. konkurenty</a:t>
            </a:r>
          </a:p>
          <a:p>
            <a:pPr lvl="0" algn="just"/>
            <a:r>
              <a:rPr lang="cs-CZ" sz="1600" dirty="0"/>
              <a:t>Z primárních (kritických) hodnototvorných činností, které je třeba provádět interně vytvořit základní stavební kameny organizační struktury</a:t>
            </a:r>
          </a:p>
          <a:p>
            <a:pPr lvl="0" algn="just"/>
            <a:r>
              <a:rPr lang="cs-CZ" sz="1600" dirty="0"/>
              <a:t>Určit míru autority, která je potřebná k řízení každé organizační jednotky a udržet rovnováhu mezi centrálním rozhodováním a rozhodováním na co nejnižší úrovni, aby bylo možné zajistit včasná a kompetentní rozhodnutí a dostatečnou informovanost</a:t>
            </a:r>
          </a:p>
          <a:p>
            <a:pPr lvl="0" algn="just"/>
            <a:r>
              <a:rPr lang="cs-CZ" sz="1600" dirty="0"/>
              <a:t>Vytvořit vztahy mezi jednotlivými odděleními k dosažení nezbytné koordinace</a:t>
            </a:r>
          </a:p>
          <a:p>
            <a:pPr algn="just"/>
            <a:r>
              <a:rPr lang="cs-CZ" sz="1600" dirty="0"/>
              <a:t>Určit, jak budou řízeny vztahy s vnějšími partnery, a přiřadit odpovědnost za vytvoření nezbytných organizačních „mostů“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 smtClean="0"/>
              <a:t>Změny v organizační struktuře při implementaci strategie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489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69073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/>
              <a:t>Pro implementaci strategie jsou kromě vytvoření organizačních schopností a struktury pro pracovní úsilí (tak, aby bylo možné kompetentně a koordinovaně vykonávat strategicky důležité činnosti) důležité i další implementační úkoly:</a:t>
            </a:r>
          </a:p>
          <a:p>
            <a:pPr lvl="0" algn="just"/>
            <a:r>
              <a:rPr lang="cs-CZ" sz="1800" dirty="0"/>
              <a:t>Přerozdělit zdroje tak, aby vyhovovaly rozpočtovým požadavkům nové strategie.</a:t>
            </a:r>
          </a:p>
          <a:p>
            <a:pPr lvl="0" algn="just"/>
            <a:r>
              <a:rPr lang="cs-CZ" sz="1800" dirty="0"/>
              <a:t>Vybudovat takové politiky a procedury, které podporují strategii.</a:t>
            </a:r>
          </a:p>
          <a:p>
            <a:pPr lvl="0" algn="just"/>
            <a:r>
              <a:rPr lang="cs-CZ" sz="1800" dirty="0"/>
              <a:t>Zavést mechanismy pro neustálé zlepšování a adoptovat systém nejlepších praktik.</a:t>
            </a:r>
          </a:p>
          <a:p>
            <a:pPr lvl="0" algn="just"/>
            <a:r>
              <a:rPr lang="cs-CZ" sz="1800" dirty="0"/>
              <a:t>Instalovat podpůrné systémy, které umožní personálu udržovat jejich strategické role.</a:t>
            </a:r>
          </a:p>
          <a:p>
            <a:pPr lvl="0" algn="just"/>
            <a:r>
              <a:rPr lang="cs-CZ" sz="1800" dirty="0"/>
              <a:t>Implementovat motivační praktiky a iniciativy, které podporují úsilí o dobrou realizaci strategie a podporují angažovanost pracovníků.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 smtClean="0"/>
              <a:t>Další úkoly významné při implementaci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4961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47968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Komunikace</a:t>
            </a:r>
            <a:r>
              <a:rPr lang="cs-CZ" sz="1800" dirty="0"/>
              <a:t> je proces oboustranné výměny informací</a:t>
            </a:r>
            <a:r>
              <a:rPr lang="cs-CZ" sz="1800" dirty="0" smtClean="0"/>
              <a:t>. Komunikace je proces dorozumívání mezi lidmi pomocí výměny informací, zpráv, hlášení, konverzací apod. Je součástí všech ostatních funkcí řízení.</a:t>
            </a:r>
            <a:endParaRPr lang="cs-CZ" sz="1800" dirty="0"/>
          </a:p>
          <a:p>
            <a:pPr algn="just"/>
            <a:endParaRPr lang="cs-CZ" sz="1800" dirty="0"/>
          </a:p>
          <a:p>
            <a:pPr algn="just"/>
            <a:r>
              <a:rPr lang="cs-CZ" sz="1800" dirty="0"/>
              <a:t>Komunikační proces:</a:t>
            </a:r>
          </a:p>
          <a:p>
            <a:pPr lvl="1" algn="just"/>
            <a:r>
              <a:rPr lang="cs-CZ" sz="1800" dirty="0"/>
              <a:t>Odesílatel </a:t>
            </a:r>
          </a:p>
          <a:p>
            <a:pPr lvl="1" algn="just"/>
            <a:r>
              <a:rPr lang="cs-CZ" sz="1800" dirty="0"/>
              <a:t>Zakódování</a:t>
            </a:r>
          </a:p>
          <a:p>
            <a:pPr lvl="1" algn="just"/>
            <a:r>
              <a:rPr lang="cs-CZ" sz="1800" dirty="0"/>
              <a:t>Médium</a:t>
            </a:r>
          </a:p>
          <a:p>
            <a:pPr lvl="1" algn="just"/>
            <a:r>
              <a:rPr lang="cs-CZ" sz="1800" dirty="0"/>
              <a:t>Dekódování</a:t>
            </a:r>
          </a:p>
          <a:p>
            <a:pPr lvl="1" algn="just"/>
            <a:r>
              <a:rPr lang="cs-CZ" sz="1800" dirty="0"/>
              <a:t>Příjemce informace </a:t>
            </a:r>
          </a:p>
          <a:p>
            <a:pPr lvl="0"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 smtClean="0"/>
              <a:t>Komunikace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1974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Verbální </a:t>
            </a:r>
            <a:r>
              <a:rPr lang="cs-CZ" sz="1800" b="1" dirty="0" smtClean="0"/>
              <a:t>komunikace </a:t>
            </a:r>
            <a:r>
              <a:rPr lang="cs-CZ" sz="1800" dirty="0" smtClean="0"/>
              <a:t>– osobní rozhovor, telefonický rozhovor, porady, konference, prezentace, konzultace.</a:t>
            </a:r>
            <a:endParaRPr lang="cs-CZ" sz="1800" dirty="0"/>
          </a:p>
          <a:p>
            <a:pPr algn="just"/>
            <a:r>
              <a:rPr lang="cs-CZ" sz="1800" b="1" dirty="0" smtClean="0"/>
              <a:t>Neverbální komunikace </a:t>
            </a:r>
            <a:r>
              <a:rPr lang="cs-CZ" sz="1800" dirty="0" smtClean="0"/>
              <a:t>– posiluje verbální komunikaci, může posílit nebo zeslabit význam řečeného slova.</a:t>
            </a:r>
            <a:endParaRPr lang="cs-CZ" sz="1800" dirty="0"/>
          </a:p>
          <a:p>
            <a:pPr algn="just"/>
            <a:r>
              <a:rPr lang="cs-CZ" sz="1800" b="1" dirty="0" smtClean="0"/>
              <a:t>Formální </a:t>
            </a:r>
            <a:r>
              <a:rPr lang="cs-CZ" sz="1800" b="1" dirty="0"/>
              <a:t>(oficiální) </a:t>
            </a:r>
            <a:r>
              <a:rPr lang="cs-CZ" sz="1800" b="1" dirty="0" smtClean="0"/>
              <a:t>komunikace </a:t>
            </a:r>
            <a:r>
              <a:rPr lang="cs-CZ" sz="1800" dirty="0" smtClean="0"/>
              <a:t>– vychází z formální, oficiální organizační struktury podniku. Těmito kanály proudí informace vertikálním, horizontálním a diagonálním směrem.</a:t>
            </a:r>
            <a:endParaRPr lang="cs-CZ" sz="1800" dirty="0"/>
          </a:p>
          <a:p>
            <a:pPr algn="just"/>
            <a:r>
              <a:rPr lang="cs-CZ" sz="1800" b="1" dirty="0" smtClean="0"/>
              <a:t>Neformální </a:t>
            </a:r>
            <a:r>
              <a:rPr lang="cs-CZ" sz="1800" b="1" dirty="0"/>
              <a:t>(neoficiální) </a:t>
            </a:r>
            <a:r>
              <a:rPr lang="cs-CZ" sz="1800" b="1" dirty="0" smtClean="0"/>
              <a:t>komunikace </a:t>
            </a:r>
            <a:r>
              <a:rPr lang="cs-CZ" sz="1800" dirty="0" smtClean="0"/>
              <a:t>– je důsledkem neformální organizační struktury, nemá žádnou předem určenou strukturu. Jedná se o způsob rozšiřování informací, které nelze přenášet oficiálními kanály.</a:t>
            </a:r>
            <a:endParaRPr lang="cs-CZ" sz="1800" dirty="0"/>
          </a:p>
          <a:p>
            <a:pPr lvl="0"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 smtClean="0"/>
              <a:t>Formy komunikace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329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Manažerské funkce zabezpečovací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  <a:p>
            <a:pPr algn="r"/>
            <a:r>
              <a:rPr lang="cs-CZ" altLang="cs-CZ" sz="9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1718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Manažerské funkce </a:t>
            </a:r>
            <a:r>
              <a:rPr lang="cs-CZ" sz="1800" dirty="0" smtClean="0"/>
              <a:t>zabezpečovací představují </a:t>
            </a:r>
            <a:r>
              <a:rPr lang="cs-CZ" sz="1800" dirty="0"/>
              <a:t>manažerské funkce, jejichž cílem je zabezpečení adekvátními zdroji plánované aktivity. </a:t>
            </a:r>
            <a:endParaRPr lang="cs-CZ" sz="1800" dirty="0" smtClean="0"/>
          </a:p>
          <a:p>
            <a:pPr algn="just"/>
            <a:endParaRPr lang="cs-CZ" sz="1800" dirty="0" smtClean="0"/>
          </a:p>
          <a:p>
            <a:pPr marL="0" indent="0" algn="just">
              <a:buNone/>
            </a:pPr>
            <a:r>
              <a:rPr lang="cs-CZ" sz="1800" dirty="0" smtClean="0"/>
              <a:t>Jedná </a:t>
            </a:r>
            <a:r>
              <a:rPr lang="cs-CZ" sz="1800" dirty="0"/>
              <a:t>se především </a:t>
            </a:r>
            <a:r>
              <a:rPr lang="cs-CZ" sz="1800" dirty="0" smtClean="0"/>
              <a:t>o:</a:t>
            </a:r>
          </a:p>
          <a:p>
            <a:pPr algn="just"/>
            <a:r>
              <a:rPr lang="cs-CZ" sz="1800" dirty="0" smtClean="0"/>
              <a:t>zabezpečení </a:t>
            </a:r>
            <a:r>
              <a:rPr lang="cs-CZ" sz="1800" dirty="0"/>
              <a:t>materiálními zdroji (suroviny, polotovary apod</a:t>
            </a:r>
            <a:r>
              <a:rPr lang="cs-CZ" sz="1800" dirty="0" smtClean="0"/>
              <a:t>.);</a:t>
            </a:r>
          </a:p>
          <a:p>
            <a:pPr algn="just"/>
            <a:r>
              <a:rPr lang="cs-CZ" sz="1800" dirty="0" smtClean="0"/>
              <a:t>zabezpečení </a:t>
            </a:r>
            <a:r>
              <a:rPr lang="cs-CZ" sz="1800" dirty="0"/>
              <a:t>lidskými zdroji (manažery a pracovníky</a:t>
            </a:r>
            <a:r>
              <a:rPr lang="cs-CZ" sz="1800" dirty="0" smtClean="0"/>
              <a:t>);</a:t>
            </a:r>
          </a:p>
          <a:p>
            <a:pPr algn="just"/>
            <a:r>
              <a:rPr lang="cs-CZ" sz="1800" dirty="0" smtClean="0"/>
              <a:t>zabezpečení </a:t>
            </a:r>
            <a:r>
              <a:rPr lang="cs-CZ" sz="1800" dirty="0"/>
              <a:t>informacemi.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Podstata manažerských </a:t>
            </a:r>
            <a:r>
              <a:rPr lang="cs-CZ" smtClean="0"/>
              <a:t>funkcí zabezpečovacích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5834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Informace</a:t>
            </a:r>
            <a:r>
              <a:rPr lang="cs-CZ" sz="1800" dirty="0"/>
              <a:t> jsou strukturovaná, organizovaná, shrnutá a interpretovaná data, závislá na jejich uživateli. </a:t>
            </a:r>
            <a:endParaRPr lang="cs-CZ" sz="1800" dirty="0" smtClean="0"/>
          </a:p>
          <a:p>
            <a:pPr algn="just"/>
            <a:r>
              <a:rPr lang="cs-CZ" sz="1800" dirty="0" smtClean="0"/>
              <a:t>Informaci můžeme </a:t>
            </a:r>
            <a:r>
              <a:rPr lang="cs-CZ" sz="1800" dirty="0"/>
              <a:t>chápat jako </a:t>
            </a:r>
            <a:r>
              <a:rPr lang="cs-CZ" sz="1800" dirty="0" smtClean="0"/>
              <a:t>sdělení</a:t>
            </a:r>
            <a:r>
              <a:rPr lang="cs-CZ" sz="1800" dirty="0"/>
              <a:t>, komunikovatelný poznatek, </a:t>
            </a:r>
            <a:r>
              <a:rPr lang="cs-CZ" sz="1800" dirty="0" smtClean="0"/>
              <a:t>který </a:t>
            </a:r>
            <a:r>
              <a:rPr lang="cs-CZ" sz="1800" dirty="0"/>
              <a:t>má význam pro </a:t>
            </a:r>
            <a:r>
              <a:rPr lang="cs-CZ" sz="1800" dirty="0" smtClean="0"/>
              <a:t>příjemce </a:t>
            </a:r>
            <a:r>
              <a:rPr lang="cs-CZ" sz="1800" dirty="0"/>
              <a:t>nebo údaj </a:t>
            </a:r>
            <a:r>
              <a:rPr lang="cs-CZ" sz="1800" dirty="0" smtClean="0"/>
              <a:t>usnadňující </a:t>
            </a:r>
            <a:r>
              <a:rPr lang="cs-CZ" sz="1800" dirty="0"/>
              <a:t>volbu mezi </a:t>
            </a:r>
            <a:r>
              <a:rPr lang="cs-CZ" sz="1800" dirty="0" smtClean="0"/>
              <a:t>alternativními </a:t>
            </a:r>
            <a:r>
              <a:rPr lang="cs-CZ" sz="1800" dirty="0"/>
              <a:t>rozhodovacími možnostmi. </a:t>
            </a:r>
            <a:endParaRPr lang="cs-CZ" sz="1800" dirty="0" smtClean="0"/>
          </a:p>
          <a:p>
            <a:pPr algn="just"/>
            <a:r>
              <a:rPr lang="cs-CZ" sz="1800" dirty="0" smtClean="0"/>
              <a:t>Je </a:t>
            </a:r>
            <a:r>
              <a:rPr lang="cs-CZ" sz="1800" dirty="0"/>
              <a:t>to cokoliv nehmotného, </a:t>
            </a:r>
            <a:r>
              <a:rPr lang="cs-CZ" sz="1800" dirty="0" smtClean="0"/>
              <a:t>co </a:t>
            </a:r>
            <a:r>
              <a:rPr lang="cs-CZ" sz="1800" dirty="0"/>
              <a:t>je pro </a:t>
            </a:r>
            <a:r>
              <a:rPr lang="cs-CZ" sz="1800" dirty="0" smtClean="0"/>
              <a:t>člověka </a:t>
            </a:r>
            <a:r>
              <a:rPr lang="cs-CZ" sz="1800" dirty="0"/>
              <a:t>smysluplné a </a:t>
            </a:r>
            <a:r>
              <a:rPr lang="cs-CZ" sz="1800" dirty="0" smtClean="0"/>
              <a:t>užitečné</a:t>
            </a:r>
            <a:r>
              <a:rPr lang="cs-CZ" sz="1800" dirty="0"/>
              <a:t>. </a:t>
            </a:r>
            <a:r>
              <a:rPr lang="cs-CZ" sz="1800" dirty="0" smtClean="0"/>
              <a:t>Jedná </a:t>
            </a:r>
            <a:r>
              <a:rPr lang="cs-CZ" sz="1800" dirty="0"/>
              <a:t>se o znalost sdílenou </a:t>
            </a:r>
            <a:r>
              <a:rPr lang="cs-CZ" sz="1800" dirty="0" smtClean="0"/>
              <a:t>tím</a:t>
            </a:r>
            <a:r>
              <a:rPr lang="cs-CZ" sz="1800" dirty="0"/>
              <a:t>, že se komunikuje. </a:t>
            </a:r>
          </a:p>
          <a:p>
            <a:pPr algn="just"/>
            <a:r>
              <a:rPr lang="cs-CZ" sz="1800" dirty="0"/>
              <a:t>Informace snižuje nebo </a:t>
            </a:r>
            <a:r>
              <a:rPr lang="cs-CZ" sz="1800" dirty="0" smtClean="0"/>
              <a:t>odstraňuje neurčitost </a:t>
            </a:r>
            <a:r>
              <a:rPr lang="cs-CZ" sz="1800" dirty="0"/>
              <a:t>systému. </a:t>
            </a:r>
          </a:p>
          <a:p>
            <a:pPr algn="just"/>
            <a:r>
              <a:rPr lang="cs-CZ" sz="1800" dirty="0"/>
              <a:t>Výchozí bod v procesu získávání informací </a:t>
            </a:r>
            <a:r>
              <a:rPr lang="cs-CZ" sz="1800" dirty="0" smtClean="0"/>
              <a:t>představují </a:t>
            </a:r>
            <a:r>
              <a:rPr lang="cs-CZ" sz="1800" dirty="0"/>
              <a:t>data. Jsou – </a:t>
            </a:r>
            <a:r>
              <a:rPr lang="cs-CZ" sz="1800" dirty="0" err="1"/>
              <a:t>li</a:t>
            </a:r>
            <a:r>
              <a:rPr lang="cs-CZ" sz="1800" dirty="0"/>
              <a:t> </a:t>
            </a:r>
            <a:r>
              <a:rPr lang="cs-CZ" sz="1800" dirty="0" smtClean="0"/>
              <a:t>prvotní </a:t>
            </a:r>
            <a:r>
              <a:rPr lang="cs-CZ" sz="1800" dirty="0"/>
              <a:t>data zpracována </a:t>
            </a:r>
            <a:r>
              <a:rPr lang="cs-CZ" sz="1800" dirty="0" smtClean="0"/>
              <a:t>účelně, </a:t>
            </a:r>
            <a:r>
              <a:rPr lang="cs-CZ" sz="1800" dirty="0"/>
              <a:t>stanou se z nich informace</a:t>
            </a:r>
          </a:p>
          <a:p>
            <a:pPr algn="just"/>
            <a:r>
              <a:rPr lang="cs-CZ" sz="1800" b="1" dirty="0" smtClean="0"/>
              <a:t>Data</a:t>
            </a:r>
            <a:r>
              <a:rPr lang="cs-CZ" sz="1800" dirty="0"/>
              <a:t>, která jsou základem pro vytváření informací, představují prvotní údaje získané z různých zdrojů. </a:t>
            </a:r>
            <a:endParaRPr lang="cs-CZ" sz="1800" dirty="0" smtClean="0"/>
          </a:p>
          <a:p>
            <a:pPr marL="0" indent="0" algn="just">
              <a:buNone/>
            </a:pP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Zabezpečení informační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4097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 smtClean="0"/>
              <a:t>Potřeba </a:t>
            </a:r>
            <a:r>
              <a:rPr lang="cs-CZ" sz="1800" dirty="0"/>
              <a:t>informací závisí na tom, jakou funkci v podniku pracovník zastává. </a:t>
            </a:r>
            <a:endParaRPr lang="cs-CZ" sz="1800" dirty="0" smtClean="0"/>
          </a:p>
          <a:p>
            <a:pPr algn="just"/>
            <a:r>
              <a:rPr lang="cs-CZ" sz="1800" dirty="0" smtClean="0"/>
              <a:t>Manažer potřebuje </a:t>
            </a:r>
            <a:r>
              <a:rPr lang="cs-CZ" sz="1800" dirty="0"/>
              <a:t>informace pro to, aby mohl plnit ostatní </a:t>
            </a:r>
            <a:r>
              <a:rPr lang="cs-CZ" sz="1800" dirty="0" smtClean="0"/>
              <a:t>manažerské funkce</a:t>
            </a:r>
            <a:r>
              <a:rPr lang="cs-CZ" sz="1800" dirty="0"/>
              <a:t>. </a:t>
            </a:r>
            <a:endParaRPr lang="cs-CZ" sz="1800" dirty="0" smtClean="0"/>
          </a:p>
          <a:p>
            <a:pPr algn="just"/>
            <a:r>
              <a:rPr lang="cs-CZ" sz="1800" dirty="0" smtClean="0"/>
              <a:t>Informace </a:t>
            </a:r>
            <a:r>
              <a:rPr lang="cs-CZ" sz="1800" dirty="0"/>
              <a:t>je </a:t>
            </a:r>
            <a:r>
              <a:rPr lang="cs-CZ" sz="1800" dirty="0" smtClean="0"/>
              <a:t>třeba řídit</a:t>
            </a:r>
            <a:r>
              <a:rPr lang="cs-CZ" sz="1800" dirty="0"/>
              <a:t>. Jejich získávání, </a:t>
            </a:r>
            <a:r>
              <a:rPr lang="cs-CZ" sz="1800" dirty="0" smtClean="0"/>
              <a:t>uchovávání </a:t>
            </a:r>
            <a:r>
              <a:rPr lang="cs-CZ" sz="1800" dirty="0"/>
              <a:t>a ochrana je drahá </a:t>
            </a:r>
            <a:r>
              <a:rPr lang="cs-CZ" sz="1800" dirty="0" smtClean="0"/>
              <a:t>a často </a:t>
            </a:r>
            <a:r>
              <a:rPr lang="cs-CZ" sz="1800" dirty="0"/>
              <a:t>i </a:t>
            </a:r>
            <a:r>
              <a:rPr lang="cs-CZ" sz="1800" dirty="0" smtClean="0"/>
              <a:t>časově náročná záležitost.</a:t>
            </a:r>
          </a:p>
          <a:p>
            <a:pPr algn="just"/>
            <a:endParaRPr lang="cs-CZ" sz="1800" dirty="0" smtClean="0"/>
          </a:p>
          <a:p>
            <a:pPr marL="0" indent="0" algn="just">
              <a:buNone/>
            </a:pPr>
            <a:r>
              <a:rPr lang="cs-CZ" sz="1800" dirty="0"/>
              <a:t>Kdo používá informace </a:t>
            </a:r>
          </a:p>
          <a:p>
            <a:pPr algn="just"/>
            <a:r>
              <a:rPr lang="cs-CZ" sz="1800" b="1" dirty="0" smtClean="0"/>
              <a:t>interní uživatelé </a:t>
            </a:r>
            <a:r>
              <a:rPr lang="cs-CZ" sz="1800" dirty="0" smtClean="0"/>
              <a:t>– </a:t>
            </a:r>
            <a:r>
              <a:rPr lang="cs-CZ" sz="1800" dirty="0"/>
              <a:t>pracovníci podniku </a:t>
            </a:r>
            <a:r>
              <a:rPr lang="cs-CZ" sz="1800" dirty="0" smtClean="0"/>
              <a:t>na všech </a:t>
            </a:r>
            <a:r>
              <a:rPr lang="cs-CZ" sz="1800" dirty="0"/>
              <a:t>stupních podnikové </a:t>
            </a:r>
            <a:r>
              <a:rPr lang="cs-CZ" sz="1800" dirty="0" smtClean="0"/>
              <a:t>hierarchie;</a:t>
            </a:r>
            <a:endParaRPr lang="cs-CZ" sz="1800" dirty="0"/>
          </a:p>
          <a:p>
            <a:pPr algn="just"/>
            <a:r>
              <a:rPr lang="cs-CZ" sz="1800" b="1" dirty="0" smtClean="0"/>
              <a:t>externí uživatelé </a:t>
            </a:r>
            <a:r>
              <a:rPr lang="cs-CZ" sz="1800" dirty="0" smtClean="0"/>
              <a:t>– </a:t>
            </a:r>
            <a:r>
              <a:rPr lang="cs-CZ" sz="1800" dirty="0"/>
              <a:t>zákazníci, dodavatelé, </a:t>
            </a:r>
            <a:r>
              <a:rPr lang="cs-CZ" sz="1800" dirty="0" smtClean="0"/>
              <a:t>společnost</a:t>
            </a:r>
            <a:r>
              <a:rPr lang="cs-CZ" sz="1800" dirty="0"/>
              <a:t>, atd. </a:t>
            </a:r>
          </a:p>
          <a:p>
            <a:pPr algn="just"/>
            <a:endParaRPr lang="cs-CZ" sz="1800" dirty="0"/>
          </a:p>
          <a:p>
            <a:pPr marL="0" indent="0" algn="just">
              <a:buNone/>
            </a:pP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Využití informací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4794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 smtClean="0"/>
              <a:t>K</a:t>
            </a:r>
            <a:r>
              <a:rPr lang="cs-CZ" sz="1800" dirty="0"/>
              <a:t> tomu, abychom mohli informace využívat v procesu rozhodování a řízení, musí splňovat tato kritéria: </a:t>
            </a:r>
            <a:endParaRPr lang="cs-CZ" sz="1800" dirty="0" smtClean="0"/>
          </a:p>
          <a:p>
            <a:pPr algn="just"/>
            <a:r>
              <a:rPr lang="cs-CZ" sz="1800" dirty="0" smtClean="0"/>
              <a:t>relevantnost</a:t>
            </a:r>
            <a:r>
              <a:rPr lang="cs-CZ" sz="1800" dirty="0"/>
              <a:t>, </a:t>
            </a:r>
            <a:endParaRPr lang="cs-CZ" sz="1800" dirty="0" smtClean="0"/>
          </a:p>
          <a:p>
            <a:pPr algn="just"/>
            <a:r>
              <a:rPr lang="cs-CZ" sz="1800" dirty="0" smtClean="0"/>
              <a:t>reliabilita</a:t>
            </a:r>
            <a:r>
              <a:rPr lang="cs-CZ" sz="1800" dirty="0"/>
              <a:t>, </a:t>
            </a:r>
            <a:endParaRPr lang="cs-CZ" sz="1800" dirty="0" smtClean="0"/>
          </a:p>
          <a:p>
            <a:pPr algn="just"/>
            <a:r>
              <a:rPr lang="cs-CZ" sz="1800" dirty="0" smtClean="0"/>
              <a:t>validita</a:t>
            </a:r>
            <a:r>
              <a:rPr lang="cs-CZ" sz="1800" dirty="0"/>
              <a:t>, </a:t>
            </a:r>
            <a:endParaRPr lang="cs-CZ" sz="1800" dirty="0" smtClean="0"/>
          </a:p>
          <a:p>
            <a:pPr algn="just"/>
            <a:r>
              <a:rPr lang="cs-CZ" sz="1800" dirty="0" smtClean="0"/>
              <a:t>efektivita</a:t>
            </a:r>
            <a:r>
              <a:rPr lang="cs-CZ" sz="1800" dirty="0"/>
              <a:t>, </a:t>
            </a:r>
            <a:endParaRPr lang="cs-CZ" sz="1800" dirty="0" smtClean="0"/>
          </a:p>
          <a:p>
            <a:pPr algn="just"/>
            <a:r>
              <a:rPr lang="cs-CZ" sz="1800" dirty="0" smtClean="0"/>
              <a:t>odpovídající </a:t>
            </a:r>
            <a:r>
              <a:rPr lang="cs-CZ" sz="1800" dirty="0"/>
              <a:t>míra podrobnosti, </a:t>
            </a:r>
            <a:endParaRPr lang="cs-CZ" sz="1800" dirty="0" smtClean="0"/>
          </a:p>
          <a:p>
            <a:pPr algn="just"/>
            <a:r>
              <a:rPr lang="cs-CZ" sz="1800" dirty="0" smtClean="0"/>
              <a:t>srozumitelnost</a:t>
            </a:r>
            <a:r>
              <a:rPr lang="cs-CZ" sz="1800" dirty="0"/>
              <a:t>, </a:t>
            </a:r>
            <a:endParaRPr lang="cs-CZ" sz="1800" dirty="0" smtClean="0"/>
          </a:p>
          <a:p>
            <a:pPr algn="just"/>
            <a:r>
              <a:rPr lang="cs-CZ" sz="1800" dirty="0" smtClean="0"/>
              <a:t>aktuálnost</a:t>
            </a:r>
            <a:r>
              <a:rPr lang="cs-CZ" sz="1800" dirty="0"/>
              <a:t>, </a:t>
            </a:r>
            <a:endParaRPr lang="cs-CZ" sz="1800" dirty="0" smtClean="0"/>
          </a:p>
          <a:p>
            <a:pPr algn="just"/>
            <a:r>
              <a:rPr lang="cs-CZ" sz="1800" dirty="0" smtClean="0"/>
              <a:t>úplnost </a:t>
            </a:r>
            <a:r>
              <a:rPr lang="cs-CZ" sz="1800" dirty="0"/>
              <a:t>a kontinuita atd.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Požadavky na informace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2146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buNone/>
            </a:pPr>
            <a:r>
              <a:rPr lang="cs-CZ" sz="1800" b="1" dirty="0" smtClean="0"/>
              <a:t>Z hlediska rozhodovací úrovně</a:t>
            </a:r>
          </a:p>
          <a:p>
            <a:pPr lvl="0" algn="just"/>
            <a:r>
              <a:rPr lang="cs-CZ" sz="1800" dirty="0" smtClean="0"/>
              <a:t>Informace strategické</a:t>
            </a:r>
          </a:p>
          <a:p>
            <a:pPr lvl="0" algn="just"/>
            <a:r>
              <a:rPr lang="cs-CZ" sz="1800" dirty="0" smtClean="0"/>
              <a:t>Informace taktické </a:t>
            </a:r>
          </a:p>
          <a:p>
            <a:pPr lvl="0" algn="just"/>
            <a:r>
              <a:rPr lang="cs-CZ" sz="1800" dirty="0" smtClean="0"/>
              <a:t>Informace operativní</a:t>
            </a:r>
          </a:p>
          <a:p>
            <a:pPr marL="0" lvl="0" indent="0" algn="just">
              <a:buNone/>
            </a:pPr>
            <a:r>
              <a:rPr lang="cs-CZ" sz="1800" b="1" dirty="0" smtClean="0"/>
              <a:t>Z hlediska potřeb pro realizaci řídících činností</a:t>
            </a:r>
          </a:p>
          <a:p>
            <a:pPr algn="just"/>
            <a:r>
              <a:rPr lang="it-IT" sz="1800" dirty="0" smtClean="0"/>
              <a:t>potřebné </a:t>
            </a:r>
            <a:r>
              <a:rPr lang="it-IT" sz="1800" dirty="0"/>
              <a:t>pro stanovení </a:t>
            </a:r>
            <a:r>
              <a:rPr lang="it-IT" sz="1800" dirty="0" smtClean="0"/>
              <a:t>cílů</a:t>
            </a:r>
            <a:r>
              <a:rPr lang="cs-CZ" sz="1800" dirty="0" smtClean="0"/>
              <a:t> </a:t>
            </a:r>
            <a:r>
              <a:rPr lang="it-IT" sz="1800" dirty="0" smtClean="0"/>
              <a:t>podniku</a:t>
            </a:r>
            <a:endParaRPr lang="cs-CZ" sz="1800" dirty="0" smtClean="0"/>
          </a:p>
          <a:p>
            <a:pPr algn="just"/>
            <a:r>
              <a:rPr lang="cs-CZ" sz="1800" dirty="0"/>
              <a:t>z</a:t>
            </a:r>
            <a:r>
              <a:rPr lang="cs-CZ" sz="1800" dirty="0" smtClean="0"/>
              <a:t>abezpečující realizaci cílů a úkolů</a:t>
            </a:r>
          </a:p>
          <a:p>
            <a:pPr algn="just"/>
            <a:r>
              <a:rPr lang="cs-CZ" sz="1800" dirty="0"/>
              <a:t>informace o postupech </a:t>
            </a:r>
            <a:r>
              <a:rPr lang="cs-CZ" sz="1800" dirty="0" smtClean="0"/>
              <a:t>účelného působení</a:t>
            </a:r>
            <a:r>
              <a:rPr lang="cs-CZ" sz="1800" dirty="0"/>
              <a:t>, za </a:t>
            </a:r>
            <a:r>
              <a:rPr lang="cs-CZ" sz="1800" dirty="0" smtClean="0"/>
              <a:t>účelem dosažení stanovených cílů a úkolů jejich zabezpečení </a:t>
            </a:r>
            <a:r>
              <a:rPr lang="cs-CZ" sz="1800" dirty="0"/>
              <a:t>(kontrola </a:t>
            </a:r>
            <a:r>
              <a:rPr lang="cs-CZ" sz="1800" dirty="0" smtClean="0"/>
              <a:t>plnění cílů)</a:t>
            </a:r>
          </a:p>
          <a:p>
            <a:pPr marL="0" indent="0" algn="just">
              <a:buNone/>
            </a:pPr>
            <a:r>
              <a:rPr lang="cs-CZ" sz="1800" b="1" dirty="0" smtClean="0"/>
              <a:t>Z </a:t>
            </a:r>
            <a:r>
              <a:rPr lang="cs-CZ" sz="1800" b="1" dirty="0"/>
              <a:t>hlediska významnosti informací: </a:t>
            </a:r>
          </a:p>
          <a:p>
            <a:pPr algn="just"/>
            <a:r>
              <a:rPr lang="cs-CZ" sz="1800" dirty="0" smtClean="0"/>
              <a:t>základní</a:t>
            </a:r>
            <a:r>
              <a:rPr lang="cs-CZ" sz="1800" dirty="0"/>
              <a:t>, rozhodující informace, </a:t>
            </a:r>
          </a:p>
          <a:p>
            <a:pPr algn="just"/>
            <a:r>
              <a:rPr lang="cs-CZ" sz="1800" dirty="0" smtClean="0"/>
              <a:t>doplňkové</a:t>
            </a:r>
            <a:r>
              <a:rPr lang="cs-CZ" sz="1800" dirty="0"/>
              <a:t>. </a:t>
            </a:r>
          </a:p>
          <a:p>
            <a:pPr algn="just"/>
            <a:endParaRPr lang="cs-CZ" sz="1800" dirty="0"/>
          </a:p>
          <a:p>
            <a:pPr algn="just"/>
            <a:endParaRPr lang="it-IT" sz="1800" dirty="0"/>
          </a:p>
          <a:p>
            <a:pPr lvl="0"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Klasifikace informací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7894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3491</TotalTime>
  <Words>10358</Words>
  <Application>Microsoft Office PowerPoint</Application>
  <PresentationFormat>Předvádění na obrazovce (16:9)</PresentationFormat>
  <Paragraphs>963</Paragraphs>
  <Slides>124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124</vt:i4>
      </vt:variant>
    </vt:vector>
  </HeadingPairs>
  <TitlesOfParts>
    <vt:vector size="129" baseType="lpstr">
      <vt:lpstr>Arial</vt:lpstr>
      <vt:lpstr>Calibri</vt:lpstr>
      <vt:lpstr>Enriqueta</vt:lpstr>
      <vt:lpstr>Times New Roman</vt:lpstr>
      <vt:lpstr>SLU</vt:lpstr>
      <vt:lpstr>Design organizační struktury</vt:lpstr>
      <vt:lpstr>Management a organizace I</vt:lpstr>
      <vt:lpstr>Management a organizace II</vt:lpstr>
      <vt:lpstr>Typy organizací</vt:lpstr>
      <vt:lpstr>Organizace jako systém I</vt:lpstr>
      <vt:lpstr>Organizace jako systém II</vt:lpstr>
      <vt:lpstr>Prvky organizace</vt:lpstr>
      <vt:lpstr>Organizační subsystémy</vt:lpstr>
      <vt:lpstr>Vztahy v organizaci</vt:lpstr>
      <vt:lpstr>Vazby v organizaci</vt:lpstr>
      <vt:lpstr>Organizační struktura I</vt:lpstr>
      <vt:lpstr>Organizační struktura II</vt:lpstr>
      <vt:lpstr>Organizační struktura III</vt:lpstr>
      <vt:lpstr>Struktura procesní</vt:lpstr>
      <vt:lpstr>Struktura útvarová</vt:lpstr>
      <vt:lpstr>Členění organizačních struktur</vt:lpstr>
      <vt:lpstr>Organizační struktury z hlediska seskupování činností</vt:lpstr>
      <vt:lpstr>Funkční organizační struktura</vt:lpstr>
      <vt:lpstr>Výrobková organizační struktura</vt:lpstr>
      <vt:lpstr>Divizionální organizační struktura</vt:lpstr>
      <vt:lpstr>Organizační struktury z hlediska rozpětí řízení</vt:lpstr>
      <vt:lpstr>Strmá organizační struktura</vt:lpstr>
      <vt:lpstr>Plochá organizační struktura</vt:lpstr>
      <vt:lpstr>Organizační struktury z hlediska dělby pravomoci</vt:lpstr>
      <vt:lpstr>Liniová organizační struktura</vt:lpstr>
      <vt:lpstr>Funkcionální organizační struktura</vt:lpstr>
      <vt:lpstr>Liniově-štábní organizační struktura</vt:lpstr>
      <vt:lpstr>Struktura projektové koordinace</vt:lpstr>
      <vt:lpstr>Projektová struktura</vt:lpstr>
      <vt:lpstr>Maticová struktura</vt:lpstr>
      <vt:lpstr>Proces tvorby organizační struktury</vt:lpstr>
      <vt:lpstr>Koncepce manažerských funkcí</vt:lpstr>
      <vt:lpstr>Podstata manažerských funkcí</vt:lpstr>
      <vt:lpstr>Sekvenční manažerské funkce</vt:lpstr>
      <vt:lpstr>Plánování</vt:lpstr>
      <vt:lpstr>Podstata plánování</vt:lpstr>
      <vt:lpstr>Analýza výchozí situace</vt:lpstr>
      <vt:lpstr>Struktura strategické analýzy</vt:lpstr>
      <vt:lpstr>Cíle podniku</vt:lpstr>
      <vt:lpstr>Pravidla pro stanovení cílů podniku I</vt:lpstr>
      <vt:lpstr>Pravidla pro stanovení cílů podniku II</vt:lpstr>
      <vt:lpstr>Skupiny oblasti cílů</vt:lpstr>
      <vt:lpstr>Hierarchizace a skupiny cílů</vt:lpstr>
      <vt:lpstr>Vize</vt:lpstr>
      <vt:lpstr>Požadavky na vizi </vt:lpstr>
      <vt:lpstr>Mise - poslání</vt:lpstr>
      <vt:lpstr>Co by měla obsahovat mise</vt:lpstr>
      <vt:lpstr>Cyklus podnikového plánování</vt:lpstr>
      <vt:lpstr>Plánování podle úrovně managementu</vt:lpstr>
      <vt:lpstr>Plán</vt:lpstr>
      <vt:lpstr>Struktura plánu</vt:lpstr>
      <vt:lpstr>Klasifikace plánů</vt:lpstr>
      <vt:lpstr>Požadavky na plán</vt:lpstr>
      <vt:lpstr>Organizování</vt:lpstr>
      <vt:lpstr>Řízení lidí (výběr a rozmísťování pracovníků)</vt:lpstr>
      <vt:lpstr>Řízení lidí (výběr a rozmísťování pracovníků)</vt:lpstr>
      <vt:lpstr>Vedení lidí</vt:lpstr>
      <vt:lpstr>Kontrola</vt:lpstr>
      <vt:lpstr>Typy kontrolních procesů</vt:lpstr>
      <vt:lpstr>Fáze kontrolního procesu</vt:lpstr>
      <vt:lpstr>Hodnotící kritéria</vt:lpstr>
      <vt:lpstr>Tvorba kontrolního systému</vt:lpstr>
      <vt:lpstr>Manažerské funkce paralelní</vt:lpstr>
      <vt:lpstr>Podstata manažerských funkcí průběžných</vt:lpstr>
      <vt:lpstr>Analýza I</vt:lpstr>
      <vt:lpstr>Analýza II</vt:lpstr>
      <vt:lpstr>Analýza III</vt:lpstr>
      <vt:lpstr>Typologie analýz</vt:lpstr>
      <vt:lpstr>Základní logika provádění analýz</vt:lpstr>
      <vt:lpstr>Rozhodování I</vt:lpstr>
      <vt:lpstr>Rozhodování II</vt:lpstr>
      <vt:lpstr>Rozhodovací proces</vt:lpstr>
      <vt:lpstr>Klasifikace rozhodování I</vt:lpstr>
      <vt:lpstr>Klasifikace rozhodování II</vt:lpstr>
      <vt:lpstr>Metody a techniky rozhodování</vt:lpstr>
      <vt:lpstr>Příklad rozhodovacího stromu</vt:lpstr>
      <vt:lpstr>Příklad rozhodovací tabulky</vt:lpstr>
      <vt:lpstr>Implementace</vt:lpstr>
      <vt:lpstr>Podstata implementace</vt:lpstr>
      <vt:lpstr>Proces implementace strategie podle Mallya </vt:lpstr>
      <vt:lpstr>Plán implementace strategie</vt:lpstr>
      <vt:lpstr>Důvody náročnosti implementace strategie I</vt:lpstr>
      <vt:lpstr>Důvody náročnosti implementace strategie II</vt:lpstr>
      <vt:lpstr>Východiska a faktory ovlivňující implementaci strategii</vt:lpstr>
      <vt:lpstr>Model řízení změny – implementace </vt:lpstr>
      <vt:lpstr>Postoj zaměstnanců ke změnám při implementaci</vt:lpstr>
      <vt:lpstr>Překonání odporu ke změnám dle Kottera</vt:lpstr>
      <vt:lpstr>Přístupy k implementaci </vt:lpstr>
      <vt:lpstr>Klíčové faktory úspěchu implementace</vt:lpstr>
      <vt:lpstr>Změny v organizační struktuře při implementaci strategie</vt:lpstr>
      <vt:lpstr>Další úkoly významné při implementaci</vt:lpstr>
      <vt:lpstr>Komunikace</vt:lpstr>
      <vt:lpstr>Formy komunikace</vt:lpstr>
      <vt:lpstr>Manažerské funkce zabezpečovací</vt:lpstr>
      <vt:lpstr>Podstata manažerských funkcí zabezpečovacích</vt:lpstr>
      <vt:lpstr>Zabezpečení informační</vt:lpstr>
      <vt:lpstr>Využití informací</vt:lpstr>
      <vt:lpstr>Požadavky na informace</vt:lpstr>
      <vt:lpstr>Klasifikace informací I</vt:lpstr>
      <vt:lpstr>Klasifikace informací II</vt:lpstr>
      <vt:lpstr>Klasifikace informací III</vt:lpstr>
      <vt:lpstr>Klasifikace informací IV</vt:lpstr>
      <vt:lpstr>Zdroje dat podle Kozla a kol. (2006)</vt:lpstr>
      <vt:lpstr>Informační systém podniku</vt:lpstr>
      <vt:lpstr>Struktura informačního systému podniku</vt:lpstr>
      <vt:lpstr>Zabezpečení personální</vt:lpstr>
      <vt:lpstr>Úkoly řízení lidských zdrojů</vt:lpstr>
      <vt:lpstr>Plánování lidských zdrojů</vt:lpstr>
      <vt:lpstr>Intuitivní metody plánování lidských zdrojů</vt:lpstr>
      <vt:lpstr>Typy intuitivních metod</vt:lpstr>
      <vt:lpstr>Kvantitativní metody plánování lidských zdrojů</vt:lpstr>
      <vt:lpstr>Proces získávání lidských zdrojů</vt:lpstr>
      <vt:lpstr>Zdroje lidských sil</vt:lpstr>
      <vt:lpstr>Interní zdroje lidských sil</vt:lpstr>
      <vt:lpstr>Nevýhody a nevýhody využití interních zdrojů lidských sil</vt:lpstr>
      <vt:lpstr>Externí zdroje lidských sil</vt:lpstr>
      <vt:lpstr>Zajišťování externích zdrojů lidských sil</vt:lpstr>
      <vt:lpstr>Přilákání vhodných lidských zdrojů</vt:lpstr>
      <vt:lpstr>Metody k přilákání vhodných lidských zdrojů I</vt:lpstr>
      <vt:lpstr>Metody k přilákání vhodných lidských zdrojů II</vt:lpstr>
      <vt:lpstr>Metody k přilákání vhodných lidských zdrojů III</vt:lpstr>
      <vt:lpstr>Výběr vhodných lidských sil</vt:lpstr>
      <vt:lpstr>Materiální zabezpečení I</vt:lpstr>
      <vt:lpstr>Materiální zabezpečení II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zap0046</cp:lastModifiedBy>
  <cp:revision>288</cp:revision>
  <dcterms:created xsi:type="dcterms:W3CDTF">2016-07-06T15:42:34Z</dcterms:created>
  <dcterms:modified xsi:type="dcterms:W3CDTF">2021-04-08T12:05:05Z</dcterms:modified>
</cp:coreProperties>
</file>