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21" r:id="rId3"/>
    <p:sldId id="348" r:id="rId4"/>
    <p:sldId id="350" r:id="rId5"/>
    <p:sldId id="351" r:id="rId6"/>
    <p:sldId id="352" r:id="rId7"/>
    <p:sldId id="353" r:id="rId8"/>
    <p:sldId id="354" r:id="rId9"/>
    <p:sldId id="371" r:id="rId10"/>
    <p:sldId id="374" r:id="rId11"/>
    <p:sldId id="372" r:id="rId12"/>
    <p:sldId id="373" r:id="rId13"/>
    <p:sldId id="375" r:id="rId14"/>
    <p:sldId id="376" r:id="rId15"/>
    <p:sldId id="349" r:id="rId16"/>
    <p:sldId id="355" r:id="rId17"/>
    <p:sldId id="356" r:id="rId18"/>
    <p:sldId id="357" r:id="rId19"/>
    <p:sldId id="358" r:id="rId20"/>
    <p:sldId id="359" r:id="rId21"/>
    <p:sldId id="360" r:id="rId22"/>
    <p:sldId id="361" r:id="rId23"/>
    <p:sldId id="362" r:id="rId24"/>
    <p:sldId id="363" r:id="rId25"/>
    <p:sldId id="364" r:id="rId26"/>
    <p:sldId id="365" r:id="rId27"/>
    <p:sldId id="366" r:id="rId28"/>
    <p:sldId id="367" r:id="rId29"/>
    <p:sldId id="369" r:id="rId30"/>
    <p:sldId id="370" r:id="rId31"/>
    <p:sldId id="368"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19.04.2021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Moderní styly vedení a motivace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9.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pomoci lidem, aby si uvědomili, jak pracují, kde je třeba se zlepšit a co se potřebují naučit</a:t>
            </a:r>
            <a:r>
              <a:rPr lang="cs-CZ" sz="1800" dirty="0" smtClean="0"/>
              <a:t>;</a:t>
            </a:r>
          </a:p>
          <a:p>
            <a:pPr lvl="0" algn="just"/>
            <a:endParaRPr lang="cs-CZ" sz="1800" dirty="0"/>
          </a:p>
          <a:p>
            <a:pPr lvl="0" algn="just"/>
            <a:r>
              <a:rPr lang="cs-CZ" sz="1800" dirty="0"/>
              <a:t>uvést řízené delegování do praxe</a:t>
            </a:r>
            <a:r>
              <a:rPr lang="cs-CZ" sz="1800" dirty="0" smtClean="0"/>
              <a:t>;</a:t>
            </a:r>
          </a:p>
          <a:p>
            <a:pPr lvl="0" algn="just"/>
            <a:endParaRPr lang="cs-CZ" sz="1800" dirty="0"/>
          </a:p>
          <a:p>
            <a:pPr lvl="0" algn="just"/>
            <a:r>
              <a:rPr lang="cs-CZ" sz="1800" dirty="0"/>
              <a:t>umožnit manažerům a pracovníkům využít jakékoliv vzniklé situace jako příležitosti k učení a vzdělávání</a:t>
            </a:r>
            <a:r>
              <a:rPr lang="cs-CZ" sz="1800" dirty="0" smtClean="0"/>
              <a:t>;</a:t>
            </a:r>
          </a:p>
          <a:p>
            <a:pPr lvl="0" algn="just"/>
            <a:endParaRPr lang="cs-CZ" sz="1800" dirty="0"/>
          </a:p>
          <a:p>
            <a:pPr lvl="0" algn="just"/>
            <a:r>
              <a:rPr lang="cs-CZ" sz="1800" dirty="0"/>
              <a:t>umožnit v případě potřeby poskytování vedení v tom, jak vykonávat konkrétní úkoly a tím pomáhat lidem.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Cíle koučování</a:t>
            </a:r>
            <a:endParaRPr lang="cs-CZ" dirty="0"/>
          </a:p>
        </p:txBody>
      </p:sp>
    </p:spTree>
    <p:extLst>
      <p:ext uri="{BB962C8B-B14F-4D97-AF65-F5344CB8AC3E}">
        <p14:creationId xmlns:p14="http://schemas.microsoft.com/office/powerpoint/2010/main" val="2703484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koučování je forma vedení rozhovoru mezi koučem a koučovaným, přičemž kouč koučovaného vede a pomáhá, jej jeho průvodcem a klade mu otázky;</a:t>
            </a:r>
          </a:p>
          <a:p>
            <a:pPr lvl="0" algn="just"/>
            <a:r>
              <a:rPr lang="cs-CZ" sz="1700" dirty="0"/>
              <a:t>koučování je výraznou motivací spolupracovníků;</a:t>
            </a:r>
          </a:p>
          <a:p>
            <a:pPr lvl="0" algn="just"/>
            <a:r>
              <a:rPr lang="cs-CZ" sz="1700" dirty="0"/>
              <a:t>koučovaný vytváří své vlastní řešení, zvažuje své možnosti, posuzuje reálné zdroje a termíny ze svého pohledu a díky tomu také přebírá odpovědnost za úkoly a cíle;</a:t>
            </a:r>
          </a:p>
          <a:p>
            <a:pPr lvl="0" algn="just"/>
            <a:r>
              <a:rPr lang="cs-CZ" sz="1700" dirty="0"/>
              <a:t>koučování vede k rozvoji kompetencí, k samostatnosti, hledá různé možnosti a zdroje;</a:t>
            </a:r>
          </a:p>
          <a:p>
            <a:pPr lvl="0" algn="just"/>
            <a:r>
              <a:rPr lang="cs-CZ" sz="1700" dirty="0"/>
              <a:t>koučování vytváří otevřený vztah mezi koučem a koučovaným, a to díky časovému prostoru, naslouchání, podpoře a akceptování názorů;</a:t>
            </a:r>
          </a:p>
          <a:p>
            <a:pPr lvl="0" algn="just"/>
            <a:r>
              <a:rPr lang="cs-CZ" sz="1700" dirty="0"/>
              <a:t>koučování podporuje kreativitu, iniciativu a konstruktivní postoj k cílům, změnám a konfliktům;</a:t>
            </a:r>
          </a:p>
          <a:p>
            <a:pPr algn="just"/>
            <a:r>
              <a:rPr lang="cs-CZ" sz="1700" dirty="0"/>
              <a:t>koučování pracuje s jedinečností každého člověka, plně respektuje motivaci, schopnosti a zkušenosti koučovaného</a:t>
            </a:r>
            <a:r>
              <a:rPr lang="cs-CZ" sz="1700" dirty="0" smtClean="0"/>
              <a:t>.</a:t>
            </a:r>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Charakteristiky koučování I</a:t>
            </a:r>
            <a:endParaRPr lang="cs-CZ" dirty="0"/>
          </a:p>
        </p:txBody>
      </p:sp>
    </p:spTree>
    <p:extLst>
      <p:ext uri="{BB962C8B-B14F-4D97-AF65-F5344CB8AC3E}">
        <p14:creationId xmlns:p14="http://schemas.microsoft.com/office/powerpoint/2010/main" val="11589033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Z </a:t>
            </a:r>
            <a:r>
              <a:rPr lang="cs-CZ" sz="1800" dirty="0" smtClean="0"/>
              <a:t>uvedených charakteristik vyplývá</a:t>
            </a:r>
            <a:r>
              <a:rPr lang="cs-CZ" sz="1800" dirty="0"/>
              <a:t>, že podstatou koučování je vztah mezi dvěma rovnocennými partnery, který je založen na vzájemné důvěře, otevřenosti a upřímnosti. </a:t>
            </a:r>
            <a:endParaRPr lang="cs-CZ" sz="1800" dirty="0" smtClean="0"/>
          </a:p>
          <a:p>
            <a:pPr lvl="0" algn="just"/>
            <a:r>
              <a:rPr lang="cs-CZ" sz="1800" dirty="0" smtClean="0"/>
              <a:t>Základní </a:t>
            </a:r>
            <a:r>
              <a:rPr lang="cs-CZ" sz="1800" dirty="0"/>
              <a:t>metodou kouče je kladení otázek s cílem dovést koučovaného, aby si na ně dovedl sám odpovědět a dovedl naplnit stanovený cíl. Pořadí otázek, které kouč klade, se postupně zaměřuje na čtyři odlišné oblasti: </a:t>
            </a:r>
            <a:r>
              <a:rPr lang="cs-CZ" sz="1800" dirty="0" err="1"/>
              <a:t>Goals</a:t>
            </a:r>
            <a:r>
              <a:rPr lang="cs-CZ" sz="1800" dirty="0"/>
              <a:t> – Reality – </a:t>
            </a:r>
            <a:r>
              <a:rPr lang="cs-CZ" sz="1800" dirty="0" err="1"/>
              <a:t>Options</a:t>
            </a:r>
            <a:r>
              <a:rPr lang="cs-CZ" sz="1800" dirty="0"/>
              <a:t> – </a:t>
            </a:r>
            <a:r>
              <a:rPr lang="cs-CZ" sz="1800" dirty="0" err="1" smtClean="0"/>
              <a:t>Will</a:t>
            </a:r>
            <a:r>
              <a:rPr lang="cs-CZ" sz="1800" dirty="0" smtClean="0"/>
              <a:t>. </a:t>
            </a:r>
          </a:p>
          <a:p>
            <a:pPr lvl="0" algn="just"/>
            <a:r>
              <a:rPr lang="cs-CZ" sz="1800" dirty="0" smtClean="0"/>
              <a:t>Klíčovou </a:t>
            </a:r>
            <a:r>
              <a:rPr lang="cs-CZ" sz="1800" dirty="0"/>
              <a:t>osobu je </a:t>
            </a:r>
            <a:r>
              <a:rPr lang="cs-CZ" sz="1800" dirty="0" err="1"/>
              <a:t>kauč</a:t>
            </a:r>
            <a:r>
              <a:rPr lang="cs-CZ" sz="1800" dirty="0"/>
              <a:t>, </a:t>
            </a:r>
            <a:r>
              <a:rPr lang="cs-CZ" sz="1800" dirty="0" smtClean="0"/>
              <a:t>který </a:t>
            </a:r>
            <a:r>
              <a:rPr lang="cs-CZ" sz="1800" dirty="0"/>
              <a:t>by měl osobou se sebedůvěrou a pozitivním postojem k lidem, měl mít silné vnitřní hnutí pomáhat druhým k úspěchu, schopnost sebeovládání, vůli neustále se učit, ochotu zůstávat postupně více v pozadí a přenechávat hlavní roli koučovanému a další.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Charakteristiky koučování II</a:t>
            </a:r>
            <a:endParaRPr lang="cs-CZ" dirty="0"/>
          </a:p>
        </p:txBody>
      </p:sp>
    </p:spTree>
    <p:extLst>
      <p:ext uri="{BB962C8B-B14F-4D97-AF65-F5344CB8AC3E}">
        <p14:creationId xmlns:p14="http://schemas.microsoft.com/office/powerpoint/2010/main" val="1900601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oblasti znalostí, dovedností a schopností, které je potřeba posílit ke splnění konkrétního úkolu;</a:t>
            </a:r>
          </a:p>
          <a:p>
            <a:pPr lvl="0" algn="just"/>
            <a:r>
              <a:rPr lang="cs-CZ" sz="1800" dirty="0"/>
              <a:t>zabezpečit, aby daná osoba chápala a akceptovala potřebu se učit;</a:t>
            </a:r>
          </a:p>
          <a:p>
            <a:pPr lvl="0" algn="just"/>
            <a:r>
              <a:rPr lang="cs-CZ" sz="1800" dirty="0"/>
              <a:t>diskuse s danou osobou o nejlepším způsobu učení se a spolupráci;</a:t>
            </a:r>
          </a:p>
          <a:p>
            <a:pPr lvl="0" algn="just"/>
            <a:r>
              <a:rPr lang="cs-CZ" sz="1800" dirty="0"/>
              <a:t>požádat danou osobu, aby vypracovala to, jak chce řídit své vzdělávání a zjistila, v čem bude potřebovat pomoc od kouče;</a:t>
            </a:r>
          </a:p>
          <a:p>
            <a:pPr lvl="0" algn="just"/>
            <a:r>
              <a:rPr lang="cs-CZ" sz="1800" dirty="0"/>
              <a:t>zabezpečovat podle potřeby konkrétní vedení;</a:t>
            </a:r>
          </a:p>
          <a:p>
            <a:pPr algn="just"/>
            <a:r>
              <a:rPr lang="cs-CZ" sz="1800" dirty="0"/>
              <a:t>dohoda o sledování a posuzování pokroku v učení dané osoby</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Etapy koučování </a:t>
            </a:r>
            <a:endParaRPr lang="cs-CZ" dirty="0"/>
          </a:p>
        </p:txBody>
      </p:sp>
    </p:spTree>
    <p:extLst>
      <p:ext uri="{BB962C8B-B14F-4D97-AF65-F5344CB8AC3E}">
        <p14:creationId xmlns:p14="http://schemas.microsoft.com/office/powerpoint/2010/main" val="1556040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Mentorování je proces založený na využívání speciálně vybraných a vyškolených jedinců-mentorů, kteří pomáhají přiděleným osobám při jejich vzdělávání a rozvoji tím, že poskytují odborné vedení, praktické rady a trvalou podporu</a:t>
            </a:r>
            <a:r>
              <a:rPr lang="cs-CZ" sz="1800" dirty="0" smtClean="0"/>
              <a:t>.</a:t>
            </a:r>
          </a:p>
          <a:p>
            <a:pPr algn="just"/>
            <a:r>
              <a:rPr lang="cs-CZ" sz="1800" dirty="0" smtClean="0"/>
              <a:t>Mentorování </a:t>
            </a:r>
            <a:r>
              <a:rPr lang="cs-CZ" sz="1800" dirty="0"/>
              <a:t>může hrát důležitou roli v rozvoji lídrů a manažerů. </a:t>
            </a:r>
          </a:p>
          <a:p>
            <a:pPr algn="just"/>
            <a:r>
              <a:rPr lang="cs-CZ" sz="1800" dirty="0" err="1"/>
              <a:t>Mentoring</a:t>
            </a:r>
            <a:r>
              <a:rPr lang="cs-CZ" sz="1800" dirty="0"/>
              <a:t> je vztah mentora (zkušenější a starší), který pomáhá svému svěřenci rozvíjet jeho osobnost, dovednosti, orientovat se v dané </a:t>
            </a:r>
            <a:r>
              <a:rPr lang="cs-CZ" sz="1800" dirty="0" smtClean="0"/>
              <a:t>problematice. </a:t>
            </a:r>
          </a:p>
          <a:p>
            <a:pPr algn="just"/>
            <a:r>
              <a:rPr lang="cs-CZ" sz="1800" dirty="0" smtClean="0"/>
              <a:t>Mentor </a:t>
            </a:r>
            <a:r>
              <a:rPr lang="cs-CZ" sz="1800" dirty="0"/>
              <a:t>předává své poznatky, zkušenosti formou rad, diskuse a poskytování zpětné vazby. </a:t>
            </a:r>
            <a:endParaRPr lang="cs-CZ" sz="1800" dirty="0" smtClean="0"/>
          </a:p>
          <a:p>
            <a:pPr algn="just"/>
            <a:r>
              <a:rPr lang="cs-CZ" sz="1800" dirty="0" smtClean="0"/>
              <a:t>Mentor navozuje </a:t>
            </a:r>
            <a:r>
              <a:rPr lang="cs-CZ" sz="1800" dirty="0"/>
              <a:t>dilemata a příklady řešení. Svěřenec může pozorovat mentora při činnosti a vyvolávat </a:t>
            </a:r>
            <a:r>
              <a:rPr lang="cs-CZ" sz="1800"/>
              <a:t>diskusi</a:t>
            </a:r>
            <a:r>
              <a:rPr lang="cs-CZ" sz="180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Mentorování</a:t>
            </a:r>
            <a:endParaRPr lang="cs-CZ" dirty="0"/>
          </a:p>
        </p:txBody>
      </p:sp>
    </p:spTree>
    <p:extLst>
      <p:ext uri="{BB962C8B-B14F-4D97-AF65-F5344CB8AC3E}">
        <p14:creationId xmlns:p14="http://schemas.microsoft.com/office/powerpoint/2010/main" val="3548308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Při výběru vhodného stylu vedení je potřeba si uvědomit několik základních zásad:</a:t>
            </a:r>
          </a:p>
          <a:p>
            <a:pPr lvl="0" algn="just"/>
            <a:r>
              <a:rPr lang="cs-CZ" sz="1800" dirty="0"/>
              <a:t>žádný styl vedení není univerzálně vhodný pro každou situaci;</a:t>
            </a:r>
          </a:p>
          <a:p>
            <a:pPr lvl="0" algn="just"/>
            <a:r>
              <a:rPr lang="cs-CZ" sz="1800" dirty="0"/>
              <a:t>žádný styl vedení není sám o sobě lepší než ostatní;</a:t>
            </a:r>
          </a:p>
          <a:p>
            <a:pPr lvl="0" algn="just"/>
            <a:r>
              <a:rPr lang="cs-CZ" sz="1800" dirty="0"/>
              <a:t>použití konkrétního stylu vedení závisí na povaze řešeného úkolu, složení pracovního týmu a oboru činnosti organizace;</a:t>
            </a:r>
          </a:p>
          <a:p>
            <a:pPr lvl="0" algn="just"/>
            <a:r>
              <a:rPr lang="cs-CZ" sz="1800" dirty="0"/>
              <a:t>každá situace může být analyzována tak důkladně, aby pro její řešení byl vybrán optimální styl;</a:t>
            </a:r>
          </a:p>
          <a:p>
            <a:pPr algn="just"/>
            <a:r>
              <a:rPr lang="cs-CZ" sz="1800" dirty="0"/>
              <a:t>efektivní </a:t>
            </a:r>
            <a:r>
              <a:rPr lang="cs-CZ" sz="1800" dirty="0" err="1"/>
              <a:t>leadership</a:t>
            </a:r>
            <a:r>
              <a:rPr lang="cs-CZ" sz="1800" dirty="0"/>
              <a:t> znamená být schopen posoudit, jaký styl vedení je pro danou situaci optimální a přijmout jej, i když osobně preferujeme jiný styl vedení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Zásady volby stylu vedení</a:t>
            </a:r>
            <a:endParaRPr lang="cs-CZ" dirty="0"/>
          </a:p>
        </p:txBody>
      </p:sp>
    </p:spTree>
    <p:extLst>
      <p:ext uri="{BB962C8B-B14F-4D97-AF65-F5344CB8AC3E}">
        <p14:creationId xmlns:p14="http://schemas.microsoft.com/office/powerpoint/2010/main" val="3363579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Motivace představuje určité povzbuzení člověka do aktivity, které dělat odmítá nebo se mu do nich nechce. </a:t>
            </a:r>
            <a:endParaRPr lang="cs-CZ" sz="1800" dirty="0" smtClean="0"/>
          </a:p>
          <a:p>
            <a:pPr lvl="0" algn="just"/>
            <a:r>
              <a:rPr lang="cs-CZ" sz="1800" dirty="0" smtClean="0"/>
              <a:t>Motivace </a:t>
            </a:r>
            <a:r>
              <a:rPr lang="cs-CZ" sz="1800" dirty="0"/>
              <a:t>je nezbytným nástrojem každého vedoucího pracovníka v každé organizaci</a:t>
            </a:r>
            <a:r>
              <a:rPr lang="cs-CZ" sz="1800" dirty="0" smtClean="0"/>
              <a:t>.</a:t>
            </a:r>
          </a:p>
          <a:p>
            <a:pPr lvl="0" algn="just"/>
            <a:r>
              <a:rPr lang="cs-CZ" sz="1800" dirty="0"/>
              <a:t>Motivace se týká faktorů, které ovlivňují lidi, aby se chovali určitým způsobem. </a:t>
            </a:r>
            <a:endParaRPr lang="cs-CZ" sz="1800" dirty="0" smtClean="0"/>
          </a:p>
          <a:p>
            <a:pPr lvl="0" algn="just"/>
            <a:r>
              <a:rPr lang="cs-CZ" sz="1800" dirty="0" smtClean="0"/>
              <a:t>Motivaci </a:t>
            </a:r>
            <a:r>
              <a:rPr lang="cs-CZ" sz="1800" dirty="0"/>
              <a:t>lze charakterizovat jako cílově orientované </a:t>
            </a:r>
            <a:r>
              <a:rPr lang="cs-CZ" sz="1800" dirty="0" smtClean="0"/>
              <a:t>chování.</a:t>
            </a:r>
          </a:p>
          <a:p>
            <a:pPr lvl="0" algn="just"/>
            <a:r>
              <a:rPr lang="cs-CZ" sz="1800" dirty="0"/>
              <a:t>M</a:t>
            </a:r>
            <a:r>
              <a:rPr lang="cs-CZ" sz="1800" dirty="0" smtClean="0"/>
              <a:t>otivování </a:t>
            </a:r>
            <a:r>
              <a:rPr lang="cs-CZ" sz="1800" dirty="0"/>
              <a:t>není inspirování, ale spíše budování trvalého vztahu. </a:t>
            </a:r>
            <a:endParaRPr lang="cs-CZ" sz="1800" dirty="0" smtClean="0"/>
          </a:p>
          <a:p>
            <a:pPr lvl="0" algn="just"/>
            <a:r>
              <a:rPr lang="cs-CZ" sz="1800" dirty="0" smtClean="0"/>
              <a:t>Z tohoto důvodu motivování </a:t>
            </a:r>
            <a:r>
              <a:rPr lang="cs-CZ" sz="1800" dirty="0"/>
              <a:t>vyžaduje více času a investic a dlouhodobě přináší vyšší dividendy.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Motivace I</a:t>
            </a:r>
            <a:endParaRPr lang="cs-CZ" dirty="0"/>
          </a:p>
        </p:txBody>
      </p:sp>
    </p:spTree>
    <p:extLst>
      <p:ext uri="{BB962C8B-B14F-4D97-AF65-F5344CB8AC3E}">
        <p14:creationId xmlns:p14="http://schemas.microsoft.com/office/powerpoint/2010/main" val="2040081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Motivace má tři </a:t>
            </a:r>
            <a:r>
              <a:rPr lang="cs-CZ" sz="1800" dirty="0"/>
              <a:t>složky, a to směr (co se nějaká osoba pokouší udělat) – úsilí (s jakou pílí se o to pokouší) – vytrvalost (jak dlouho se o to pokouší). </a:t>
            </a:r>
            <a:endParaRPr lang="cs-CZ" sz="1800" dirty="0" smtClean="0"/>
          </a:p>
          <a:p>
            <a:pPr algn="just"/>
            <a:r>
              <a:rPr lang="cs-CZ" sz="1800" dirty="0" smtClean="0"/>
              <a:t>Pro </a:t>
            </a:r>
            <a:r>
              <a:rPr lang="cs-CZ" sz="1800" dirty="0"/>
              <a:t>úspěšné řízení a vedení lidí v organizacích je potřeba poznat a pochopit faktory ovlivňující chování lidí při práci. </a:t>
            </a:r>
            <a:endParaRPr lang="cs-CZ" sz="1800" dirty="0" smtClean="0"/>
          </a:p>
          <a:p>
            <a:pPr algn="just"/>
            <a:r>
              <a:rPr lang="cs-CZ" sz="1800" dirty="0" smtClean="0"/>
              <a:t>Mezi </a:t>
            </a:r>
            <a:r>
              <a:rPr lang="cs-CZ" sz="1800" dirty="0"/>
              <a:t>tyto </a:t>
            </a:r>
            <a:r>
              <a:rPr lang="cs-CZ" sz="1800" dirty="0" smtClean="0"/>
              <a:t>faktory patří </a:t>
            </a:r>
            <a:r>
              <a:rPr lang="cs-CZ" sz="1800" dirty="0"/>
              <a:t>jednak osobností charakteristiky jedinců (jako je například inteligence, schopnosti, postoje, emoce apod.), ale také faktory specifické povahy jako je motivace, oddanost nebo angažovanost </a:t>
            </a:r>
            <a:endParaRPr lang="cs-CZ" sz="1800" dirty="0" smtClean="0"/>
          </a:p>
          <a:p>
            <a:pPr algn="just"/>
            <a:r>
              <a:rPr lang="cs-CZ" sz="1800" dirty="0" smtClean="0"/>
              <a:t>Motivace </a:t>
            </a:r>
            <a:r>
              <a:rPr lang="cs-CZ" sz="1800" dirty="0"/>
              <a:t>může být chápána jako síla, která ovlivňuje lidi, aby se chovali určitým způsobem. </a:t>
            </a:r>
          </a:p>
          <a:p>
            <a:pPr lvl="0" algn="just"/>
            <a:r>
              <a:rPr lang="cs-CZ" sz="1800" dirty="0"/>
              <a:t>Oddanost představuje sílu, s jakou se lidé identifikují s organizací a s jakou se zapojují do organizace.  </a:t>
            </a:r>
          </a:p>
          <a:p>
            <a:pPr algn="just"/>
            <a:r>
              <a:rPr lang="cs-CZ" sz="1800" dirty="0"/>
              <a:t>Angažovanost je stav, ve kterém jsou lidé oddáni své práci a organizaci a jsou motivovaní k dosahování vysoké úrovně výkonu.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Motivace II</a:t>
            </a:r>
            <a:endParaRPr lang="cs-CZ" dirty="0"/>
          </a:p>
        </p:txBody>
      </p:sp>
    </p:spTree>
    <p:extLst>
      <p:ext uri="{BB962C8B-B14F-4D97-AF65-F5344CB8AC3E}">
        <p14:creationId xmlns:p14="http://schemas.microsoft.com/office/powerpoint/2010/main" val="346198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Teorie motivace zkoumá proces motivování, proces utváření motivací. </a:t>
            </a:r>
            <a:endParaRPr lang="cs-CZ" sz="1800" dirty="0" smtClean="0"/>
          </a:p>
          <a:p>
            <a:pPr algn="just"/>
            <a:r>
              <a:rPr lang="cs-CZ" sz="1800" dirty="0" smtClean="0"/>
              <a:t>Vysvětluje</a:t>
            </a:r>
            <a:r>
              <a:rPr lang="cs-CZ" sz="1800" dirty="0"/>
              <a:t>, proč se lidé při práci určitým způsobem chovají  a proč vyvíjejí určité úsilí v konkrétním směru</a:t>
            </a:r>
            <a:r>
              <a:rPr lang="cs-CZ" sz="1800" dirty="0" smtClean="0"/>
              <a:t>.</a:t>
            </a:r>
          </a:p>
          <a:p>
            <a:pPr algn="just"/>
            <a:r>
              <a:rPr lang="cs-CZ" sz="1800" dirty="0"/>
              <a:t>Motivační teorie se, mimo jiné zabývají tím, co mohou organizace udělat pro povzbuzování lidí, aby uplatnili své schopnosti a vyvinuli úsilí způsobem, který podpoří naplnění cílů organizace a uspokojí vlastní potřeby </a:t>
            </a:r>
            <a:r>
              <a:rPr lang="cs-CZ" sz="1800" dirty="0" smtClean="0"/>
              <a:t>zaměstnanců. </a:t>
            </a:r>
          </a:p>
          <a:p>
            <a:pPr algn="just"/>
            <a:r>
              <a:rPr lang="cs-CZ" sz="1800" dirty="0"/>
              <a:t>Motivační teorie rozděluje Armstrong </a:t>
            </a:r>
            <a:r>
              <a:rPr lang="cs-CZ" sz="1800" dirty="0" smtClean="0"/>
              <a:t>do </a:t>
            </a:r>
            <a:r>
              <a:rPr lang="cs-CZ" sz="1800" dirty="0"/>
              <a:t>tří základních skupin, a to podle jejich </a:t>
            </a:r>
            <a:r>
              <a:rPr lang="cs-CZ" sz="1800" dirty="0" smtClean="0"/>
              <a:t>zaměření na: teorie </a:t>
            </a:r>
            <a:r>
              <a:rPr lang="cs-CZ" sz="1800" dirty="0" err="1" smtClean="0"/>
              <a:t>instrumentality</a:t>
            </a:r>
            <a:r>
              <a:rPr lang="cs-CZ" sz="1800" dirty="0" smtClean="0"/>
              <a:t>, teorie zaměřené na obsah, teorie zaměřené na proces.</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teorie</a:t>
            </a:r>
            <a:endParaRPr lang="cs-CZ" dirty="0"/>
          </a:p>
        </p:txBody>
      </p:sp>
    </p:spTree>
    <p:extLst>
      <p:ext uri="{BB962C8B-B14F-4D97-AF65-F5344CB8AC3E}">
        <p14:creationId xmlns:p14="http://schemas.microsoft.com/office/powerpoint/2010/main" val="2515123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Teorie </a:t>
            </a:r>
            <a:r>
              <a:rPr lang="cs-CZ" sz="1800" b="1" dirty="0" err="1"/>
              <a:t>instrumentality</a:t>
            </a:r>
            <a:r>
              <a:rPr lang="cs-CZ" sz="1800" dirty="0"/>
              <a:t> – tvrdí, že odměny nebo tresty slouží jako prostředek (nástroj) k zabezpečení žádoucího chování a jednání lidí. Do této kategorie patří třeba teorie Taylorismu</a:t>
            </a:r>
            <a:r>
              <a:rPr lang="cs-CZ" sz="1800" dirty="0" smtClean="0"/>
              <a:t>.</a:t>
            </a:r>
          </a:p>
          <a:p>
            <a:pPr lvl="0" algn="just"/>
            <a:endParaRPr lang="cs-CZ" sz="1800" dirty="0"/>
          </a:p>
          <a:p>
            <a:pPr lvl="0" algn="just"/>
            <a:r>
              <a:rPr lang="cs-CZ" sz="1800" b="1" dirty="0"/>
              <a:t>Teorie zaměřené na obsah</a:t>
            </a:r>
            <a:r>
              <a:rPr lang="cs-CZ" sz="1800" dirty="0"/>
              <a:t> – tvrdí, že motivace se týká aktivit za účelem uspokojení potřeb a identifikace hlavních potřeb ovlivňujících chování. Do této oblasti patří </a:t>
            </a:r>
            <a:r>
              <a:rPr lang="cs-CZ" sz="1800" dirty="0" err="1"/>
              <a:t>Maslowova</a:t>
            </a:r>
            <a:r>
              <a:rPr lang="cs-CZ" sz="1800" dirty="0"/>
              <a:t> pyramida potřeb, </a:t>
            </a:r>
            <a:r>
              <a:rPr lang="cs-CZ" sz="1800" dirty="0" err="1"/>
              <a:t>Herzbergova</a:t>
            </a:r>
            <a:r>
              <a:rPr lang="cs-CZ" sz="1800" dirty="0"/>
              <a:t> </a:t>
            </a:r>
            <a:r>
              <a:rPr lang="cs-CZ" sz="1800" dirty="0" err="1"/>
              <a:t>dvoufaktorová</a:t>
            </a:r>
            <a:r>
              <a:rPr lang="cs-CZ" sz="1800" dirty="0"/>
              <a:t> teorie motivace, Teorie ERG C. </a:t>
            </a:r>
            <a:r>
              <a:rPr lang="cs-CZ" sz="1800" dirty="0" err="1"/>
              <a:t>Alderfera</a:t>
            </a:r>
            <a:r>
              <a:rPr lang="cs-CZ" sz="1800" dirty="0"/>
              <a:t>, Teorie potřeb </a:t>
            </a:r>
            <a:r>
              <a:rPr lang="cs-CZ" sz="1800" dirty="0" err="1"/>
              <a:t>McClellanda</a:t>
            </a:r>
            <a:r>
              <a:rPr lang="cs-CZ" sz="1800" dirty="0" smtClean="0"/>
              <a:t>.</a:t>
            </a:r>
          </a:p>
          <a:p>
            <a:pPr lvl="0" algn="just"/>
            <a:endParaRPr lang="cs-CZ" sz="1800" dirty="0"/>
          </a:p>
          <a:p>
            <a:pPr algn="just"/>
            <a:r>
              <a:rPr lang="cs-CZ" sz="1800" b="1" dirty="0"/>
              <a:t>Teorie zaměřené na proces</a:t>
            </a:r>
            <a:r>
              <a:rPr lang="cs-CZ" sz="1800" dirty="0"/>
              <a:t> – zaměřují se na psychologického procesy ovlivňující motivaci a související s očekáváními, cíli a vnímáním spravedlnosti. Do této kategorie patří Expektační teorie, Teorie cíle, Teorie spravedlnosti J. S. Adamse</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Rozdělení motivačních teorií</a:t>
            </a:r>
            <a:endParaRPr lang="cs-CZ" dirty="0"/>
          </a:p>
        </p:txBody>
      </p:sp>
    </p:spTree>
    <p:extLst>
      <p:ext uri="{BB962C8B-B14F-4D97-AF65-F5344CB8AC3E}">
        <p14:creationId xmlns:p14="http://schemas.microsoft.com/office/powerpoint/2010/main" val="4239366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Teorie cesta-cíl, </a:t>
            </a:r>
            <a:r>
              <a:rPr lang="cs-CZ" sz="1800" dirty="0"/>
              <a:t>jejímž autorem je Robert </a:t>
            </a:r>
            <a:r>
              <a:rPr lang="cs-CZ" sz="1800" dirty="0" smtClean="0"/>
              <a:t>House, </a:t>
            </a:r>
            <a:r>
              <a:rPr lang="cs-CZ" sz="1800" dirty="0"/>
              <a:t>je založena na předpokladu, že lídr své pracovníky při naplňování jejich cílů řídí nebo podporuje. V podstatě vychází z motivační teorie očekávání. </a:t>
            </a:r>
            <a:endParaRPr lang="cs-CZ" sz="1800" dirty="0" smtClean="0"/>
          </a:p>
          <a:p>
            <a:pPr algn="just"/>
            <a:r>
              <a:rPr lang="cs-CZ" sz="1800" dirty="0" smtClean="0"/>
              <a:t>Pojem </a:t>
            </a:r>
            <a:r>
              <a:rPr lang="cs-CZ" sz="1800" dirty="0"/>
              <a:t>cesta-cíl je odvozen z přesvědčení, že efektivní vedení odstraňuje překážky a nástrahy tak že, pracovníci mají jasnější cestu k naplňování stanovených cílů</a:t>
            </a:r>
            <a:r>
              <a:rPr lang="cs-CZ" sz="1800" dirty="0" smtClean="0"/>
              <a:t>.</a:t>
            </a:r>
          </a:p>
          <a:p>
            <a:pPr marL="0" indent="0" algn="just">
              <a:buNone/>
            </a:pPr>
            <a:r>
              <a:rPr lang="cs-CZ" sz="1800" dirty="0"/>
              <a:t>House identifikoval čtyři typy </a:t>
            </a:r>
            <a:r>
              <a:rPr lang="cs-CZ" sz="1800" dirty="0" smtClean="0"/>
              <a:t>lídrů:</a:t>
            </a:r>
            <a:endParaRPr lang="cs-CZ" sz="1800" dirty="0"/>
          </a:p>
          <a:p>
            <a:pPr lvl="0" algn="just"/>
            <a:r>
              <a:rPr lang="cs-CZ" sz="1800" b="1" dirty="0"/>
              <a:t>direktivní lídr </a:t>
            </a:r>
            <a:r>
              <a:rPr lang="cs-CZ" sz="1800" dirty="0"/>
              <a:t>– lídr přesně specifikuje úkoly a způsoby jejich dosažení;</a:t>
            </a:r>
          </a:p>
          <a:p>
            <a:pPr lvl="0" algn="just"/>
            <a:r>
              <a:rPr lang="cs-CZ" sz="1800" b="1" dirty="0"/>
              <a:t>podporující lídr </a:t>
            </a:r>
            <a:r>
              <a:rPr lang="cs-CZ" sz="1800" dirty="0"/>
              <a:t>– zaměřuje se na potřeby pracovníků a je přátelský;</a:t>
            </a:r>
          </a:p>
          <a:p>
            <a:pPr lvl="0" algn="just"/>
            <a:r>
              <a:rPr lang="cs-CZ" sz="1800" b="1" dirty="0"/>
              <a:t>participativní lídr </a:t>
            </a:r>
            <a:r>
              <a:rPr lang="cs-CZ" sz="1800" dirty="0"/>
              <a:t>– konzultuje se členy týmu své názory a respektuje jejich názory při rozhodování;</a:t>
            </a:r>
          </a:p>
          <a:p>
            <a:pPr algn="just"/>
            <a:r>
              <a:rPr lang="cs-CZ" sz="1800" b="1" dirty="0"/>
              <a:t>lídr orientovaný na úspěch </a:t>
            </a:r>
            <a:r>
              <a:rPr lang="cs-CZ" sz="1800" dirty="0"/>
              <a:t>– nastavuje cíle a očekává, že zaměstnanci je splní na nejvyšší možné </a:t>
            </a:r>
            <a:r>
              <a:rPr lang="cs-CZ" sz="1800" dirty="0" smtClean="0"/>
              <a:t>úrovni.</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Teorie vedení cesta-cíl I</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err="1"/>
              <a:t>Maslowova</a:t>
            </a:r>
            <a:r>
              <a:rPr lang="cs-CZ" sz="1800" b="1" dirty="0"/>
              <a:t> pyramida potřeba</a:t>
            </a:r>
            <a:r>
              <a:rPr lang="cs-CZ" sz="1800" dirty="0"/>
              <a:t>, kterou sestavil v roce 1943 americký psycholog Abraham </a:t>
            </a:r>
            <a:r>
              <a:rPr lang="cs-CZ" sz="1800" dirty="0" err="1"/>
              <a:t>Maslow</a:t>
            </a:r>
            <a:r>
              <a:rPr lang="cs-CZ" sz="1800" dirty="0"/>
              <a:t>, je teorie o hierarchii lidských potřeb využitelná při motivaci lidí v organizaci. </a:t>
            </a:r>
            <a:r>
              <a:rPr lang="cs-CZ" sz="1800" dirty="0" smtClean="0"/>
              <a:t>Teorie </a:t>
            </a:r>
            <a:r>
              <a:rPr lang="cs-CZ" sz="1800" dirty="0"/>
              <a:t>říká, že každý člověk přirozeně nejprve uspokojuje nižší potřeby, potřeby s nižší hodnotou, aby mohl dosáhnout svého potenciálu v oblasti vyšších potřeb, potřeb s vyšší hodnotou.</a:t>
            </a:r>
          </a:p>
          <a:p>
            <a:pPr marL="0" lvl="0" indent="0" algn="just">
              <a:buNone/>
            </a:pPr>
            <a:r>
              <a:rPr lang="cs-CZ" sz="1800" dirty="0" smtClean="0"/>
              <a:t>Podle </a:t>
            </a:r>
            <a:r>
              <a:rPr lang="cs-CZ" sz="1800" dirty="0"/>
              <a:t>této teorie tvoří lidské potřeby hierarchickou strukturu, pyramidu, která má základy postavené na potřebách, které jsou rozděleny do těchto </a:t>
            </a:r>
            <a:r>
              <a:rPr lang="cs-CZ" sz="1800" dirty="0" smtClean="0"/>
              <a:t>stupňů: </a:t>
            </a:r>
          </a:p>
          <a:p>
            <a:pPr lvl="0" algn="just"/>
            <a:r>
              <a:rPr lang="cs-CZ" sz="1800" dirty="0" smtClean="0"/>
              <a:t>fyziologické potřeby</a:t>
            </a:r>
            <a:r>
              <a:rPr lang="cs-CZ" sz="1800" dirty="0"/>
              <a:t>;</a:t>
            </a:r>
            <a:endParaRPr lang="cs-CZ" sz="1800" dirty="0" smtClean="0"/>
          </a:p>
          <a:p>
            <a:pPr lvl="0" algn="just"/>
            <a:r>
              <a:rPr lang="cs-CZ" sz="1800" dirty="0" smtClean="0"/>
              <a:t>potřebí </a:t>
            </a:r>
            <a:r>
              <a:rPr lang="cs-CZ" sz="1800" dirty="0"/>
              <a:t>bezpečí a </a:t>
            </a:r>
            <a:r>
              <a:rPr lang="cs-CZ" sz="1800" dirty="0" smtClean="0"/>
              <a:t>jistoty; </a:t>
            </a:r>
          </a:p>
          <a:p>
            <a:pPr lvl="0" algn="just"/>
            <a:r>
              <a:rPr lang="cs-CZ" sz="1800" dirty="0" smtClean="0"/>
              <a:t>potřeba </a:t>
            </a:r>
            <a:r>
              <a:rPr lang="cs-CZ" sz="1800" dirty="0"/>
              <a:t>lásky a </a:t>
            </a:r>
            <a:r>
              <a:rPr lang="cs-CZ" sz="1800" dirty="0" smtClean="0"/>
              <a:t>sounáležitosti; </a:t>
            </a:r>
          </a:p>
          <a:p>
            <a:pPr lvl="0" algn="just"/>
            <a:r>
              <a:rPr lang="cs-CZ" sz="1800" dirty="0" smtClean="0"/>
              <a:t>potřeba </a:t>
            </a:r>
            <a:r>
              <a:rPr lang="cs-CZ" sz="1800" dirty="0"/>
              <a:t>uznání a </a:t>
            </a:r>
            <a:r>
              <a:rPr lang="cs-CZ" sz="1800" dirty="0" smtClean="0"/>
              <a:t>úcty</a:t>
            </a:r>
            <a:r>
              <a:rPr lang="cs-CZ" sz="1800" dirty="0"/>
              <a:t>;</a:t>
            </a:r>
            <a:endParaRPr lang="cs-CZ" sz="1800" dirty="0" smtClean="0"/>
          </a:p>
          <a:p>
            <a:pPr lvl="0" algn="just"/>
            <a:r>
              <a:rPr lang="cs-CZ" sz="1800" dirty="0" smtClean="0"/>
              <a:t>potřeba </a:t>
            </a:r>
            <a:r>
              <a:rPr lang="cs-CZ" sz="1800" dirty="0"/>
              <a:t>seberealizace.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Maslowova</a:t>
            </a:r>
            <a:r>
              <a:rPr lang="cs-CZ" dirty="0" smtClean="0"/>
              <a:t> pyramida potřeb</a:t>
            </a:r>
            <a:endParaRPr lang="cs-CZ" dirty="0"/>
          </a:p>
        </p:txBody>
      </p:sp>
    </p:spTree>
    <p:extLst>
      <p:ext uri="{BB962C8B-B14F-4D97-AF65-F5344CB8AC3E}">
        <p14:creationId xmlns:p14="http://schemas.microsoft.com/office/powerpoint/2010/main" val="2311049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Maslowova</a:t>
            </a:r>
            <a:r>
              <a:rPr lang="cs-CZ" dirty="0" smtClean="0"/>
              <a:t> pyramida potřeb</a:t>
            </a:r>
            <a:endParaRPr lang="cs-CZ" dirty="0"/>
          </a:p>
        </p:txBody>
      </p:sp>
      <p:pic>
        <p:nvPicPr>
          <p:cNvPr id="4" name="Obrázek 3"/>
          <p:cNvPicPr>
            <a:picLocks noChangeAspect="1"/>
          </p:cNvPicPr>
          <p:nvPr/>
        </p:nvPicPr>
        <p:blipFill>
          <a:blip r:embed="rId2"/>
          <a:stretch>
            <a:fillRect/>
          </a:stretch>
        </p:blipFill>
        <p:spPr>
          <a:xfrm>
            <a:off x="971600" y="843558"/>
            <a:ext cx="5928320" cy="3519940"/>
          </a:xfrm>
          <a:prstGeom prst="rect">
            <a:avLst/>
          </a:prstGeom>
        </p:spPr>
      </p:pic>
    </p:spTree>
    <p:extLst>
      <p:ext uri="{BB962C8B-B14F-4D97-AF65-F5344CB8AC3E}">
        <p14:creationId xmlns:p14="http://schemas.microsoft.com/office/powerpoint/2010/main" val="3517699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Teorie </a:t>
            </a:r>
            <a:r>
              <a:rPr lang="cs-CZ" sz="1800" dirty="0"/>
              <a:t>tří kategorií </a:t>
            </a:r>
            <a:r>
              <a:rPr lang="cs-CZ" sz="1800" dirty="0" smtClean="0"/>
              <a:t>potřeb, </a:t>
            </a:r>
            <a:r>
              <a:rPr lang="cs-CZ" sz="1800" b="1" dirty="0" smtClean="0"/>
              <a:t>Teorie </a:t>
            </a:r>
            <a:r>
              <a:rPr lang="cs-CZ" sz="1800" b="1" dirty="0"/>
              <a:t>ERG C. </a:t>
            </a:r>
            <a:r>
              <a:rPr lang="cs-CZ" sz="1800" b="1" dirty="0" err="1"/>
              <a:t>Alderfera</a:t>
            </a:r>
            <a:r>
              <a:rPr lang="cs-CZ" sz="1800" dirty="0" smtClean="0"/>
              <a:t>,, </a:t>
            </a:r>
            <a:r>
              <a:rPr lang="cs-CZ" sz="1800" dirty="0"/>
              <a:t>jejímž autorem byl </a:t>
            </a:r>
            <a:r>
              <a:rPr lang="cs-CZ" sz="1800" dirty="0" err="1"/>
              <a:t>Clayton</a:t>
            </a:r>
            <a:r>
              <a:rPr lang="cs-CZ" sz="1800" dirty="0"/>
              <a:t> P. </a:t>
            </a:r>
            <a:r>
              <a:rPr lang="cs-CZ" sz="1800" dirty="0" err="1"/>
              <a:t>Alderfer</a:t>
            </a:r>
            <a:r>
              <a:rPr lang="cs-CZ" sz="1800" dirty="0"/>
              <a:t> v roce 1972, a která navazuje na práci A. </a:t>
            </a:r>
            <a:r>
              <a:rPr lang="cs-CZ" sz="1800" dirty="0" err="1"/>
              <a:t>Maslowa</a:t>
            </a:r>
            <a:r>
              <a:rPr lang="cs-CZ" sz="1800" dirty="0"/>
              <a:t>, rozděluje lidské potřeby do tří hierarchických skupin. </a:t>
            </a:r>
            <a:endParaRPr lang="cs-CZ" sz="1800" dirty="0" smtClean="0"/>
          </a:p>
          <a:p>
            <a:pPr marL="0" lvl="0" indent="0" algn="just">
              <a:buNone/>
            </a:pPr>
            <a:r>
              <a:rPr lang="cs-CZ" sz="1800" dirty="0" smtClean="0"/>
              <a:t>Jedná </a:t>
            </a:r>
            <a:r>
              <a:rPr lang="cs-CZ" sz="1800" dirty="0"/>
              <a:t>se o tyto potřeby: </a:t>
            </a:r>
            <a:endParaRPr lang="cs-CZ" sz="1800" dirty="0" smtClean="0"/>
          </a:p>
          <a:p>
            <a:pPr lvl="0" algn="just"/>
            <a:r>
              <a:rPr lang="cs-CZ" sz="1800" dirty="0" smtClean="0"/>
              <a:t>potřeby </a:t>
            </a:r>
            <a:r>
              <a:rPr lang="cs-CZ" sz="1800" dirty="0"/>
              <a:t>zajištění existence; </a:t>
            </a:r>
            <a:endParaRPr lang="cs-CZ" sz="1800" dirty="0" smtClean="0"/>
          </a:p>
          <a:p>
            <a:pPr lvl="0" algn="just"/>
            <a:r>
              <a:rPr lang="cs-CZ" sz="1800" dirty="0" smtClean="0"/>
              <a:t>potřeby </a:t>
            </a:r>
            <a:r>
              <a:rPr lang="cs-CZ" sz="1800" dirty="0"/>
              <a:t>zajištění sociálních vztahů k pracovnímu okolí; </a:t>
            </a:r>
            <a:endParaRPr lang="cs-CZ" sz="1800" dirty="0" smtClean="0"/>
          </a:p>
          <a:p>
            <a:pPr lvl="0" algn="just"/>
            <a:r>
              <a:rPr lang="cs-CZ" sz="1800" dirty="0" smtClean="0"/>
              <a:t>potřeby </a:t>
            </a:r>
            <a:r>
              <a:rPr lang="cs-CZ" sz="1800" dirty="0"/>
              <a:t>zajištění dalšího osobního, resp. profesního a kvalifikačního rozvoje. </a:t>
            </a:r>
            <a:endParaRPr lang="cs-CZ" sz="1800" dirty="0" smtClean="0"/>
          </a:p>
          <a:p>
            <a:pPr lvl="0" algn="just"/>
            <a:r>
              <a:rPr lang="cs-CZ" sz="1800" dirty="0" smtClean="0"/>
              <a:t>Podobně </a:t>
            </a:r>
            <a:r>
              <a:rPr lang="cs-CZ" sz="1800" dirty="0"/>
              <a:t>jako u </a:t>
            </a:r>
            <a:r>
              <a:rPr lang="cs-CZ" sz="1800" dirty="0" err="1"/>
              <a:t>Maslowa</a:t>
            </a:r>
            <a:r>
              <a:rPr lang="cs-CZ" sz="1800" dirty="0"/>
              <a:t> se vychází z toho, že potřeba uspokojení vyšších potřeb se dostavuje až poté, co jsou uspokojeny potřeby nižší. </a:t>
            </a:r>
            <a:r>
              <a:rPr lang="cs-CZ" sz="1800" dirty="0" smtClean="0"/>
              <a:t>Oproti </a:t>
            </a:r>
            <a:r>
              <a:rPr lang="cs-CZ" sz="1800" dirty="0" err="1"/>
              <a:t>Maslowově</a:t>
            </a:r>
            <a:r>
              <a:rPr lang="cs-CZ" sz="1800" dirty="0"/>
              <a:t> teorie, ale </a:t>
            </a:r>
            <a:r>
              <a:rPr lang="cs-CZ" sz="1800" dirty="0" err="1"/>
              <a:t>Alderferova</a:t>
            </a:r>
            <a:r>
              <a:rPr lang="cs-CZ" sz="1800" dirty="0"/>
              <a:t> teorie předpokládá určitou substituci: když jedna z těchto skupin není dostatečně uspokojována, tak to může zvyšovat naléhavost druhé.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Teorie tří kategorií potřeb</a:t>
            </a:r>
            <a:endParaRPr lang="cs-CZ" dirty="0"/>
          </a:p>
        </p:txBody>
      </p:sp>
    </p:spTree>
    <p:extLst>
      <p:ext uri="{BB962C8B-B14F-4D97-AF65-F5344CB8AC3E}">
        <p14:creationId xmlns:p14="http://schemas.microsoft.com/office/powerpoint/2010/main" val="3430729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Teorie </a:t>
            </a:r>
            <a:r>
              <a:rPr lang="cs-CZ" sz="1800" b="1" dirty="0"/>
              <a:t>potřeb </a:t>
            </a:r>
            <a:r>
              <a:rPr lang="cs-CZ" sz="1800" b="1" dirty="0" err="1"/>
              <a:t>McClellanda</a:t>
            </a:r>
            <a:r>
              <a:rPr lang="cs-CZ" sz="1800" dirty="0"/>
              <a:t> byla ovlivněna teorií A. </a:t>
            </a:r>
            <a:r>
              <a:rPr lang="cs-CZ" sz="1800" dirty="0" err="1"/>
              <a:t>Maslowova</a:t>
            </a:r>
            <a:r>
              <a:rPr lang="cs-CZ" sz="1800" dirty="0"/>
              <a:t>. </a:t>
            </a:r>
            <a:r>
              <a:rPr lang="cs-CZ" sz="1800" dirty="0" err="1"/>
              <a:t>McClellandovi</a:t>
            </a:r>
            <a:r>
              <a:rPr lang="cs-CZ" sz="1800" dirty="0"/>
              <a:t> se podařilo identifikovat tři základní kategorie potřeb: </a:t>
            </a:r>
            <a:endParaRPr lang="cs-CZ" sz="1800" dirty="0" smtClean="0"/>
          </a:p>
          <a:p>
            <a:pPr algn="just"/>
            <a:r>
              <a:rPr lang="cs-CZ" sz="1800" dirty="0" smtClean="0"/>
              <a:t>potřeba </a:t>
            </a:r>
            <a:r>
              <a:rPr lang="cs-CZ" sz="1800" dirty="0"/>
              <a:t>moci, </a:t>
            </a:r>
            <a:endParaRPr lang="cs-CZ" sz="1800" dirty="0" smtClean="0"/>
          </a:p>
          <a:p>
            <a:pPr algn="just"/>
            <a:r>
              <a:rPr lang="cs-CZ" sz="1800" dirty="0" smtClean="0"/>
              <a:t>potřeba výkonu, </a:t>
            </a:r>
          </a:p>
          <a:p>
            <a:pPr algn="just"/>
            <a:r>
              <a:rPr lang="cs-CZ" sz="1800" dirty="0" smtClean="0"/>
              <a:t>potřeba </a:t>
            </a:r>
            <a:r>
              <a:rPr lang="cs-CZ" sz="1800" dirty="0"/>
              <a:t>vztahů. </a:t>
            </a:r>
            <a:endParaRPr lang="cs-CZ" sz="1800" dirty="0" smtClean="0"/>
          </a:p>
          <a:p>
            <a:pPr algn="just"/>
            <a:endParaRPr lang="cs-CZ" sz="1800" dirty="0" smtClean="0"/>
          </a:p>
          <a:p>
            <a:pPr algn="just"/>
            <a:r>
              <a:rPr lang="cs-CZ" sz="1800" dirty="0" smtClean="0"/>
              <a:t>Motivované </a:t>
            </a:r>
            <a:r>
              <a:rPr lang="cs-CZ" sz="1800" dirty="0"/>
              <a:t>chování jedinců je důsledkem jedné nebo důsledkem kombinace všech těchto tří typů potřeb. </a:t>
            </a:r>
            <a:endParaRPr lang="cs-CZ" sz="1800" dirty="0" smtClean="0"/>
          </a:p>
          <a:p>
            <a:pPr algn="just"/>
            <a:r>
              <a:rPr lang="cs-CZ" sz="1800" dirty="0" smtClean="0"/>
              <a:t>Podle </a:t>
            </a:r>
            <a:r>
              <a:rPr lang="cs-CZ" sz="1800" dirty="0" err="1"/>
              <a:t>Tureckiové</a:t>
            </a:r>
            <a:r>
              <a:rPr lang="cs-CZ" sz="1800" dirty="0"/>
              <a:t> (2007) byla tato teorie od počátku navržena tak, aby umožnila poznání preference potřeb u zaměstnanců na manažerských pozicích. </a:t>
            </a:r>
            <a:r>
              <a:rPr lang="cs-CZ" sz="1800" dirty="0" err="1"/>
              <a:t>McClellandova</a:t>
            </a:r>
            <a:r>
              <a:rPr lang="cs-CZ" sz="1800" dirty="0"/>
              <a:t> teorie předpokládá, že uspokojování potřeb je podmíněno situačními vlivy. </a:t>
            </a:r>
          </a:p>
          <a:p>
            <a:pPr lvl="0"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Teorie potřeb </a:t>
            </a:r>
            <a:r>
              <a:rPr lang="cs-CZ" dirty="0" err="1" smtClean="0"/>
              <a:t>McClellanda</a:t>
            </a:r>
            <a:endParaRPr lang="cs-CZ" dirty="0"/>
          </a:p>
        </p:txBody>
      </p:sp>
    </p:spTree>
    <p:extLst>
      <p:ext uri="{BB962C8B-B14F-4D97-AF65-F5344CB8AC3E}">
        <p14:creationId xmlns:p14="http://schemas.microsoft.com/office/powerpoint/2010/main" val="14162603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6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Herzbergova</a:t>
            </a:r>
            <a:r>
              <a:rPr lang="cs-CZ" sz="1800" b="1" dirty="0"/>
              <a:t> </a:t>
            </a:r>
            <a:r>
              <a:rPr lang="cs-CZ" sz="1800" b="1" dirty="0" err="1"/>
              <a:t>dvoufaktorová</a:t>
            </a:r>
            <a:r>
              <a:rPr lang="cs-CZ" sz="1800" b="1" dirty="0"/>
              <a:t> teorie motivace</a:t>
            </a:r>
            <a:r>
              <a:rPr lang="cs-CZ" sz="1800" dirty="0"/>
              <a:t> Frederika </a:t>
            </a:r>
            <a:r>
              <a:rPr lang="cs-CZ" sz="1800" dirty="0" err="1"/>
              <a:t>Herzberga</a:t>
            </a:r>
            <a:r>
              <a:rPr lang="cs-CZ" sz="1800" dirty="0"/>
              <a:t> z roku 1959 říká, že pro zaměstnance jsou zdrojem spokojenosti a motivace dva základní faktory – hygienické faktory a motivátory. </a:t>
            </a:r>
            <a:endParaRPr lang="cs-CZ" sz="1800" dirty="0" smtClean="0"/>
          </a:p>
          <a:p>
            <a:pPr algn="just"/>
            <a:r>
              <a:rPr lang="cs-CZ" sz="1800" dirty="0" smtClean="0"/>
              <a:t>Hygienické </a:t>
            </a:r>
            <a:r>
              <a:rPr lang="cs-CZ" sz="1800" dirty="0"/>
              <a:t>faktory (</a:t>
            </a:r>
            <a:r>
              <a:rPr lang="cs-CZ" sz="1800" dirty="0" err="1"/>
              <a:t>neuspokojovatele</a:t>
            </a:r>
            <a:r>
              <a:rPr lang="cs-CZ" sz="1800" dirty="0"/>
              <a:t>) zahrnuje faktory, jako jsou pracovní podmínky, mezilidské vztahy, platové podmínky, jistota zaměstnání a další.  Nenaplnění těchto faktorů může vyvolat pracovní nespokojenost, přičemž ale jejich naplnění nevyvolá pocit spokojenosti nebo zloby. Pracovník tyto faktory bere jako samozřejmé a účinek z jejich naplnění rychle vyprchá, účinek je krátkodobý. </a:t>
            </a:r>
            <a:endParaRPr lang="cs-CZ" sz="1800" dirty="0" smtClean="0"/>
          </a:p>
          <a:p>
            <a:pPr algn="just"/>
            <a:r>
              <a:rPr lang="cs-CZ" sz="1800" dirty="0" smtClean="0"/>
              <a:t>Motivátory </a:t>
            </a:r>
            <a:r>
              <a:rPr lang="cs-CZ" sz="1800" dirty="0"/>
              <a:t>(</a:t>
            </a:r>
            <a:r>
              <a:rPr lang="cs-CZ" sz="1800" dirty="0" err="1"/>
              <a:t>uspokojovatele</a:t>
            </a:r>
            <a:r>
              <a:rPr lang="cs-CZ" sz="1800" dirty="0"/>
              <a:t>, </a:t>
            </a:r>
            <a:r>
              <a:rPr lang="cs-CZ" sz="1800" dirty="0" smtClean="0"/>
              <a:t>motivátory) </a:t>
            </a:r>
            <a:r>
              <a:rPr lang="cs-CZ" sz="1800" dirty="0" err="1" smtClean="0"/>
              <a:t>zahnrují</a:t>
            </a:r>
            <a:r>
              <a:rPr lang="cs-CZ" sz="1800" dirty="0" smtClean="0"/>
              <a:t> například </a:t>
            </a:r>
            <a:r>
              <a:rPr lang="cs-CZ" sz="1800" dirty="0"/>
              <a:t>úspěch, uznání, profesní růst nebo odpovědnost, vzbuzují motivaci a spokojenost pracovníků. Naplněním motivačních faktorů je tudíž nezbytnou podmínkou pro motivaci k vyšším pracovním výkonům a jejich účinek na motivace je dlouhodobý</a:t>
            </a:r>
            <a:r>
              <a:rPr lang="cs-CZ" sz="1800" dirty="0" smtClean="0"/>
              <a:t>.</a:t>
            </a:r>
            <a:endParaRPr lang="cs-CZ" sz="1800" dirty="0"/>
          </a:p>
          <a:p>
            <a:pPr lvl="0"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Herzbergova</a:t>
            </a:r>
            <a:r>
              <a:rPr lang="cs-CZ" dirty="0" smtClean="0"/>
              <a:t> </a:t>
            </a:r>
            <a:r>
              <a:rPr lang="cs-CZ" dirty="0" err="1" smtClean="0"/>
              <a:t>dvoufaktorová</a:t>
            </a:r>
            <a:r>
              <a:rPr lang="cs-CZ" dirty="0" smtClean="0"/>
              <a:t> teorie motivace</a:t>
            </a:r>
            <a:endParaRPr lang="cs-CZ" dirty="0"/>
          </a:p>
        </p:txBody>
      </p:sp>
    </p:spTree>
    <p:extLst>
      <p:ext uri="{BB962C8B-B14F-4D97-AF65-F5344CB8AC3E}">
        <p14:creationId xmlns:p14="http://schemas.microsoft.com/office/powerpoint/2010/main" val="2740117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6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Expektační teorie</a:t>
            </a:r>
            <a:r>
              <a:rPr lang="cs-CZ" sz="1800" dirty="0"/>
              <a:t>, teorie očekávání, jejímž autorem je Victor H. </a:t>
            </a:r>
            <a:r>
              <a:rPr lang="cs-CZ" sz="1800" dirty="0" err="1"/>
              <a:t>Vroom</a:t>
            </a:r>
            <a:r>
              <a:rPr lang="cs-CZ" sz="1800" dirty="0"/>
              <a:t>, byla publikována v roce 1964. </a:t>
            </a:r>
            <a:endParaRPr lang="cs-CZ" sz="1800" dirty="0" smtClean="0"/>
          </a:p>
          <a:p>
            <a:pPr algn="just"/>
            <a:r>
              <a:rPr lang="cs-CZ" sz="1800" dirty="0" smtClean="0"/>
              <a:t>Základem </a:t>
            </a:r>
            <a:r>
              <a:rPr lang="cs-CZ" sz="1800" dirty="0"/>
              <a:t>této teorie je triáda VIE: valence – instrumentalista – </a:t>
            </a:r>
            <a:r>
              <a:rPr lang="cs-CZ" sz="1800" dirty="0" err="1"/>
              <a:t>expektance</a:t>
            </a:r>
            <a:r>
              <a:rPr lang="cs-CZ" sz="1800" dirty="0"/>
              <a:t>, která je považována za základ lidské motivace k dosahování cílů. </a:t>
            </a:r>
            <a:endParaRPr lang="cs-CZ" sz="1800" dirty="0" smtClean="0"/>
          </a:p>
          <a:p>
            <a:pPr algn="just"/>
            <a:r>
              <a:rPr lang="cs-CZ" sz="1800" b="1" dirty="0" smtClean="0"/>
              <a:t>Valence</a:t>
            </a:r>
            <a:r>
              <a:rPr lang="cs-CZ" sz="1800" dirty="0" smtClean="0"/>
              <a:t> </a:t>
            </a:r>
            <a:r>
              <a:rPr lang="cs-CZ" sz="1800" dirty="0"/>
              <a:t>představuje subjektivní hodnotu a atraktivitu cíle, kterého se člověk snaží dosáhnout. </a:t>
            </a:r>
            <a:endParaRPr lang="cs-CZ" sz="1800" dirty="0" smtClean="0"/>
          </a:p>
          <a:p>
            <a:pPr algn="just"/>
            <a:r>
              <a:rPr lang="cs-CZ" sz="1800" b="1" dirty="0" err="1" smtClean="0"/>
              <a:t>Instrumentalita</a:t>
            </a:r>
            <a:r>
              <a:rPr lang="cs-CZ" sz="1800" dirty="0" smtClean="0"/>
              <a:t> </a:t>
            </a:r>
            <a:r>
              <a:rPr lang="cs-CZ" sz="1800" dirty="0"/>
              <a:t>je obsažena v očekávání, že dosažení cíle bude doprovázeno adekvátní odměnou. </a:t>
            </a:r>
            <a:endParaRPr lang="cs-CZ" sz="1800" dirty="0" smtClean="0"/>
          </a:p>
          <a:p>
            <a:pPr algn="just"/>
            <a:r>
              <a:rPr lang="cs-CZ" sz="1800" b="1" dirty="0" err="1" smtClean="0"/>
              <a:t>Expektance</a:t>
            </a:r>
            <a:r>
              <a:rPr lang="cs-CZ" sz="1800" dirty="0" smtClean="0"/>
              <a:t> </a:t>
            </a:r>
            <a:r>
              <a:rPr lang="cs-CZ" sz="1800" dirty="0"/>
              <a:t>je očekávání založené na předchozích zkušenostech, že se podaří dosáhnout stanoveného cíle. </a:t>
            </a:r>
            <a:endParaRPr lang="cs-CZ" sz="1800" dirty="0" smtClean="0"/>
          </a:p>
          <a:p>
            <a:pPr algn="just"/>
            <a:r>
              <a:rPr lang="cs-CZ" sz="1800" dirty="0" smtClean="0"/>
              <a:t>Valence </a:t>
            </a:r>
            <a:r>
              <a:rPr lang="cs-CZ" sz="1800" dirty="0"/>
              <a:t>zastupuje hodnotu, instrumentalista přesvědčení, že pokud uděláme jednu věc, tak to povede k jiné, a </a:t>
            </a:r>
            <a:r>
              <a:rPr lang="cs-CZ" sz="1800" dirty="0" err="1"/>
              <a:t>expektance</a:t>
            </a:r>
            <a:r>
              <a:rPr lang="cs-CZ" sz="1800" dirty="0"/>
              <a:t> je pravděpodobnost, že úsilí povede k určitému výsledku.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Expektační teorie motivace</a:t>
            </a:r>
            <a:endParaRPr lang="cs-CZ" dirty="0"/>
          </a:p>
        </p:txBody>
      </p:sp>
    </p:spTree>
    <p:extLst>
      <p:ext uri="{BB962C8B-B14F-4D97-AF65-F5344CB8AC3E}">
        <p14:creationId xmlns:p14="http://schemas.microsoft.com/office/powerpoint/2010/main" val="18520607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971"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Teorie cíle</a:t>
            </a:r>
            <a:r>
              <a:rPr lang="cs-CZ" sz="1800" dirty="0"/>
              <a:t>, zformulována </a:t>
            </a:r>
            <a:r>
              <a:rPr lang="cs-CZ" sz="1800" dirty="0" err="1"/>
              <a:t>Lathamem</a:t>
            </a:r>
            <a:r>
              <a:rPr lang="cs-CZ" sz="1800" dirty="0"/>
              <a:t> a Lockem v roce 1979 konstatuje, že motivace a výkon jsou vyšší, jestliže byly jednotlivcům stanoveny specifické cíle, které jsou náročné a zároveň přijatelné, a existuje-li zpětná vazba na </a:t>
            </a:r>
            <a:r>
              <a:rPr lang="cs-CZ" sz="1800" dirty="0" smtClean="0"/>
              <a:t>výkon. </a:t>
            </a:r>
          </a:p>
          <a:p>
            <a:pPr algn="just"/>
            <a:r>
              <a:rPr lang="cs-CZ" sz="1800" dirty="0" smtClean="0"/>
              <a:t>Klíčová </a:t>
            </a:r>
            <a:r>
              <a:rPr lang="cs-CZ" sz="1800" dirty="0"/>
              <a:t>podle této teorie  je participace jedinců na stanovování cílů. </a:t>
            </a:r>
            <a:endParaRPr lang="cs-CZ" sz="1800" dirty="0" smtClean="0"/>
          </a:p>
          <a:p>
            <a:pPr algn="just"/>
            <a:r>
              <a:rPr lang="cs-CZ" sz="1800" dirty="0" smtClean="0"/>
              <a:t>Přičemž </a:t>
            </a:r>
            <a:r>
              <a:rPr lang="cs-CZ" sz="1800" dirty="0"/>
              <a:t>náročnost cílů musí být projednána a odsouhlasena a jejich plnění musí být podporováno vedením a radou. </a:t>
            </a:r>
            <a:endParaRPr lang="cs-CZ" sz="1800" dirty="0" smtClean="0"/>
          </a:p>
          <a:p>
            <a:pPr algn="just"/>
            <a:r>
              <a:rPr lang="cs-CZ" sz="1800" dirty="0" smtClean="0"/>
              <a:t>Životně </a:t>
            </a:r>
            <a:r>
              <a:rPr lang="cs-CZ" sz="1800" dirty="0"/>
              <a:t>důležitou roli pro udržení motivace a dosahování stále vyšších cílů, podle této teorie, je poskytování zpětné vazby zaměstnancům</a:t>
            </a:r>
            <a:r>
              <a:rPr lang="cs-CZ" sz="1800" dirty="0" smtClean="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Teorie cíle</a:t>
            </a:r>
            <a:endParaRPr lang="cs-CZ" dirty="0"/>
          </a:p>
        </p:txBody>
      </p:sp>
    </p:spTree>
    <p:extLst>
      <p:ext uri="{BB962C8B-B14F-4D97-AF65-F5344CB8AC3E}">
        <p14:creationId xmlns:p14="http://schemas.microsoft.com/office/powerpoint/2010/main" val="3765622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Teorie spravedlnosti</a:t>
            </a:r>
            <a:r>
              <a:rPr lang="cs-CZ" sz="1700" dirty="0"/>
              <a:t> </a:t>
            </a:r>
            <a:r>
              <a:rPr lang="cs-CZ" sz="1700" b="1" dirty="0"/>
              <a:t>J. S. Adamse</a:t>
            </a:r>
            <a:r>
              <a:rPr lang="cs-CZ" sz="1700" dirty="0"/>
              <a:t> je založena na principu sociálního srovnání. </a:t>
            </a:r>
            <a:endParaRPr lang="cs-CZ" sz="1700" dirty="0" smtClean="0"/>
          </a:p>
          <a:p>
            <a:pPr algn="just"/>
            <a:r>
              <a:rPr lang="cs-CZ" sz="1700" dirty="0" smtClean="0"/>
              <a:t>Teorie </a:t>
            </a:r>
            <a:r>
              <a:rPr lang="cs-CZ" sz="1700" dirty="0"/>
              <a:t>se zabývá tím, jak lidé vnímají způsob, jak se s nimi v porovnání s jinými lidmi zachází. </a:t>
            </a:r>
            <a:r>
              <a:rPr lang="cs-CZ" sz="1700" dirty="0" smtClean="0"/>
              <a:t>Přičemž </a:t>
            </a:r>
            <a:r>
              <a:rPr lang="cs-CZ" sz="1700" dirty="0"/>
              <a:t>spravedlivé zacházení podle této teorie </a:t>
            </a:r>
            <a:r>
              <a:rPr lang="cs-CZ" sz="1700" dirty="0" smtClean="0"/>
              <a:t>znamená</a:t>
            </a:r>
            <a:r>
              <a:rPr lang="cs-CZ" sz="1700" dirty="0"/>
              <a:t>, že je s člověkem jednáno stejně jako s jinou skupinou lidí nebo jako s odpovídající jinou osobou. </a:t>
            </a:r>
            <a:r>
              <a:rPr lang="cs-CZ" sz="1700" dirty="0" smtClean="0"/>
              <a:t>Spravedlnost </a:t>
            </a:r>
            <a:r>
              <a:rPr lang="cs-CZ" sz="1700" dirty="0"/>
              <a:t>se týká pocitů a vnímání z porovnání. </a:t>
            </a:r>
            <a:r>
              <a:rPr lang="cs-CZ" sz="1700" i="1" dirty="0" smtClean="0"/>
              <a:t>Teorie </a:t>
            </a:r>
            <a:r>
              <a:rPr lang="cs-CZ" sz="1700" i="1" dirty="0"/>
              <a:t>spravedlnosti </a:t>
            </a:r>
            <a:r>
              <a:rPr lang="cs-CZ" sz="1700" dirty="0"/>
              <a:t>vychází z předpokladu, že lidé budou lépe motivováni, jestliže se s nimi bude zacházet spravedlivě, a demotivováni, jestliže to bude naopak. </a:t>
            </a:r>
            <a:endParaRPr lang="cs-CZ" sz="1700" dirty="0" smtClean="0"/>
          </a:p>
          <a:p>
            <a:pPr algn="just"/>
            <a:r>
              <a:rPr lang="cs-CZ" sz="1700" dirty="0" smtClean="0"/>
              <a:t>Jak </a:t>
            </a:r>
            <a:r>
              <a:rPr lang="cs-CZ" sz="1700" dirty="0"/>
              <a:t>uvádí Adams ve své </a:t>
            </a:r>
            <a:r>
              <a:rPr lang="cs-CZ" sz="1700" dirty="0" smtClean="0"/>
              <a:t>teorii, </a:t>
            </a:r>
            <a:r>
              <a:rPr lang="cs-CZ" sz="1700" dirty="0"/>
              <a:t>existují dvě formy spravedlnosti, a to distributivní spravedlnost a procedurální spravedlnost. </a:t>
            </a:r>
            <a:endParaRPr lang="cs-CZ" sz="1700" dirty="0" smtClean="0"/>
          </a:p>
          <a:p>
            <a:pPr algn="just"/>
            <a:r>
              <a:rPr lang="cs-CZ" sz="1700" dirty="0" smtClean="0"/>
              <a:t>Distributivní </a:t>
            </a:r>
            <a:r>
              <a:rPr lang="cs-CZ" sz="1700" dirty="0"/>
              <a:t>spravedlnost se týká toho, jak lidé cítí, že jsou odměňováni podle svého přínosu a v porovnání s ostatními. </a:t>
            </a:r>
            <a:endParaRPr lang="cs-CZ" sz="1700" dirty="0" smtClean="0"/>
          </a:p>
          <a:p>
            <a:pPr algn="just"/>
            <a:r>
              <a:rPr lang="cs-CZ" sz="1700" dirty="0" smtClean="0"/>
              <a:t>Procedurální </a:t>
            </a:r>
            <a:r>
              <a:rPr lang="cs-CZ" sz="1700" dirty="0"/>
              <a:t>spravedlnost se týká toho, jak pracovníci vnímají spravedlnost postupů používaných organizací v takových oblastech jako je hodnocení pracovníků, povyšování a disciplinární záležitosti</a:t>
            </a:r>
            <a:r>
              <a:rPr lang="cs-CZ" sz="1700" dirty="0" smtClean="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Teorie spravedlnosti</a:t>
            </a:r>
            <a:endParaRPr lang="cs-CZ" dirty="0"/>
          </a:p>
        </p:txBody>
      </p:sp>
    </p:spTree>
    <p:extLst>
      <p:ext uri="{BB962C8B-B14F-4D97-AF65-F5344CB8AC3E}">
        <p14:creationId xmlns:p14="http://schemas.microsoft.com/office/powerpoint/2010/main" val="37747862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Motivační systém organizace je chápán jako soubor opatření, pravidel a postupů, které mají za cíl podpořit pozitivní pracovní motivaci </a:t>
            </a:r>
            <a:r>
              <a:rPr lang="cs-CZ" sz="1800" dirty="0" smtClean="0"/>
              <a:t>zaměstnanců.</a:t>
            </a:r>
          </a:p>
          <a:p>
            <a:pPr algn="just"/>
            <a:r>
              <a:rPr lang="cs-CZ" sz="1800" dirty="0" smtClean="0"/>
              <a:t>Motivační </a:t>
            </a:r>
            <a:r>
              <a:rPr lang="cs-CZ" sz="1800" dirty="0"/>
              <a:t>systém organizace </a:t>
            </a:r>
            <a:r>
              <a:rPr lang="cs-CZ" sz="1800" dirty="0" smtClean="0"/>
              <a:t>je chápán jako </a:t>
            </a:r>
            <a:r>
              <a:rPr lang="cs-CZ" sz="1800" dirty="0"/>
              <a:t>dynamický systém motivačních nástrojů, které odpovídají nejrůznějším potřebám zaměstnanců a jehož hlavním úkolem je měnit zavedené vztahy, zvyky a postoje k pracovní aktivitě. </a:t>
            </a:r>
            <a:endParaRPr lang="cs-CZ" sz="1800" dirty="0" smtClean="0"/>
          </a:p>
          <a:p>
            <a:pPr algn="just"/>
            <a:r>
              <a:rPr lang="cs-CZ" sz="1800" dirty="0"/>
              <a:t>Motivování a stimulování zaměstnanců je podstatou každého motivačního systému organizací</a:t>
            </a:r>
            <a:r>
              <a:rPr lang="cs-CZ" sz="1800" dirty="0" smtClean="0"/>
              <a:t>. Motivace </a:t>
            </a:r>
            <a:r>
              <a:rPr lang="cs-CZ" sz="1800" dirty="0"/>
              <a:t>zaměstnanců v organizacích může mít pozitivní formu i negativní formu. V souvislosti s motivačními systémy v převážné míře hovoříme o pozitivních formách </a:t>
            </a:r>
            <a:r>
              <a:rPr lang="cs-CZ" sz="1800" dirty="0" smtClean="0"/>
              <a:t>stimulace.</a:t>
            </a:r>
          </a:p>
          <a:p>
            <a:pPr algn="just"/>
            <a:r>
              <a:rPr lang="cs-CZ" sz="1800" dirty="0" smtClean="0"/>
              <a:t>Motivační </a:t>
            </a:r>
            <a:r>
              <a:rPr lang="cs-CZ" sz="1800" dirty="0"/>
              <a:t>systém </a:t>
            </a:r>
            <a:r>
              <a:rPr lang="cs-CZ" sz="1800" dirty="0" smtClean="0"/>
              <a:t>můžeme specifikovat jako </a:t>
            </a:r>
            <a:r>
              <a:rPr lang="cs-CZ" sz="1800" dirty="0"/>
              <a:t>souhrn tří základních oblastí personálních činností: hodnocení zaměstnanců; odměňování zaměstnanců; vzdělávání a rozvoj </a:t>
            </a:r>
            <a:r>
              <a:rPr lang="cs-CZ" sz="1800" dirty="0" smtClean="0"/>
              <a:t>zaměstnanců.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systémy</a:t>
            </a:r>
            <a:endParaRPr lang="cs-CZ" dirty="0"/>
          </a:p>
        </p:txBody>
      </p:sp>
    </p:spTree>
    <p:extLst>
      <p:ext uri="{BB962C8B-B14F-4D97-AF65-F5344CB8AC3E}">
        <p14:creationId xmlns:p14="http://schemas.microsoft.com/office/powerpoint/2010/main" val="4807030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Motivaci </a:t>
            </a:r>
            <a:r>
              <a:rPr lang="cs-CZ" sz="1800" dirty="0"/>
              <a:t>k pracovnímu jednání chápat jako vyjádření jednotlivce k přístupu k práci a jeho ochotu pracovat vycházející z jeho vnitřních pohnutek, motivů. </a:t>
            </a:r>
            <a:endParaRPr lang="cs-CZ" sz="1800" dirty="0" smtClean="0"/>
          </a:p>
          <a:p>
            <a:pPr algn="just"/>
            <a:r>
              <a:rPr lang="cs-CZ" sz="1800" dirty="0" smtClean="0"/>
              <a:t>Motivace </a:t>
            </a:r>
            <a:r>
              <a:rPr lang="cs-CZ" sz="1800" dirty="0"/>
              <a:t>je založena na aktivizačních faktorech, které mohou být vnitřní nebo vnější povahy, a podle charakteru aktivizačního faktoru </a:t>
            </a:r>
            <a:r>
              <a:rPr lang="cs-CZ" sz="1800" dirty="0" smtClean="0"/>
              <a:t>rozlišujeme </a:t>
            </a:r>
            <a:r>
              <a:rPr lang="cs-CZ" sz="1800" dirty="0"/>
              <a:t>dva typy motivací, a to vnitřní motivace a vnější motivace. </a:t>
            </a:r>
            <a:endParaRPr lang="cs-CZ" sz="1800" dirty="0" smtClean="0"/>
          </a:p>
          <a:p>
            <a:pPr algn="just"/>
            <a:r>
              <a:rPr lang="cs-CZ" sz="1800" b="1" dirty="0" smtClean="0"/>
              <a:t>Vnitřní </a:t>
            </a:r>
            <a:r>
              <a:rPr lang="cs-CZ" sz="1800" b="1" dirty="0"/>
              <a:t>motivace</a:t>
            </a:r>
            <a:r>
              <a:rPr lang="cs-CZ" sz="1800" dirty="0"/>
              <a:t> je založena na vnitřních aktivizačních faktorech – motivech (vnitřní motivátory), což jsou vnitřní (intrapsychické) pohnutky podněcující jednání člověka k něčemu. </a:t>
            </a:r>
            <a:endParaRPr lang="cs-CZ" sz="1800" dirty="0" smtClean="0"/>
          </a:p>
          <a:p>
            <a:pPr algn="just"/>
            <a:r>
              <a:rPr lang="cs-CZ" sz="1800" dirty="0" smtClean="0"/>
              <a:t>Vnitřní </a:t>
            </a:r>
            <a:r>
              <a:rPr lang="cs-CZ" sz="1800" dirty="0"/>
              <a:t>motivy zahrnují potřebu činnosti, potřebu sociálních vztahů, touhu po moci, touhu po výkonu, potřebu seberealizace. </a:t>
            </a:r>
            <a:endParaRPr lang="cs-CZ" sz="1800" dirty="0" smtClean="0"/>
          </a:p>
          <a:p>
            <a:pPr algn="just"/>
            <a:r>
              <a:rPr lang="cs-CZ" sz="1800" dirty="0" smtClean="0"/>
              <a:t>V</a:t>
            </a:r>
            <a:r>
              <a:rPr lang="cs-CZ" sz="1800" dirty="0"/>
              <a:t> případě pracovní motivace založené převážně na vnitřních motivech, je pracovní výkon sám o sobě zdrojem uspokojení</a:t>
            </a:r>
            <a:r>
              <a:rPr lang="cs-CZ" sz="1800" dirty="0" smtClean="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Vnitřní motivace</a:t>
            </a:r>
            <a:endParaRPr lang="cs-CZ" dirty="0"/>
          </a:p>
        </p:txBody>
      </p:sp>
    </p:spTree>
    <p:extLst>
      <p:ext uri="{BB962C8B-B14F-4D97-AF65-F5344CB8AC3E}">
        <p14:creationId xmlns:p14="http://schemas.microsoft.com/office/powerpoint/2010/main" val="561250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House ve své teorii předpokládá, že chování lídrů ovlivňují dvě skupiny situačních faktorů, a to faktory prostředí a faktory podřízených. </a:t>
            </a:r>
            <a:endParaRPr lang="cs-CZ" sz="1800" dirty="0" smtClean="0"/>
          </a:p>
          <a:p>
            <a:pPr algn="just"/>
            <a:r>
              <a:rPr lang="cs-CZ" sz="1800" b="1" dirty="0" smtClean="0"/>
              <a:t>Faktory </a:t>
            </a:r>
            <a:r>
              <a:rPr lang="cs-CZ" sz="1800" b="1" dirty="0"/>
              <a:t>prostředí </a:t>
            </a:r>
            <a:r>
              <a:rPr lang="cs-CZ" sz="1800" dirty="0"/>
              <a:t>se zahrnují faktory mimo kontrolu pracovníků, jako je pracovní skupina, strukturování úkolu, systém formálních autorit, pracovní skupina. Faktory prostředí determinují typ chování lídra, jestliže mají podřízení dosáhnout maximálně možných výsledků. </a:t>
            </a:r>
            <a:endParaRPr lang="cs-CZ" sz="1800" dirty="0" smtClean="0"/>
          </a:p>
          <a:p>
            <a:pPr algn="just"/>
            <a:r>
              <a:rPr lang="cs-CZ" sz="1800" b="1" dirty="0" smtClean="0"/>
              <a:t>Faktory </a:t>
            </a:r>
            <a:r>
              <a:rPr lang="cs-CZ" sz="1800" b="1" dirty="0"/>
              <a:t>podřízených </a:t>
            </a:r>
            <a:r>
              <a:rPr lang="cs-CZ" sz="1800" dirty="0"/>
              <a:t>představují osobní charakteristiky samotných podřízených, jako je těžiště kontroly, zkušenosti, očekávané schopnosti. Osobní charakteristiky podřízených determinují jak je prostředí a chování lídra interpretováno. </a:t>
            </a:r>
            <a:endParaRPr lang="cs-CZ" sz="1800" dirty="0" smtClean="0"/>
          </a:p>
          <a:p>
            <a:pPr algn="just"/>
            <a:r>
              <a:rPr lang="cs-CZ" sz="1800" dirty="0" smtClean="0"/>
              <a:t>Teorie </a:t>
            </a:r>
            <a:r>
              <a:rPr lang="cs-CZ" sz="1800" dirty="0"/>
              <a:t>předpokládá, že chování lídra, z pohledu dosahování cílů a výkonů, nebude účinné, pokud nebude slučitelné s prostředím nebo charakteristikami podřízených.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Teorie vedení cesta-cíl II</a:t>
            </a:r>
            <a:endParaRPr lang="cs-CZ" dirty="0"/>
          </a:p>
        </p:txBody>
      </p:sp>
    </p:spTree>
    <p:extLst>
      <p:ext uri="{BB962C8B-B14F-4D97-AF65-F5344CB8AC3E}">
        <p14:creationId xmlns:p14="http://schemas.microsoft.com/office/powerpoint/2010/main" val="2979829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Vnější motivace</a:t>
            </a:r>
            <a:r>
              <a:rPr lang="cs-CZ" sz="1800" dirty="0"/>
              <a:t> je založena na vnějších aktivizačních faktorech – stimulech (vnější motivátory), které představují pobídky nebo popudy z vnějšku. </a:t>
            </a:r>
            <a:endParaRPr lang="cs-CZ" sz="1800" dirty="0" smtClean="0"/>
          </a:p>
          <a:p>
            <a:pPr algn="just"/>
            <a:r>
              <a:rPr lang="cs-CZ" sz="1800" dirty="0" smtClean="0"/>
              <a:t>Tvoří </a:t>
            </a:r>
            <a:r>
              <a:rPr lang="cs-CZ" sz="1800" dirty="0"/>
              <a:t>ji odměny, jako třeba zvýšení platu, pochvala, povýšení, ale také tresty, jako například disciplinární řízení, odepření platu nebo kritika. </a:t>
            </a:r>
            <a:endParaRPr lang="cs-CZ" sz="1800" dirty="0" smtClean="0"/>
          </a:p>
          <a:p>
            <a:pPr algn="just"/>
            <a:r>
              <a:rPr lang="cs-CZ" sz="1800" dirty="0" smtClean="0"/>
              <a:t>Podle </a:t>
            </a:r>
            <a:r>
              <a:rPr lang="cs-CZ" sz="1800" dirty="0"/>
              <a:t>Armstronga (2007) mohou mít vnější motivátory bezprostřední účinek působící spíše krátkodobě. </a:t>
            </a:r>
            <a:endParaRPr lang="cs-CZ" sz="1800" dirty="0" smtClean="0"/>
          </a:p>
          <a:p>
            <a:pPr algn="just"/>
            <a:r>
              <a:rPr lang="cs-CZ" sz="1800" dirty="0" smtClean="0"/>
              <a:t>Zatímco </a:t>
            </a:r>
            <a:r>
              <a:rPr lang="cs-CZ" sz="1800" dirty="0"/>
              <a:t>vnitřní motivátory, které se týkají kvality pracovního života, mají hlubší a dlouhodobější účinek. </a:t>
            </a:r>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Vnější motivace</a:t>
            </a:r>
            <a:endParaRPr lang="cs-CZ" dirty="0"/>
          </a:p>
        </p:txBody>
      </p:sp>
    </p:spTree>
    <p:extLst>
      <p:ext uri="{BB962C8B-B14F-4D97-AF65-F5344CB8AC3E}">
        <p14:creationId xmlns:p14="http://schemas.microsoft.com/office/powerpoint/2010/main" val="8214487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Vhodně a efektivně nastavený motivační systém je klíčovým prvkem v řízení lidských zdrojů v každé organizaci. </a:t>
            </a:r>
            <a:endParaRPr lang="cs-CZ" sz="1800" dirty="0" smtClean="0"/>
          </a:p>
          <a:p>
            <a:pPr algn="just"/>
            <a:r>
              <a:rPr lang="cs-CZ" sz="1800" dirty="0" smtClean="0"/>
              <a:t>Pro </a:t>
            </a:r>
            <a:r>
              <a:rPr lang="cs-CZ" sz="1800" dirty="0"/>
              <a:t>vytvoření efektivního motivačního systému organizace je nutná identifikace potřeb organizaci i zaměstnanců, a nalezení rovnovážného systému, který bude odpovídat potřebám zaměstnanců i organizace. </a:t>
            </a:r>
            <a:endParaRPr lang="cs-CZ" sz="1800" dirty="0" smtClean="0"/>
          </a:p>
          <a:p>
            <a:pPr algn="just"/>
            <a:r>
              <a:rPr lang="cs-CZ" sz="1800" dirty="0" smtClean="0"/>
              <a:t>Vhodně </a:t>
            </a:r>
            <a:r>
              <a:rPr lang="cs-CZ" sz="1800" dirty="0"/>
              <a:t>nastavený motivační systém mimo jiné posiluje firemní kulturu, posiluje loajalitu zaměstnanců a jejich spokojenost, sjednocuje zaměstnance v jejich pracovním úsilí a dosažení požadovaného výkonu organizace. </a:t>
            </a:r>
            <a:endParaRPr lang="cs-CZ" sz="1800" dirty="0" smtClean="0"/>
          </a:p>
          <a:p>
            <a:pPr algn="just"/>
            <a:r>
              <a:rPr lang="cs-CZ" sz="1800" dirty="0" smtClean="0"/>
              <a:t>Důležitou </a:t>
            </a:r>
            <a:r>
              <a:rPr lang="cs-CZ" sz="1800" dirty="0"/>
              <a:t>vlastností motivačního systému je jeho flexibilita, schopnost se pružně a včas přizpůsobit měnící se situaci a potřebám zaměstnanců.</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Požadavky na motivační systémy</a:t>
            </a:r>
            <a:endParaRPr lang="cs-CZ" dirty="0"/>
          </a:p>
        </p:txBody>
      </p:sp>
    </p:spTree>
    <p:extLst>
      <p:ext uri="{BB962C8B-B14F-4D97-AF65-F5344CB8AC3E}">
        <p14:creationId xmlns:p14="http://schemas.microsoft.com/office/powerpoint/2010/main" val="1537258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Transakční vedení</a:t>
            </a:r>
            <a:r>
              <a:rPr lang="cs-CZ" sz="1800" dirty="0"/>
              <a:t> je založeno na poskytování určitých odměn (peníze, práce, jistota) za ochotu vyhovět a práci vykonat. </a:t>
            </a:r>
            <a:endParaRPr lang="cs-CZ" sz="1800" dirty="0" smtClean="0"/>
          </a:p>
          <a:p>
            <a:pPr algn="just"/>
            <a:r>
              <a:rPr lang="cs-CZ" sz="1800" dirty="0" smtClean="0"/>
              <a:t>Z</a:t>
            </a:r>
            <a:r>
              <a:rPr lang="cs-CZ" sz="1800" dirty="0"/>
              <a:t> tohoto pohledu se transakční </a:t>
            </a:r>
            <a:r>
              <a:rPr lang="cs-CZ" sz="1800" dirty="0" smtClean="0"/>
              <a:t>lídři </a:t>
            </a:r>
            <a:r>
              <a:rPr lang="cs-CZ" sz="1800" dirty="0"/>
              <a:t>podobají spíše manažerům než lídrům. </a:t>
            </a:r>
            <a:endParaRPr lang="cs-CZ" sz="1800" dirty="0" smtClean="0"/>
          </a:p>
          <a:p>
            <a:pPr algn="just"/>
            <a:r>
              <a:rPr lang="cs-CZ" sz="1800" dirty="0" smtClean="0"/>
              <a:t>Projevy transakčního </a:t>
            </a:r>
            <a:r>
              <a:rPr lang="cs-CZ" sz="1800" dirty="0"/>
              <a:t>vedení lidí jsou podněcovány pouze potřebami a preferencemi lidí, čímž tato podoba vedení lidí nekriticky reaguje na naše potřeby a preference a vychází z nerozvinutého mravního cítění.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Transakční vedení</a:t>
            </a:r>
            <a:endParaRPr lang="cs-CZ" dirty="0"/>
          </a:p>
        </p:txBody>
      </p:sp>
    </p:spTree>
    <p:extLst>
      <p:ext uri="{BB962C8B-B14F-4D97-AF65-F5344CB8AC3E}">
        <p14:creationId xmlns:p14="http://schemas.microsoft.com/office/powerpoint/2010/main" val="524249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Transformační vedení</a:t>
            </a:r>
            <a:r>
              <a:rPr lang="cs-CZ" sz="1800" dirty="0"/>
              <a:t> je </a:t>
            </a:r>
            <a:r>
              <a:rPr lang="cs-CZ" sz="1800" dirty="0" smtClean="0"/>
              <a:t>založeno </a:t>
            </a:r>
            <a:r>
              <a:rPr lang="cs-CZ" sz="1800" dirty="0"/>
              <a:t>na schopnosti využít sílu osobnosti vedoucího pracovníka a tím dosáhnout významných změn v chování spolupracovníků tak, aby bylo dosaženo uskutečnění vizí a naplnění cílů lídra. </a:t>
            </a:r>
            <a:endParaRPr lang="cs-CZ" sz="1800" dirty="0" smtClean="0"/>
          </a:p>
          <a:p>
            <a:pPr algn="just"/>
            <a:r>
              <a:rPr lang="cs-CZ" sz="1800" dirty="0"/>
              <a:t>M</a:t>
            </a:r>
            <a:r>
              <a:rPr lang="cs-CZ" sz="1800" dirty="0" smtClean="0"/>
              <a:t>íra </a:t>
            </a:r>
            <a:r>
              <a:rPr lang="cs-CZ" sz="1800" dirty="0"/>
              <a:t>v jaké jsou lídři transformační, se měří jejich vlivem na jejich stoupence, ve smyslu míry důvěry, obdivu, věrnosti a úcty stoupenců k lídrovi, stejně jako míry, v jaké jsou stoupenci ochotni pracovat usilovněji, než se původně očekávalo. </a:t>
            </a:r>
            <a:endParaRPr lang="cs-CZ" sz="1800" dirty="0" smtClean="0"/>
          </a:p>
          <a:p>
            <a:pPr algn="just"/>
            <a:r>
              <a:rPr lang="cs-CZ" sz="1800" dirty="0" smtClean="0"/>
              <a:t>K</a:t>
            </a:r>
            <a:r>
              <a:rPr lang="cs-CZ" sz="1800" dirty="0"/>
              <a:t> tomu </a:t>
            </a:r>
            <a:r>
              <a:rPr lang="cs-CZ" sz="1800" dirty="0" smtClean="0"/>
              <a:t>dochází, </a:t>
            </a:r>
            <a:r>
              <a:rPr lang="cs-CZ" sz="1800" dirty="0"/>
              <a:t>protože lídr transformuje a stimuluje prostřednictvím inspirující mise a vize, kterým poskytuje identitu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Transformační vedení</a:t>
            </a:r>
            <a:endParaRPr lang="cs-CZ" dirty="0"/>
          </a:p>
        </p:txBody>
      </p:sp>
    </p:spTree>
    <p:extLst>
      <p:ext uri="{BB962C8B-B14F-4D97-AF65-F5344CB8AC3E}">
        <p14:creationId xmlns:p14="http://schemas.microsoft.com/office/powerpoint/2010/main" val="604983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Charismatické vedení lidí</a:t>
            </a:r>
            <a:r>
              <a:rPr lang="cs-CZ" sz="1800" dirty="0"/>
              <a:t> je založeno na osobnosti, na vlastnostech a charismatu, lídra umožňující ostatní přesvědčit k následování. </a:t>
            </a:r>
            <a:endParaRPr lang="cs-CZ" sz="1800" dirty="0" smtClean="0"/>
          </a:p>
          <a:p>
            <a:pPr algn="just"/>
            <a:r>
              <a:rPr lang="cs-CZ" sz="1800" dirty="0" smtClean="0"/>
              <a:t>Charismatičtí </a:t>
            </a:r>
            <a:r>
              <a:rPr lang="cs-CZ" sz="1800" dirty="0"/>
              <a:t>lídři se odlišují od běžných lidí tím, že jsou obdařeni výjimečnými vlastnostmi, které jejich stoupence inspirují. Charismatičtí lídři pracují se zaměstnanci tak, že vytvářejí inspirující představu budoucnosti. Tímto jsou podobni transformačním lídrům. </a:t>
            </a:r>
            <a:endParaRPr lang="cs-CZ" sz="1800" dirty="0" smtClean="0"/>
          </a:p>
          <a:p>
            <a:pPr marL="0" indent="0" algn="just">
              <a:buNone/>
            </a:pPr>
            <a:r>
              <a:rPr lang="cs-CZ" sz="1800" dirty="0" smtClean="0"/>
              <a:t>Základní </a:t>
            </a:r>
            <a:r>
              <a:rPr lang="cs-CZ" sz="1800" dirty="0"/>
              <a:t>osobnostní charakteristiky charismatického </a:t>
            </a:r>
            <a:r>
              <a:rPr lang="cs-CZ" sz="1800" dirty="0" smtClean="0"/>
              <a:t>lídra jsou:</a:t>
            </a:r>
            <a:endParaRPr lang="cs-CZ" sz="1800" dirty="0"/>
          </a:p>
          <a:p>
            <a:pPr lvl="0" algn="just"/>
            <a:r>
              <a:rPr lang="cs-CZ" sz="1800" dirty="0"/>
              <a:t>má vizi;</a:t>
            </a:r>
          </a:p>
          <a:p>
            <a:pPr lvl="0" algn="just"/>
            <a:r>
              <a:rPr lang="cs-CZ" sz="1800" dirty="0"/>
              <a:t>je schopen svoji vizi vysvětlit;</a:t>
            </a:r>
          </a:p>
          <a:p>
            <a:pPr lvl="0" algn="just"/>
            <a:r>
              <a:rPr lang="cs-CZ" sz="1800" dirty="0"/>
              <a:t>je ochoten riskovat pro naplnění své vize;</a:t>
            </a:r>
          </a:p>
          <a:p>
            <a:pPr lvl="0" algn="just"/>
            <a:r>
              <a:rPr lang="cs-CZ" sz="1800" dirty="0"/>
              <a:t>je citlivý jak k životnímu prostředí a potřebám svých spolupracovníků;</a:t>
            </a:r>
          </a:p>
          <a:p>
            <a:pPr lvl="0" algn="just"/>
            <a:r>
              <a:rPr lang="cs-CZ" sz="1800" dirty="0"/>
              <a:t>jeho chování není zcela běžné.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Charismatické vedení</a:t>
            </a:r>
            <a:endParaRPr lang="cs-CZ" dirty="0"/>
          </a:p>
        </p:txBody>
      </p:sp>
    </p:spTree>
    <p:extLst>
      <p:ext uri="{BB962C8B-B14F-4D97-AF65-F5344CB8AC3E}">
        <p14:creationId xmlns:p14="http://schemas.microsoft.com/office/powerpoint/2010/main" val="2366538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Vizionářské vedení lidí</a:t>
            </a:r>
            <a:r>
              <a:rPr lang="cs-CZ" sz="1800" dirty="0"/>
              <a:t> je inspirováno jasnou vizí, jasným cílem, vzrušující budoucnosti, která je pro spolupracovníky lákavá. </a:t>
            </a:r>
            <a:endParaRPr lang="cs-CZ" sz="1800" dirty="0" smtClean="0"/>
          </a:p>
          <a:p>
            <a:pPr algn="just"/>
            <a:r>
              <a:rPr lang="cs-CZ" sz="1800" dirty="0" smtClean="0"/>
              <a:t>Vizionářské </a:t>
            </a:r>
            <a:r>
              <a:rPr lang="cs-CZ" sz="1800" dirty="0"/>
              <a:t>vedení je založeno na poskytnutí pocitu účelnosti a smysluplnosti práce a života nabídkou vzrušující vize. Přičemž vizi můžeme chápat jako cíl, který je lákavý. </a:t>
            </a:r>
            <a:endParaRPr lang="cs-CZ" sz="1800" dirty="0" smtClean="0"/>
          </a:p>
          <a:p>
            <a:pPr algn="just"/>
            <a:r>
              <a:rPr lang="cs-CZ" sz="1800" dirty="0" smtClean="0"/>
              <a:t>Vizionářští </a:t>
            </a:r>
            <a:r>
              <a:rPr lang="cs-CZ" sz="1800" dirty="0"/>
              <a:t>lídři jsou schopni vytvořit a vysvětlit realistickou, důvěryhodnou a atraktivní vizi budoucnosti, která zlepší současnou situaci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Vizionářské vedení</a:t>
            </a:r>
            <a:endParaRPr lang="cs-CZ" dirty="0"/>
          </a:p>
        </p:txBody>
      </p:sp>
    </p:spTree>
    <p:extLst>
      <p:ext uri="{BB962C8B-B14F-4D97-AF65-F5344CB8AC3E}">
        <p14:creationId xmlns:p14="http://schemas.microsoft.com/office/powerpoint/2010/main" val="732863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Autentické vedení lidí</a:t>
            </a:r>
            <a:r>
              <a:rPr lang="cs-CZ" sz="1800" dirty="0"/>
              <a:t> je založeno na pozitivní morální perspektivě, která se vyznačuje vysokými etickými standardy usměrňující rozhodování a chování </a:t>
            </a:r>
            <a:r>
              <a:rPr lang="cs-CZ" sz="1800" dirty="0" smtClean="0"/>
              <a:t>lidí.</a:t>
            </a:r>
          </a:p>
          <a:p>
            <a:pPr algn="just"/>
            <a:r>
              <a:rPr lang="cs-CZ" sz="1800" dirty="0" err="1" smtClean="0"/>
              <a:t>Autentiční</a:t>
            </a:r>
            <a:r>
              <a:rPr lang="cs-CZ" sz="1800" dirty="0" smtClean="0"/>
              <a:t> </a:t>
            </a:r>
            <a:r>
              <a:rPr lang="cs-CZ" sz="1800" dirty="0"/>
              <a:t>lídři se snaží jednat v souladu s osobními hodnotami a přesvědčením takovým způsobem, aby získali respekt a důvěru spolupracovníků. </a:t>
            </a:r>
            <a:endParaRPr lang="cs-CZ" sz="1800" dirty="0" smtClean="0"/>
          </a:p>
          <a:p>
            <a:pPr algn="just"/>
            <a:r>
              <a:rPr lang="cs-CZ" sz="1800" dirty="0" smtClean="0"/>
              <a:t>Tento </a:t>
            </a:r>
            <a:r>
              <a:rPr lang="cs-CZ" sz="1800" dirty="0"/>
              <a:t>respekt se vytváří také podporováním rozmanitých názorů a vytvářením sítí vztahů založených na spolupráci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Autentické vedení</a:t>
            </a:r>
            <a:endParaRPr lang="cs-CZ" dirty="0"/>
          </a:p>
        </p:txBody>
      </p:sp>
    </p:spTree>
    <p:extLst>
      <p:ext uri="{BB962C8B-B14F-4D97-AF65-F5344CB8AC3E}">
        <p14:creationId xmlns:p14="http://schemas.microsoft.com/office/powerpoint/2010/main" val="464516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 pohledu stylu řízení je koučování osobní přístup realizovaný při výkonu práce a používaný manažery k rozvoji dovedností a schopností pracovníků.  </a:t>
            </a:r>
            <a:endParaRPr lang="cs-CZ" sz="1800" dirty="0" smtClean="0"/>
          </a:p>
          <a:p>
            <a:pPr algn="just"/>
            <a:r>
              <a:rPr lang="cs-CZ" sz="1800" dirty="0" smtClean="0"/>
              <a:t>Řízení </a:t>
            </a:r>
            <a:r>
              <a:rPr lang="cs-CZ" sz="1800" dirty="0"/>
              <a:t>lidí formou koučování není založeno na přímých příkazech a rozkazech, ale spíše na přístupech podporujících důvěru, posilující spolupráci při řešení problému</a:t>
            </a:r>
            <a:r>
              <a:rPr lang="cs-CZ" sz="1800" dirty="0" smtClean="0"/>
              <a:t>.</a:t>
            </a:r>
          </a:p>
          <a:p>
            <a:pPr algn="just"/>
            <a:r>
              <a:rPr lang="cs-CZ" sz="1800" dirty="0"/>
              <a:t>Koučování, jak už napovídá samotný pojem, je manažerský přístup převzatý z oblasti sportu. </a:t>
            </a:r>
            <a:endParaRPr lang="cs-CZ" sz="1800" dirty="0" smtClean="0"/>
          </a:p>
          <a:p>
            <a:pPr algn="just"/>
            <a:r>
              <a:rPr lang="cs-CZ" sz="1800" dirty="0" smtClean="0"/>
              <a:t>Koučování </a:t>
            </a:r>
            <a:r>
              <a:rPr lang="cs-CZ" sz="1800" dirty="0"/>
              <a:t>může být chápáno buď jako forma poradenství nebo určitý styl </a:t>
            </a:r>
            <a:r>
              <a:rPr lang="cs-CZ" sz="1800" dirty="0" smtClean="0"/>
              <a:t>řízení.</a:t>
            </a:r>
          </a:p>
          <a:p>
            <a:pPr algn="just"/>
            <a:r>
              <a:rPr lang="cs-CZ" sz="1800" dirty="0"/>
              <a:t>Potřeba koučování </a:t>
            </a:r>
            <a:r>
              <a:rPr lang="cs-CZ" sz="1800" dirty="0" smtClean="0"/>
              <a:t>vyplývá </a:t>
            </a:r>
            <a:r>
              <a:rPr lang="cs-CZ" sz="1800" dirty="0"/>
              <a:t>z formálního nebo neformálního zkoumání pracovního výkonu, ale i běžných každodenních </a:t>
            </a:r>
            <a:r>
              <a:rPr lang="cs-CZ" sz="1800" dirty="0" smtClean="0"/>
              <a:t>aktivit.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Koučování</a:t>
            </a:r>
            <a:endParaRPr lang="cs-CZ" dirty="0"/>
          </a:p>
        </p:txBody>
      </p:sp>
    </p:spTree>
    <p:extLst>
      <p:ext uri="{BB962C8B-B14F-4D97-AF65-F5344CB8AC3E}">
        <p14:creationId xmlns:p14="http://schemas.microsoft.com/office/powerpoint/2010/main" val="1172897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3880</TotalTime>
  <Words>3348</Words>
  <Application>Microsoft Office PowerPoint</Application>
  <PresentationFormat>Předvádění na obrazovce (16:9)</PresentationFormat>
  <Paragraphs>211</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Moderní styly vedení a motivace</vt:lpstr>
      <vt:lpstr>Teorie vedení cesta-cíl I</vt:lpstr>
      <vt:lpstr>Teorie vedení cesta-cíl II</vt:lpstr>
      <vt:lpstr>Transakční vedení</vt:lpstr>
      <vt:lpstr>Transformační vedení</vt:lpstr>
      <vt:lpstr>Charismatické vedení</vt:lpstr>
      <vt:lpstr>Vizionářské vedení</vt:lpstr>
      <vt:lpstr>Autentické vedení</vt:lpstr>
      <vt:lpstr>Koučování</vt:lpstr>
      <vt:lpstr>Cíle koučování</vt:lpstr>
      <vt:lpstr>Charakteristiky koučování I</vt:lpstr>
      <vt:lpstr>Charakteristiky koučování II</vt:lpstr>
      <vt:lpstr>Etapy koučování </vt:lpstr>
      <vt:lpstr>Mentorování</vt:lpstr>
      <vt:lpstr>Zásady volby stylu vedení</vt:lpstr>
      <vt:lpstr>Motivace I</vt:lpstr>
      <vt:lpstr>Motivace II</vt:lpstr>
      <vt:lpstr>Motivační teorie</vt:lpstr>
      <vt:lpstr>Rozdělení motivačních teorií</vt:lpstr>
      <vt:lpstr>Maslowova pyramida potřeb</vt:lpstr>
      <vt:lpstr>Maslowova pyramida potřeb</vt:lpstr>
      <vt:lpstr>Teorie tří kategorií potřeb</vt:lpstr>
      <vt:lpstr>Teorie potřeb McClellanda</vt:lpstr>
      <vt:lpstr>Herzbergova dvoufaktorová teorie motivace</vt:lpstr>
      <vt:lpstr>Expektační teorie motivace</vt:lpstr>
      <vt:lpstr>Teorie cíle</vt:lpstr>
      <vt:lpstr>Teorie spravedlnosti</vt:lpstr>
      <vt:lpstr>Motivační systémy</vt:lpstr>
      <vt:lpstr>Vnitřní motivace</vt:lpstr>
      <vt:lpstr>Vnější motivace</vt:lpstr>
      <vt:lpstr>Požadavky na motivační systémy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387</cp:revision>
  <dcterms:created xsi:type="dcterms:W3CDTF">2016-07-06T15:42:34Z</dcterms:created>
  <dcterms:modified xsi:type="dcterms:W3CDTF">2021-04-19T16:17:38Z</dcterms:modified>
</cp:coreProperties>
</file>