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324" r:id="rId4"/>
    <p:sldId id="266" r:id="rId5"/>
    <p:sldId id="299" r:id="rId6"/>
    <p:sldId id="268" r:id="rId7"/>
    <p:sldId id="325" r:id="rId8"/>
    <p:sldId id="300" r:id="rId9"/>
    <p:sldId id="301" r:id="rId10"/>
    <p:sldId id="308" r:id="rId11"/>
    <p:sldId id="310" r:id="rId12"/>
    <p:sldId id="302" r:id="rId1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81" d="100"/>
          <a:sy n="81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15.03.2021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Konflikty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Porady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seminář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Pozdní začátky porad – pozdní příchody účastníků</a:t>
            </a:r>
          </a:p>
          <a:p>
            <a:r>
              <a:rPr lang="cs-CZ" sz="2400" dirty="0"/>
              <a:t>Diskuse bez řádu, struktury a kontroly</a:t>
            </a:r>
          </a:p>
          <a:p>
            <a:r>
              <a:rPr lang="cs-CZ" sz="2400" dirty="0"/>
              <a:t>Odchody z jednání kvůli telefonátům</a:t>
            </a:r>
          </a:p>
          <a:p>
            <a:r>
              <a:rPr lang="cs-CZ" sz="2400" dirty="0"/>
              <a:t>Zvonící telefony, spánek, soukromé hovory, skákání do řeči, čtení atd.</a:t>
            </a:r>
          </a:p>
          <a:p>
            <a:r>
              <a:rPr lang="cs-CZ" sz="2400" dirty="0"/>
              <a:t>Nedává se prostor všem účastníkům porady</a:t>
            </a:r>
          </a:p>
          <a:p>
            <a:r>
              <a:rPr lang="cs-CZ" sz="2400" dirty="0"/>
              <a:t>Neprovedení shrnutí porady</a:t>
            </a:r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 smtClean="0"/>
          </a:p>
          <a:p>
            <a:pPr algn="just"/>
            <a:endParaRPr lang="cs-CZ" sz="2400" dirty="0"/>
          </a:p>
          <a:p>
            <a:pPr algn="just"/>
            <a:endParaRPr lang="pl-PL" sz="2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Chyby na poradách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276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/>
              <a:t>Volná diskuse týmu k získání nových tvůrčích nápadů a myšlenek na zlepšení nebo nalezení správného řešení v krátkém čase.</a:t>
            </a:r>
          </a:p>
          <a:p>
            <a:pPr algn="just"/>
            <a:r>
              <a:rPr lang="cs-CZ" sz="2300" dirty="0"/>
              <a:t>Logické myšlení je nahrazeno intuitivním</a:t>
            </a:r>
          </a:p>
          <a:p>
            <a:pPr algn="just"/>
            <a:r>
              <a:rPr lang="cs-CZ" sz="2300" dirty="0"/>
              <a:t>Při řešení zamlženého problému, rámcově vymezená oblast</a:t>
            </a:r>
          </a:p>
          <a:p>
            <a:pPr algn="just"/>
            <a:r>
              <a:rPr lang="cs-CZ" sz="2300" dirty="0"/>
              <a:t>Účastníci – odborníci z oboru 50%, odborníci z příbuzných oborů 30%, osoby bez spojitosti s daným oborem 20%</a:t>
            </a:r>
          </a:p>
          <a:p>
            <a:pPr algn="just"/>
            <a:r>
              <a:rPr lang="cs-CZ" sz="2300" dirty="0"/>
              <a:t>Pravidla – zákaz kritiky, uvolnění fantazie, vzájemná inspirace, co největší množství, rovnost účastníků</a:t>
            </a:r>
          </a:p>
          <a:p>
            <a:pPr algn="just"/>
            <a:endParaRPr lang="cs-CZ" sz="2300" dirty="0"/>
          </a:p>
          <a:p>
            <a:pPr algn="just"/>
            <a:endParaRPr lang="cs-CZ" sz="2300" dirty="0"/>
          </a:p>
          <a:p>
            <a:pPr algn="just"/>
            <a:endParaRPr lang="cs-CZ" sz="2300" dirty="0"/>
          </a:p>
          <a:p>
            <a:pPr algn="just"/>
            <a:endParaRPr lang="cs-CZ" sz="2300" dirty="0" smtClean="0"/>
          </a:p>
          <a:p>
            <a:pPr algn="just"/>
            <a:endParaRPr lang="cs-CZ" sz="2300" dirty="0"/>
          </a:p>
          <a:p>
            <a:pPr algn="just"/>
            <a:endParaRPr lang="pl-PL" sz="23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Brainstorming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77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3780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cs-CZ" sz="2400" dirty="0"/>
              <a:t>Vedoucí zopakuje základní pravidla brainstormingu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400" dirty="0"/>
              <a:t>Seznámení účastníků s problémem, který bude diskutován a řešen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400" dirty="0"/>
              <a:t>Rozcvička – odreagování účastníků a naladění na tvůrčí myšlení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400" dirty="0"/>
              <a:t>Diskuse k samotnému tématu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400" dirty="0"/>
              <a:t>Zpracování a vyhodnocení námětů</a:t>
            </a:r>
          </a:p>
          <a:p>
            <a:pPr algn="just"/>
            <a:endParaRPr lang="pl-PL" sz="2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Průběh brainstormingu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2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/>
              <a:t>Konflikt</a:t>
            </a:r>
            <a:r>
              <a:rPr lang="cs-CZ" sz="2000" dirty="0"/>
              <a:t> – rozpor, neshoda, nesouhlas, srážka názorů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b="1" dirty="0"/>
              <a:t>Přístupy ke konfliktům</a:t>
            </a:r>
          </a:p>
          <a:p>
            <a:pPr lvl="1"/>
            <a:r>
              <a:rPr lang="cs-CZ" sz="2000" dirty="0"/>
              <a:t>tradiční přístup</a:t>
            </a:r>
          </a:p>
          <a:p>
            <a:pPr lvl="1"/>
            <a:r>
              <a:rPr lang="cs-CZ" sz="2000" dirty="0"/>
              <a:t>pluralistický přístup</a:t>
            </a:r>
          </a:p>
          <a:p>
            <a:endParaRPr lang="cs-CZ" sz="2000" dirty="0"/>
          </a:p>
          <a:p>
            <a:r>
              <a:rPr lang="cs-CZ" sz="2000" b="1" dirty="0"/>
              <a:t>Kritéria dělení konfliktů</a:t>
            </a:r>
          </a:p>
          <a:p>
            <a:pPr lvl="1"/>
            <a:r>
              <a:rPr lang="cs-CZ" sz="2000" dirty="0"/>
              <a:t>Časové hledisko</a:t>
            </a:r>
          </a:p>
          <a:p>
            <a:pPr lvl="1"/>
            <a:r>
              <a:rPr lang="cs-CZ" sz="2000" dirty="0"/>
              <a:t>Hledisko počtu účastníků v konfliktu</a:t>
            </a:r>
          </a:p>
          <a:p>
            <a:pPr lvl="1"/>
            <a:r>
              <a:rPr lang="cs-CZ" sz="2000" dirty="0"/>
              <a:t>Hledisko prostředí</a:t>
            </a:r>
          </a:p>
          <a:p>
            <a:pPr lvl="1"/>
            <a:r>
              <a:rPr lang="cs-CZ" sz="2000" dirty="0"/>
              <a:t>Podle jejich psychologické charakteristiky</a:t>
            </a:r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Konflikt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55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Záměrně </a:t>
            </a:r>
          </a:p>
          <a:p>
            <a:r>
              <a:rPr lang="cs-CZ" sz="2000" dirty="0"/>
              <a:t>Náhodně</a:t>
            </a:r>
          </a:p>
          <a:p>
            <a:r>
              <a:rPr lang="cs-CZ" sz="2000" dirty="0"/>
              <a:t>Mimořádně</a:t>
            </a:r>
          </a:p>
          <a:p>
            <a:endParaRPr lang="cs-CZ" sz="2000" dirty="0"/>
          </a:p>
          <a:p>
            <a:r>
              <a:rPr lang="cs-CZ" sz="2000" b="1" dirty="0"/>
              <a:t>Vývoj konfliktu, etapy: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sz="2000" dirty="0"/>
              <a:t>Vzplanutí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sz="2000" dirty="0"/>
              <a:t>Eskalace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sz="2000" dirty="0"/>
              <a:t>Vrchol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sz="2000" dirty="0"/>
              <a:t>Řešení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sz="2000" dirty="0"/>
              <a:t>Stav po konfliktu</a:t>
            </a:r>
            <a:r>
              <a:rPr lang="cs-CZ" sz="2000" dirty="0" smtClean="0"/>
              <a:t>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Okolnosti vzniku konfliktu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665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9470" y="68300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zájem o ostatní – zájem o sebe</a:t>
            </a:r>
          </a:p>
          <a:p>
            <a:pPr>
              <a:buNone/>
            </a:pPr>
            <a:endParaRPr lang="cs-CZ" sz="2400" dirty="0"/>
          </a:p>
          <a:p>
            <a:r>
              <a:rPr lang="cs-CZ" sz="2400" dirty="0"/>
              <a:t>poslušný (uhlazování)</a:t>
            </a:r>
          </a:p>
          <a:p>
            <a:r>
              <a:rPr lang="cs-CZ" sz="2400" dirty="0"/>
              <a:t>integrující (řešení problémů)</a:t>
            </a:r>
          </a:p>
          <a:p>
            <a:r>
              <a:rPr lang="cs-CZ" sz="2400" dirty="0"/>
              <a:t>vyhýbavý</a:t>
            </a:r>
          </a:p>
          <a:p>
            <a:r>
              <a:rPr lang="cs-CZ" sz="2400" dirty="0"/>
              <a:t>dominující (přinucení)</a:t>
            </a:r>
          </a:p>
          <a:p>
            <a:r>
              <a:rPr lang="cs-CZ" sz="2400" dirty="0"/>
              <a:t>kompromisní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Styly řešení konfliktů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722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Nadhled – velkorysost, trpělivost, pochopení</a:t>
            </a:r>
          </a:p>
          <a:p>
            <a:r>
              <a:rPr lang="cs-CZ" sz="2400" dirty="0"/>
              <a:t>Příprava – na vlastní postup řešení konfliktu, na reakce a argumenty protistrany</a:t>
            </a:r>
          </a:p>
          <a:p>
            <a:r>
              <a:rPr lang="cs-CZ" sz="2400" dirty="0"/>
              <a:t>Prevence – znalost lidí, znalost postupů řešení konfliktu</a:t>
            </a:r>
          </a:p>
          <a:p>
            <a:r>
              <a:rPr lang="cs-CZ" sz="2400" dirty="0"/>
              <a:t>Čas – krátkodobé řešení, dlouhodobé řešení</a:t>
            </a:r>
          </a:p>
          <a:p>
            <a:pPr algn="just"/>
            <a:endParaRPr lang="cs-CZ" sz="2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Řešení konfliktní situace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065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Nátlak</a:t>
            </a:r>
          </a:p>
          <a:p>
            <a:r>
              <a:rPr lang="cs-CZ" sz="2400" dirty="0"/>
              <a:t>Kompromis</a:t>
            </a:r>
          </a:p>
          <a:p>
            <a:r>
              <a:rPr lang="cs-CZ" sz="2400" dirty="0"/>
              <a:t>Přizpůsobení se situaci</a:t>
            </a:r>
          </a:p>
          <a:p>
            <a:r>
              <a:rPr lang="cs-CZ" sz="2400" dirty="0"/>
              <a:t>Odsunout řešení problému</a:t>
            </a:r>
          </a:p>
          <a:p>
            <a:r>
              <a:rPr lang="cs-CZ" sz="2400" dirty="0"/>
              <a:t>Řešení formou spolupráce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Přístupy ke konfliktu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522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328592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Vedení porad a schůzek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683568" y="3219822"/>
            <a:ext cx="4968552" cy="13681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chemeClr val="bg1"/>
                </a:solidFill>
              </a:rPr>
              <a:t>„I ten nejjednodušší problém se stane neřešitelným, diskutuje-li se o něm na dostatečném počtu zasedání.“</a:t>
            </a:r>
          </a:p>
          <a:p>
            <a:pPr marL="0" indent="0">
              <a:buNone/>
            </a:pPr>
            <a:r>
              <a:rPr lang="cs-CZ" sz="1800" dirty="0" smtClean="0">
                <a:solidFill>
                  <a:schemeClr val="bg1"/>
                </a:solidFill>
              </a:rPr>
              <a:t>			Murphyho </a:t>
            </a:r>
            <a:r>
              <a:rPr lang="cs-CZ" sz="1800" dirty="0">
                <a:solidFill>
                  <a:schemeClr val="bg1"/>
                </a:solidFill>
              </a:rPr>
              <a:t>zákony</a:t>
            </a:r>
          </a:p>
          <a:p>
            <a:pPr marL="0" indent="0" algn="r">
              <a:buNone/>
            </a:pP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09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Veřejné schůze</a:t>
            </a:r>
          </a:p>
          <a:p>
            <a:r>
              <a:rPr lang="cs-CZ" sz="2400" dirty="0"/>
              <a:t>Interní porady</a:t>
            </a:r>
          </a:p>
          <a:p>
            <a:pPr lvl="1"/>
            <a:r>
              <a:rPr lang="cs-CZ" sz="2400" dirty="0"/>
              <a:t>Periodické</a:t>
            </a:r>
          </a:p>
          <a:p>
            <a:pPr lvl="1"/>
            <a:r>
              <a:rPr lang="cs-CZ" sz="2400" dirty="0"/>
              <a:t>Informativní</a:t>
            </a:r>
          </a:p>
          <a:p>
            <a:pPr lvl="1"/>
            <a:r>
              <a:rPr lang="cs-CZ" sz="2400" dirty="0"/>
              <a:t>Koordinační</a:t>
            </a:r>
          </a:p>
          <a:p>
            <a:pPr lvl="1"/>
            <a:r>
              <a:rPr lang="cs-CZ" sz="2400" dirty="0"/>
              <a:t>Řešitelské inovativní</a:t>
            </a:r>
          </a:p>
          <a:p>
            <a:pPr lvl="1"/>
            <a:r>
              <a:rPr lang="cs-CZ" sz="2400" dirty="0"/>
              <a:t>Řešitelské problémové</a:t>
            </a:r>
          </a:p>
          <a:p>
            <a:pPr lvl="1"/>
            <a:r>
              <a:rPr lang="cs-CZ" sz="2400" dirty="0"/>
              <a:t>Rozhodovací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Typy porad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040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cs-CZ" sz="2000" b="1" dirty="0"/>
              <a:t>Příprava porady</a:t>
            </a:r>
          </a:p>
          <a:p>
            <a:pPr marL="880110" lvl="1" indent="-514350"/>
            <a:r>
              <a:rPr lang="cs-CZ" sz="2000" dirty="0"/>
              <a:t>Stanovení důvodu</a:t>
            </a:r>
          </a:p>
          <a:p>
            <a:pPr marL="880110" lvl="1" indent="-514350"/>
            <a:r>
              <a:rPr lang="cs-CZ" sz="2000" dirty="0"/>
              <a:t>Program porady</a:t>
            </a:r>
          </a:p>
          <a:p>
            <a:pPr marL="880110" lvl="1" indent="-514350"/>
            <a:r>
              <a:rPr lang="cs-CZ" sz="2000" dirty="0"/>
              <a:t>Výběr osob na poradu</a:t>
            </a:r>
          </a:p>
          <a:p>
            <a:pPr marL="880110" lvl="1" indent="-514350"/>
            <a:r>
              <a:rPr lang="cs-CZ" sz="2000" dirty="0"/>
              <a:t>Volba místnosti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b="1" dirty="0"/>
              <a:t>Konání porady</a:t>
            </a:r>
          </a:p>
          <a:p>
            <a:pPr marL="880110" lvl="1" indent="-514350"/>
            <a:r>
              <a:rPr lang="cs-CZ" sz="2000" dirty="0"/>
              <a:t>Typy účastníků porady – hádavý, pozitivní, vševědoucí, upovídaný, bázlivý, nepřístupný, nezúčastněný, věčný tazatel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b="1" dirty="0"/>
              <a:t>Činnosti po poradě</a:t>
            </a:r>
          </a:p>
          <a:p>
            <a:pPr marL="450850" lvl="1" indent="-85725">
              <a:buNone/>
            </a:pPr>
            <a:r>
              <a:rPr lang="cs-CZ" sz="2000" dirty="0"/>
              <a:t>„Nejhorší chybou je neudělat z porady žádný zápis. Druhou horší chybou je udělat špatný zápis.“ (Mackenzie)</a:t>
            </a:r>
          </a:p>
          <a:p>
            <a:pPr algn="just"/>
            <a:endParaRPr lang="pl-PL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Fáze porady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55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2926</TotalTime>
  <Words>475</Words>
  <Application>Microsoft Office PowerPoint</Application>
  <PresentationFormat>Předvádění na obrazovce (16:9)</PresentationFormat>
  <Paragraphs>109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Enriqueta</vt:lpstr>
      <vt:lpstr>Times New Roman</vt:lpstr>
      <vt:lpstr>SLU</vt:lpstr>
      <vt:lpstr>Konflikty Porady</vt:lpstr>
      <vt:lpstr>Konflikt</vt:lpstr>
      <vt:lpstr>Okolnosti vzniku konfliktu</vt:lpstr>
      <vt:lpstr>Styly řešení konfliktů</vt:lpstr>
      <vt:lpstr>Řešení konfliktní situace</vt:lpstr>
      <vt:lpstr>Přístupy ke konfliktu</vt:lpstr>
      <vt:lpstr>Vedení porad a schůzek</vt:lpstr>
      <vt:lpstr>Typy porad</vt:lpstr>
      <vt:lpstr>Fáze porady</vt:lpstr>
      <vt:lpstr>Chyby na poradách</vt:lpstr>
      <vt:lpstr>Brainstorming</vt:lpstr>
      <vt:lpstr>Průběh brainstormingu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172</cp:revision>
  <dcterms:created xsi:type="dcterms:W3CDTF">2016-07-06T15:42:34Z</dcterms:created>
  <dcterms:modified xsi:type="dcterms:W3CDTF">2021-03-15T18:07:26Z</dcterms:modified>
</cp:coreProperties>
</file>