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321"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75" r:id="rId19"/>
    <p:sldId id="376" r:id="rId20"/>
    <p:sldId id="363" r:id="rId21"/>
    <p:sldId id="365" r:id="rId22"/>
    <p:sldId id="366" r:id="rId23"/>
    <p:sldId id="364" r:id="rId24"/>
    <p:sldId id="367" r:id="rId25"/>
    <p:sldId id="368" r:id="rId26"/>
    <p:sldId id="369" r:id="rId27"/>
    <p:sldId id="371" r:id="rId28"/>
    <p:sldId id="370" r:id="rId29"/>
    <p:sldId id="374" r:id="rId30"/>
    <p:sldId id="372" r:id="rId31"/>
    <p:sldId id="373" r:id="rId3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03.05.2021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Manažerské techniky a přístupy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11.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a:t>
            </a:r>
            <a:r>
              <a:rPr lang="cs-CZ" sz="1800" dirty="0" smtClean="0"/>
              <a:t>Při </a:t>
            </a:r>
            <a:r>
              <a:rPr lang="cs-CZ" sz="1800" dirty="0"/>
              <a:t>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delegování</a:t>
            </a:r>
            <a:endParaRPr lang="cs-CZ" dirty="0"/>
          </a:p>
        </p:txBody>
      </p:sp>
    </p:spTree>
    <p:extLst>
      <p:ext uri="{BB962C8B-B14F-4D97-AF65-F5344CB8AC3E}">
        <p14:creationId xmlns:p14="http://schemas.microsoft.com/office/powerpoint/2010/main" val="2511823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a:t>
            </a:r>
            <a:r>
              <a:rPr lang="cs-CZ" sz="1800" dirty="0" smtClean="0"/>
              <a:t>uplatnitelná </a:t>
            </a:r>
            <a:r>
              <a:rPr lang="cs-CZ" sz="1800" dirty="0"/>
              <a:t>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r>
              <a:rPr lang="cs-CZ" sz="1800" dirty="0" smtClean="0"/>
              <a:t>Týmová </a:t>
            </a:r>
            <a:r>
              <a:rPr lang="cs-CZ" sz="1800" dirty="0"/>
              <a:t>práce je postavena na synergii, což znamená, že hodnoty dosahované skupinou značně převyšují hodnoty, které jsou schopni vytvořit členové skupiny samostatně. </a:t>
            </a:r>
          </a:p>
          <a:p>
            <a:pPr algn="just"/>
            <a:r>
              <a:rPr lang="cs-CZ" sz="1800" dirty="0"/>
              <a:t>Tým je skupina lidí se vzájemně se doplňujícími dovednostmi, kteří jsou oddáni společnému účelu, pracovním cílům a přístupu k práci, za něž jsou vzájemně odpovědni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1294924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Týmová práce, a tudíž i řízení týmů, je uplatnitelné ve všech organizacích bez ohledu na jejich velikost nebo zaměření. Je ale také potřeba si uvědomit, že týmová práce není nadřazena ostatním formám organizace. </a:t>
            </a:r>
            <a:r>
              <a:rPr lang="cs-CZ" sz="1800" dirty="0" smtClean="0"/>
              <a:t>Je </a:t>
            </a:r>
            <a:r>
              <a:rPr lang="cs-CZ" sz="1800" dirty="0"/>
              <a:t>potřeba rozpoznávat pracovní skupinu a tým. </a:t>
            </a:r>
            <a:endParaRPr lang="cs-CZ" sz="1800" dirty="0" smtClean="0"/>
          </a:p>
          <a:p>
            <a:pPr algn="just"/>
            <a:r>
              <a:rPr lang="cs-CZ" sz="1800" b="1" dirty="0" smtClean="0"/>
              <a:t>Pracovní </a:t>
            </a:r>
            <a:r>
              <a:rPr lang="cs-CZ" sz="1800" b="1" dirty="0"/>
              <a:t>skupina </a:t>
            </a:r>
            <a:r>
              <a:rPr lang="cs-CZ" sz="1800" dirty="0"/>
              <a:t>představuje skupinu kolegů, kteří pracují společně. </a:t>
            </a:r>
            <a:endParaRPr lang="cs-CZ" sz="1800" dirty="0" smtClean="0"/>
          </a:p>
          <a:p>
            <a:pPr algn="just"/>
            <a:r>
              <a:rPr lang="cs-CZ" sz="1800" dirty="0" smtClean="0"/>
              <a:t>Zatímco </a:t>
            </a:r>
            <a:r>
              <a:rPr lang="cs-CZ" sz="1800" dirty="0"/>
              <a:t>v týmu lidé skutečně spolupracují, mají společné cíle a společně chápou to, jaké úkoly mají být splněny. </a:t>
            </a:r>
            <a:endParaRPr lang="cs-CZ" sz="1800" dirty="0" smtClean="0"/>
          </a:p>
          <a:p>
            <a:pPr algn="just"/>
            <a:r>
              <a:rPr lang="cs-CZ" sz="1800" dirty="0" smtClean="0"/>
              <a:t>Týmová </a:t>
            </a:r>
            <a:r>
              <a:rPr lang="cs-CZ" sz="1800" dirty="0"/>
              <a:t>práce je postavena na synergii, což znamená, že hodnoty dosahované skupinou značně převyšují hodnoty, které jsou schopni vytvořit členové skupiny samostatně.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Týmová práce</a:t>
            </a:r>
            <a:endParaRPr lang="cs-CZ" dirty="0"/>
          </a:p>
        </p:txBody>
      </p:sp>
    </p:spTree>
    <p:extLst>
      <p:ext uri="{BB962C8B-B14F-4D97-AF65-F5344CB8AC3E}">
        <p14:creationId xmlns:p14="http://schemas.microsoft.com/office/powerpoint/2010/main" val="1296304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Tým </a:t>
            </a:r>
            <a:r>
              <a:rPr lang="cs-CZ" sz="1600" dirty="0"/>
              <a:t>je skupina lidí se vzájemně se doplňujícími dovednostmi, kteří jsou oddáni společnému účelu, pracovním cílům a přístupu k práci, za něž jsou vzájemně </a:t>
            </a:r>
            <a:r>
              <a:rPr lang="cs-CZ" sz="1600" dirty="0" smtClean="0"/>
              <a:t>odpovědni. </a:t>
            </a:r>
          </a:p>
          <a:p>
            <a:pPr marL="0" indent="0" algn="just">
              <a:buNone/>
            </a:pPr>
            <a:r>
              <a:rPr lang="cs-CZ" sz="1600" dirty="0" smtClean="0"/>
              <a:t>Rozlišujeme </a:t>
            </a:r>
            <a:r>
              <a:rPr lang="cs-CZ" sz="1600" dirty="0"/>
              <a:t>dvě podoby týmů:</a:t>
            </a:r>
          </a:p>
          <a:p>
            <a:pPr lvl="0" algn="just"/>
            <a:r>
              <a:rPr lang="cs-CZ" sz="1600" b="1" dirty="0"/>
              <a:t>pracovní týmy </a:t>
            </a:r>
            <a:r>
              <a:rPr lang="cs-CZ" sz="1600" dirty="0"/>
              <a:t>– spolupracují neustále a existují dlouhou dobu a podléhají více či vysoké fluktuaci;</a:t>
            </a:r>
          </a:p>
          <a:p>
            <a:pPr algn="just"/>
            <a:r>
              <a:rPr lang="cs-CZ" sz="1600" b="1" dirty="0"/>
              <a:t>přechodné týmy </a:t>
            </a:r>
            <a:r>
              <a:rPr lang="cs-CZ" sz="1600" dirty="0"/>
              <a:t>– vznikají za účelem vyřešení určitého úkolu a dosažení jistého cíle, typickými příklady jsou projektové týmy nebo pracovní skupiny na zlepšování kvality</a:t>
            </a:r>
            <a:r>
              <a:rPr lang="cs-CZ" sz="1600" dirty="0" smtClean="0"/>
              <a:t>.</a:t>
            </a:r>
          </a:p>
          <a:p>
            <a:pPr marL="0" indent="0" algn="just">
              <a:buNone/>
            </a:pPr>
            <a:r>
              <a:rPr lang="cs-CZ" sz="1600" dirty="0"/>
              <a:t>Pozitivní vývoj </a:t>
            </a:r>
            <a:r>
              <a:rPr lang="cs-CZ" sz="1600" dirty="0" smtClean="0"/>
              <a:t>týmu závisí </a:t>
            </a:r>
            <a:r>
              <a:rPr lang="cs-CZ" sz="1600" dirty="0"/>
              <a:t>na dvou skupinách faktorů, a to </a:t>
            </a:r>
            <a:r>
              <a:rPr lang="cs-CZ" sz="1600" dirty="0" smtClean="0"/>
              <a:t>na:</a:t>
            </a:r>
          </a:p>
          <a:p>
            <a:pPr algn="just"/>
            <a:r>
              <a:rPr lang="cs-CZ" sz="1600" b="1" dirty="0" smtClean="0"/>
              <a:t>Tvrdé </a:t>
            </a:r>
            <a:r>
              <a:rPr lang="cs-CZ" sz="1600" b="1" dirty="0"/>
              <a:t>faktory jako předpoklad </a:t>
            </a:r>
            <a:r>
              <a:rPr lang="cs-CZ" sz="1600" dirty="0"/>
              <a:t>znamená, že musí být možná spolupráce s dostatečnou komunikací, skupina nesmí být moc veliká a rámcové podmínky musí souhlasit. </a:t>
            </a:r>
            <a:endParaRPr lang="cs-CZ" sz="1600" dirty="0" smtClean="0"/>
          </a:p>
          <a:p>
            <a:pPr algn="just"/>
            <a:r>
              <a:rPr lang="cs-CZ" sz="1600" b="1" dirty="0" smtClean="0"/>
              <a:t>Měkké </a:t>
            </a:r>
            <a:r>
              <a:rPr lang="cs-CZ" sz="1600" b="1" dirty="0"/>
              <a:t>faktory jako základ </a:t>
            </a:r>
            <a:r>
              <a:rPr lang="cs-CZ" sz="1600" dirty="0"/>
              <a:t>předpokládají, že kolegové musí mít zájem na dobré spolupráci, musí být sami ochotni angažovat se ve společné věci. </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a:t>
            </a:r>
            <a:endParaRPr lang="cs-CZ" dirty="0"/>
          </a:p>
        </p:txBody>
      </p:sp>
    </p:spTree>
    <p:extLst>
      <p:ext uri="{BB962C8B-B14F-4D97-AF65-F5344CB8AC3E}">
        <p14:creationId xmlns:p14="http://schemas.microsoft.com/office/powerpoint/2010/main" val="4213377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Ideální počet členů týmu </a:t>
            </a:r>
            <a:r>
              <a:rPr lang="cs-CZ" sz="1800" dirty="0" smtClean="0"/>
              <a:t>je pět </a:t>
            </a:r>
            <a:r>
              <a:rPr lang="cs-CZ" sz="1800" dirty="0"/>
              <a:t>až sedm. </a:t>
            </a:r>
            <a:endParaRPr lang="cs-CZ" sz="1800" dirty="0" smtClean="0"/>
          </a:p>
          <a:p>
            <a:pPr algn="just"/>
            <a:r>
              <a:rPr lang="cs-CZ" sz="1800" dirty="0" smtClean="0"/>
              <a:t>Při </a:t>
            </a:r>
            <a:r>
              <a:rPr lang="cs-CZ" sz="1800" dirty="0"/>
              <a:t>menším počtu se efekt synergie plně nerozvine, a v případě více osob nastává problém s komunikačními a schvalovacími procesy z důvodu ztráty času. </a:t>
            </a:r>
            <a:endParaRPr lang="cs-CZ" sz="1800" dirty="0" smtClean="0"/>
          </a:p>
          <a:p>
            <a:pPr algn="just"/>
            <a:r>
              <a:rPr lang="cs-CZ" sz="1800" dirty="0" smtClean="0"/>
              <a:t>Kritický </a:t>
            </a:r>
            <a:r>
              <a:rPr lang="cs-CZ" sz="1800" dirty="0"/>
              <a:t>není počet členů týmu, ale výběr jednotlivých členů, jelikož toto přímý vliv na výkon týmu a naplnění cíle týmu. </a:t>
            </a:r>
            <a:endParaRPr lang="cs-CZ" sz="1800" dirty="0" smtClean="0"/>
          </a:p>
          <a:p>
            <a:pPr algn="just"/>
            <a:r>
              <a:rPr lang="cs-CZ" sz="1800" dirty="0" smtClean="0"/>
              <a:t>O </a:t>
            </a:r>
            <a:r>
              <a:rPr lang="cs-CZ" sz="1800" dirty="0"/>
              <a:t>úspěchu týmu nerozhoduje pouze odbornost, erudovanost jednotlivých členů týmu, ale také jejich osobnost a vlastnosti členů týmu. </a:t>
            </a:r>
            <a:endParaRPr lang="cs-CZ" sz="1800" dirty="0" smtClean="0"/>
          </a:p>
          <a:p>
            <a:pPr algn="just"/>
            <a:r>
              <a:rPr lang="cs-CZ" sz="1800" dirty="0" smtClean="0"/>
              <a:t>Hovoříme </a:t>
            </a:r>
            <a:r>
              <a:rPr lang="cs-CZ" sz="1800" dirty="0"/>
              <a:t>o kompetencích členů týmů a rozděluje na skupinu základních kompetencí a odborných kompetencí. </a:t>
            </a:r>
            <a:endParaRPr lang="cs-CZ" sz="1800" dirty="0" smtClean="0"/>
          </a:p>
          <a:p>
            <a:pPr algn="just"/>
            <a:r>
              <a:rPr lang="cs-CZ" sz="1800" dirty="0" smtClean="0"/>
              <a:t>Mezi </a:t>
            </a:r>
            <a:r>
              <a:rPr lang="cs-CZ" sz="1800" b="1" dirty="0"/>
              <a:t>základní kompetence </a:t>
            </a:r>
            <a:r>
              <a:rPr lang="cs-CZ" sz="1800" dirty="0"/>
              <a:t>patří základní požadavky pro týmovou práci, tj. sociální dovednosti (schopnost komunikace nebo přesvědčování) a osobní vlastnosti (zaujetí pro práci, kreativita). </a:t>
            </a:r>
            <a:endParaRPr lang="cs-CZ" sz="18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a:t>
            </a:r>
            <a:endParaRPr lang="cs-CZ" dirty="0"/>
          </a:p>
        </p:txBody>
      </p:sp>
    </p:spTree>
    <p:extLst>
      <p:ext uri="{BB962C8B-B14F-4D97-AF65-F5344CB8AC3E}">
        <p14:creationId xmlns:p14="http://schemas.microsoft.com/office/powerpoint/2010/main" val="33086084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K</a:t>
            </a:r>
            <a:r>
              <a:rPr lang="cs-CZ" sz="1800" dirty="0"/>
              <a:t> </a:t>
            </a:r>
            <a:r>
              <a:rPr lang="cs-CZ" sz="1800" b="1" dirty="0"/>
              <a:t>odborným kompetencím </a:t>
            </a:r>
            <a:r>
              <a:rPr lang="cs-CZ" sz="1800" dirty="0"/>
              <a:t>jsou přiřazeny výkonnostní požadavky, tj. odborné kompetence (odborné znalosti a dovednosti) a metodické kompetence (technika prezentace nebo moderace</a:t>
            </a:r>
            <a:r>
              <a:rPr lang="cs-CZ" sz="1800" dirty="0" smtClean="0"/>
              <a:t>).</a:t>
            </a:r>
          </a:p>
          <a:p>
            <a:pPr algn="just"/>
            <a:endParaRPr lang="cs-CZ" sz="1800" dirty="0" smtClean="0"/>
          </a:p>
          <a:p>
            <a:pPr marL="0" indent="0" algn="just">
              <a:buNone/>
            </a:pPr>
            <a:r>
              <a:rPr lang="cs-CZ" sz="1800" dirty="0" smtClean="0"/>
              <a:t>Opravdu </a:t>
            </a:r>
            <a:r>
              <a:rPr lang="cs-CZ" sz="1800" dirty="0"/>
              <a:t>důležité při týmové práci jsou </a:t>
            </a:r>
            <a:r>
              <a:rPr lang="cs-CZ" sz="1800" b="1" dirty="0"/>
              <a:t>týmové schopnosti</a:t>
            </a:r>
            <a:r>
              <a:rPr lang="cs-CZ" sz="1800" dirty="0"/>
              <a:t>, mezi které </a:t>
            </a:r>
            <a:r>
              <a:rPr lang="cs-CZ" sz="1800" dirty="0" smtClean="0"/>
              <a:t>se zařazují </a:t>
            </a:r>
            <a:r>
              <a:rPr lang="cs-CZ" sz="1800" dirty="0"/>
              <a:t>následující:</a:t>
            </a:r>
          </a:p>
          <a:p>
            <a:pPr lvl="0" algn="just"/>
            <a:r>
              <a:rPr lang="cs-CZ" sz="1800" dirty="0"/>
              <a:t>pozitivní postoj k týmové práci;</a:t>
            </a:r>
          </a:p>
          <a:p>
            <a:pPr lvl="0" algn="just"/>
            <a:r>
              <a:rPr lang="cs-CZ" sz="1800" dirty="0"/>
              <a:t>myšlenková pružnost, kreativita a zvědavost;</a:t>
            </a:r>
          </a:p>
          <a:p>
            <a:pPr lvl="0" algn="just"/>
            <a:r>
              <a:rPr lang="cs-CZ" sz="1800" dirty="0"/>
              <a:t>frustrační tolerance – zvládnutí situace v případě, že jsou návrhy jednoho člena týmu zamítnuty;</a:t>
            </a:r>
          </a:p>
          <a:p>
            <a:pPr lvl="0" algn="just"/>
            <a:r>
              <a:rPr lang="cs-CZ" sz="1800" dirty="0"/>
              <a:t>schopnost přijmout kritiku;</a:t>
            </a:r>
          </a:p>
          <a:p>
            <a:pPr algn="just"/>
            <a:r>
              <a:rPr lang="cs-CZ" sz="1800" dirty="0"/>
              <a:t>schopnost a ochota učit se.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Týmy III</a:t>
            </a:r>
            <a:endParaRPr lang="cs-CZ" dirty="0"/>
          </a:p>
        </p:txBody>
      </p:sp>
    </p:spTree>
    <p:extLst>
      <p:ext uri="{BB962C8B-B14F-4D97-AF65-F5344CB8AC3E}">
        <p14:creationId xmlns:p14="http://schemas.microsoft.com/office/powerpoint/2010/main" val="448588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8883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týmový vedoucí (koordinátor, předseda);</a:t>
            </a:r>
          </a:p>
          <a:p>
            <a:pPr lvl="0" algn="just"/>
            <a:r>
              <a:rPr lang="cs-CZ" sz="1700" dirty="0"/>
              <a:t>pomocník (realizátor, tahoun) – praktický pracovník dělající práci dobře, je disciplinovaný, drží se zvyklostí a jasných struktur;</a:t>
            </a:r>
          </a:p>
          <a:p>
            <a:pPr lvl="0" algn="just"/>
            <a:r>
              <a:rPr lang="cs-CZ" sz="1700" dirty="0"/>
              <a:t>kreativec (inovátor, chrlič) – vymýšlí nové nápady, potřebuje volný prostor, rutinní práce mu nevyhovuje;</a:t>
            </a:r>
          </a:p>
          <a:p>
            <a:pPr lvl="0" algn="just"/>
            <a:r>
              <a:rPr lang="cs-CZ" sz="1700" dirty="0"/>
              <a:t>správce zdrojů (</a:t>
            </a:r>
            <a:r>
              <a:rPr lang="cs-CZ" sz="1700" dirty="0" err="1"/>
              <a:t>schánil</a:t>
            </a:r>
            <a:r>
              <a:rPr lang="cs-CZ" sz="1700" dirty="0"/>
              <a:t>, vyhledávač zdrojů) – je schopen obstarat zdroje a informace;</a:t>
            </a:r>
          </a:p>
          <a:p>
            <a:pPr lvl="0" algn="just"/>
            <a:r>
              <a:rPr lang="cs-CZ" sz="1700" dirty="0"/>
              <a:t>tvůrce (formovač, </a:t>
            </a:r>
            <a:r>
              <a:rPr lang="cs-CZ" sz="1700" dirty="0" err="1"/>
              <a:t>rejža</a:t>
            </a:r>
            <a:r>
              <a:rPr lang="cs-CZ" sz="1700" dirty="0"/>
              <a:t>) – jsou často svou povahou vůdci, nabírají si sami úkoly a dokážou rozhýbat váhavé členy týmu, musí mít dostatek volného prostoru;</a:t>
            </a:r>
          </a:p>
          <a:p>
            <a:pPr lvl="0" algn="just"/>
            <a:r>
              <a:rPr lang="cs-CZ" sz="1700" dirty="0"/>
              <a:t>pozorovatel (vyhodnocovač, rejpal) – analytik schopen logicky spojovat věci a vyvažovat proti sobě argumenty;</a:t>
            </a:r>
          </a:p>
          <a:p>
            <a:pPr lvl="0" algn="just"/>
            <a:r>
              <a:rPr lang="cs-CZ" sz="1700" dirty="0"/>
              <a:t>týmový pracovník (hasič) – dělá jim radost pracovat na věcech a musí spolupracovat s ostatními;</a:t>
            </a:r>
          </a:p>
          <a:p>
            <a:pPr algn="just"/>
            <a:r>
              <a:rPr lang="cs-CZ" sz="1700" dirty="0"/>
              <a:t>testovač kvality (dotahovač) – zabývá se kvalitou výsledků, výstupů</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Týmové role podle </a:t>
            </a:r>
            <a:r>
              <a:rPr lang="cs-CZ" dirty="0" err="1" smtClean="0"/>
              <a:t>Belbina</a:t>
            </a:r>
            <a:endParaRPr lang="cs-CZ" dirty="0"/>
          </a:p>
        </p:txBody>
      </p:sp>
    </p:spTree>
    <p:extLst>
      <p:ext uri="{BB962C8B-B14F-4D97-AF65-F5344CB8AC3E}">
        <p14:creationId xmlns:p14="http://schemas.microsoft.com/office/powerpoint/2010/main" val="3589676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orientace</a:t>
            </a:r>
            <a:r>
              <a:rPr lang="cs-CZ" sz="1800" dirty="0"/>
              <a:t> – členové týmu se vzájemně pozorují, zkoušejí prozkoumat okolí a orientují se ve vzniklé situaci, vládne zde velká nejistota a lidé se chovají spíše pasivně, členové týmu se na začátku hodně orientují na vedoucího a očekávají od něj, že vezme situaci do svých rukou;</a:t>
            </a:r>
          </a:p>
          <a:p>
            <a:pPr lvl="0" algn="just"/>
            <a:r>
              <a:rPr lang="cs-CZ" sz="1800" b="1" dirty="0"/>
              <a:t>konfrontace</a:t>
            </a:r>
            <a:r>
              <a:rPr lang="cs-CZ" sz="1800" dirty="0"/>
              <a:t> – členové se aktivně zapojují do dění v týmu a otevírají se, vyjadřují své názory a myšlenky, dochází zde ke konfrontaci s názory ostatních a vznikem různých sporů a rozmíšek;</a:t>
            </a:r>
          </a:p>
          <a:p>
            <a:pPr lvl="0" algn="just"/>
            <a:r>
              <a:rPr lang="cs-CZ" sz="1800" b="1" dirty="0"/>
              <a:t>organizace</a:t>
            </a:r>
            <a:r>
              <a:rPr lang="cs-CZ" sz="1800" i="1" dirty="0"/>
              <a:t> </a:t>
            </a:r>
            <a:r>
              <a:rPr lang="cs-CZ" sz="1800" dirty="0"/>
              <a:t>– tým se dostává do určité stabilní situace, členové se otevírají a účastní se rozhovorů a diskuzí, převládá snaha o harmonii a řešení nastavených úkolů;</a:t>
            </a:r>
          </a:p>
          <a:p>
            <a:pPr lvl="0" algn="just"/>
            <a:r>
              <a:rPr lang="cs-CZ" sz="1800" b="1" dirty="0"/>
              <a:t>integrace</a:t>
            </a:r>
            <a:r>
              <a:rPr lang="cs-CZ" sz="1800" dirty="0"/>
              <a:t> – dochází ke kombinaci silných stránek jednotlivých členů týmu, hledá se optimální řešení úkolu, nastavují se pravidla hry, tým si vytváří své normy a rozděluje si role;</a:t>
            </a:r>
          </a:p>
          <a:p>
            <a:pPr algn="just"/>
            <a:r>
              <a:rPr lang="cs-CZ" sz="1800" b="1" dirty="0"/>
              <a:t>odchod </a:t>
            </a:r>
            <a:r>
              <a:rPr lang="cs-CZ" sz="1800" dirty="0"/>
              <a:t>– dochází k rozpuštění pracovního týmu.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Fáze vývoje týmu</a:t>
            </a:r>
            <a:endParaRPr lang="cs-CZ" dirty="0"/>
          </a:p>
        </p:txBody>
      </p:sp>
    </p:spTree>
    <p:extLst>
      <p:ext uri="{BB962C8B-B14F-4D97-AF65-F5344CB8AC3E}">
        <p14:creationId xmlns:p14="http://schemas.microsoft.com/office/powerpoint/2010/main" val="1956127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Práce je zábavnější v </a:t>
            </a:r>
            <a:r>
              <a:rPr lang="cs-CZ" sz="1800" dirty="0" smtClean="0"/>
              <a:t>kolektivu.</a:t>
            </a:r>
            <a:endParaRPr lang="cs-CZ" sz="1800" dirty="0"/>
          </a:p>
          <a:p>
            <a:pPr algn="just"/>
            <a:r>
              <a:rPr lang="cs-CZ" sz="1800" dirty="0"/>
              <a:t>Vzájemné doplňování nedostatků, pomáhání </a:t>
            </a:r>
            <a:r>
              <a:rPr lang="cs-CZ" sz="1800" dirty="0" smtClean="0"/>
              <a:t>si.</a:t>
            </a:r>
            <a:endParaRPr lang="cs-CZ" sz="1800" dirty="0"/>
          </a:p>
          <a:p>
            <a:pPr algn="just"/>
            <a:r>
              <a:rPr lang="cs-CZ" sz="1800" dirty="0"/>
              <a:t>Zlepšování díky výměně vzájemných znalostí a </a:t>
            </a:r>
            <a:r>
              <a:rPr lang="cs-CZ" sz="1800" dirty="0" smtClean="0"/>
              <a:t>zkušeností.</a:t>
            </a:r>
            <a:endParaRPr lang="cs-CZ" sz="1800" dirty="0"/>
          </a:p>
          <a:p>
            <a:pPr algn="just"/>
            <a:r>
              <a:rPr lang="cs-CZ" sz="1800" dirty="0"/>
              <a:t>Zvyšování výkonů díky </a:t>
            </a:r>
            <a:r>
              <a:rPr lang="cs-CZ" sz="1800" dirty="0" smtClean="0"/>
              <a:t>soutěživosti.</a:t>
            </a:r>
            <a:endParaRPr lang="cs-CZ" sz="1800" dirty="0"/>
          </a:p>
          <a:p>
            <a:pPr algn="just"/>
            <a:r>
              <a:rPr lang="cs-CZ" sz="1800" dirty="0"/>
              <a:t>Psychicky horší nedodat požadovaný úkol, když na člověka spoléhají </a:t>
            </a:r>
            <a:r>
              <a:rPr lang="cs-CZ" sz="1800" dirty="0" smtClean="0"/>
              <a:t>ostatní.</a:t>
            </a:r>
            <a:endParaRPr lang="cs-CZ" sz="1800" dirty="0"/>
          </a:p>
          <a:p>
            <a:pPr algn="just"/>
            <a:r>
              <a:rPr lang="cs-CZ" sz="1800" dirty="0"/>
              <a:t>Více hlav, více nápadů a úhlů </a:t>
            </a:r>
            <a:r>
              <a:rPr lang="cs-CZ" sz="1800" dirty="0" smtClean="0"/>
              <a:t>pohledu.</a:t>
            </a:r>
            <a:endParaRPr lang="cs-CZ" sz="1800" dirty="0"/>
          </a:p>
          <a:p>
            <a:pPr algn="just"/>
            <a:r>
              <a:rPr lang="cs-CZ" sz="1800" dirty="0"/>
              <a:t>Přenášení pozitivního přístupu na ostatní (nevýhody – negativního přístupu, demotivace</a:t>
            </a:r>
            <a:r>
              <a:rPr lang="cs-CZ" sz="1800" dirty="0" smtClean="0"/>
              <a:t>).</a:t>
            </a:r>
            <a:endParaRPr lang="cs-CZ" sz="1800" dirty="0"/>
          </a:p>
          <a:p>
            <a:pPr algn="just"/>
            <a:r>
              <a:rPr lang="cs-CZ" sz="1800" dirty="0"/>
              <a:t>Poznávání nových </a:t>
            </a:r>
            <a:r>
              <a:rPr lang="cs-CZ" sz="1800" dirty="0" smtClean="0"/>
              <a:t>lidí.</a:t>
            </a:r>
            <a:endParaRPr lang="cs-CZ" sz="1800" dirty="0"/>
          </a:p>
          <a:p>
            <a:pPr algn="just"/>
            <a:r>
              <a:rPr lang="cs-CZ" sz="1800" dirty="0"/>
              <a:t>Rozdělení povinností – zkrácení času a dělba </a:t>
            </a:r>
            <a:r>
              <a:rPr lang="cs-CZ" sz="1800" dirty="0" smtClean="0"/>
              <a:t>práce.</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Výhody týmové práce</a:t>
            </a:r>
            <a:endParaRPr lang="cs-CZ" dirty="0"/>
          </a:p>
        </p:txBody>
      </p:sp>
    </p:spTree>
    <p:extLst>
      <p:ext uri="{BB962C8B-B14F-4D97-AF65-F5344CB8AC3E}">
        <p14:creationId xmlns:p14="http://schemas.microsoft.com/office/powerpoint/2010/main" val="27769344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63284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smtClean="0"/>
              <a:t>Výkon týmu může </a:t>
            </a:r>
            <a:r>
              <a:rPr lang="cs-CZ" sz="1700" dirty="0"/>
              <a:t>brzdit nebo ohrozit </a:t>
            </a:r>
            <a:r>
              <a:rPr lang="cs-CZ" sz="1700" dirty="0" smtClean="0"/>
              <a:t>člen týmu, </a:t>
            </a:r>
            <a:r>
              <a:rPr lang="cs-CZ" sz="1700" dirty="0"/>
              <a:t>pokud měl zadaný klíčový úkol, </a:t>
            </a:r>
            <a:r>
              <a:rPr lang="cs-CZ" sz="1700" dirty="0" smtClean="0"/>
              <a:t>a nesplnil jej.</a:t>
            </a:r>
            <a:endParaRPr lang="cs-CZ" sz="1700" dirty="0"/>
          </a:p>
          <a:p>
            <a:pPr algn="just"/>
            <a:r>
              <a:rPr lang="cs-CZ" sz="1700" dirty="0" smtClean="0"/>
              <a:t>Sdílení </a:t>
            </a:r>
            <a:r>
              <a:rPr lang="cs-CZ" sz="1700" dirty="0"/>
              <a:t>odpovědností, často za splnění odpovídají </a:t>
            </a:r>
            <a:r>
              <a:rPr lang="cs-CZ" sz="1700" dirty="0" smtClean="0"/>
              <a:t>všichni.</a:t>
            </a:r>
            <a:endParaRPr lang="cs-CZ" sz="1700" dirty="0"/>
          </a:p>
          <a:p>
            <a:pPr algn="just"/>
            <a:r>
              <a:rPr lang="cs-CZ" sz="1700" dirty="0"/>
              <a:t>Nižší motivace odvést výbornou práci, když si úspěch rozloží mezi </a:t>
            </a:r>
            <a:r>
              <a:rPr lang="cs-CZ" sz="1700" dirty="0" smtClean="0"/>
              <a:t>všechny.</a:t>
            </a:r>
            <a:endParaRPr lang="cs-CZ" sz="1700" dirty="0"/>
          </a:p>
          <a:p>
            <a:pPr algn="just"/>
            <a:r>
              <a:rPr lang="cs-CZ" sz="1700" dirty="0" smtClean="0"/>
              <a:t>Příliš </a:t>
            </a:r>
            <a:r>
              <a:rPr lang="cs-CZ" sz="1700" dirty="0"/>
              <a:t>velké týmy často náročné na vedení a přináší menší </a:t>
            </a:r>
            <a:r>
              <a:rPr lang="cs-CZ" sz="1700" dirty="0" smtClean="0"/>
              <a:t>výkonnost.</a:t>
            </a:r>
            <a:endParaRPr lang="cs-CZ" sz="1700" dirty="0"/>
          </a:p>
          <a:p>
            <a:pPr algn="just"/>
            <a:r>
              <a:rPr lang="cs-CZ" sz="1700" dirty="0"/>
              <a:t>Zahálení (i nechtěné) díky sociální vazbám – začneme si povídat a najednou je hodina </a:t>
            </a:r>
            <a:r>
              <a:rPr lang="cs-CZ" sz="1700" dirty="0" smtClean="0"/>
              <a:t>pryč.</a:t>
            </a:r>
            <a:endParaRPr lang="cs-CZ" sz="1700" dirty="0"/>
          </a:p>
          <a:p>
            <a:pPr algn="just"/>
            <a:r>
              <a:rPr lang="cs-CZ" sz="1700" dirty="0"/>
              <a:t>Rozpad týmu při povahově/osobnostně nevhodném složení – lidé spolu nedokáží </a:t>
            </a:r>
            <a:r>
              <a:rPr lang="cs-CZ" sz="1700" dirty="0" smtClean="0"/>
              <a:t>pracovat.</a:t>
            </a:r>
            <a:endParaRPr lang="cs-CZ" sz="1700" dirty="0"/>
          </a:p>
          <a:p>
            <a:pPr algn="just"/>
            <a:r>
              <a:rPr lang="cs-CZ" sz="1700" dirty="0"/>
              <a:t>Hrozí rozpad ale i při příliš vhodném složení – milostné vztahy – rozchod – problémy (pokud má tým delší trvání).</a:t>
            </a:r>
          </a:p>
          <a:p>
            <a:pPr algn="just"/>
            <a:r>
              <a:rPr lang="cs-CZ" sz="1700" dirty="0"/>
              <a:t>Potřeba neustálé komunikace – občas a s některými lidmi to může být </a:t>
            </a:r>
            <a:r>
              <a:rPr lang="cs-CZ" sz="1700" dirty="0" smtClean="0"/>
              <a:t>náročné.</a:t>
            </a:r>
            <a:endParaRPr lang="cs-CZ" sz="1700" dirty="0"/>
          </a:p>
          <a:p>
            <a:pPr algn="just"/>
            <a:r>
              <a:rPr lang="cs-CZ" sz="1700" dirty="0"/>
              <a:t>Některým lidem práce v týmu nemusí </a:t>
            </a:r>
            <a:r>
              <a:rPr lang="cs-CZ" sz="1700" dirty="0" smtClean="0"/>
              <a:t>vyhovovat.</a:t>
            </a:r>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Nevýhody týmové práce</a:t>
            </a:r>
            <a:endParaRPr lang="cs-CZ" dirty="0"/>
          </a:p>
        </p:txBody>
      </p:sp>
    </p:spTree>
    <p:extLst>
      <p:ext uri="{BB962C8B-B14F-4D97-AF65-F5344CB8AC3E}">
        <p14:creationId xmlns:p14="http://schemas.microsoft.com/office/powerpoint/2010/main" val="1070269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Manažerské přístupy představují způsob činnosti a zvolené metody práce manažera, především jeho práce se zaměstnanci, vedoucí k dosažení nastavených cílů. </a:t>
            </a:r>
            <a:endParaRPr lang="cs-CZ" sz="1800" dirty="0" smtClean="0"/>
          </a:p>
          <a:p>
            <a:pPr algn="just"/>
            <a:r>
              <a:rPr lang="cs-CZ" sz="1800" dirty="0" smtClean="0"/>
              <a:t>Vývoj </a:t>
            </a:r>
            <a:r>
              <a:rPr lang="cs-CZ" sz="1800" dirty="0"/>
              <a:t>manažerských přístupů do určité míry kopíruje vývoj společnosti. </a:t>
            </a:r>
            <a:endParaRPr lang="cs-CZ" sz="1800" dirty="0" smtClean="0"/>
          </a:p>
          <a:p>
            <a:pPr algn="just"/>
            <a:r>
              <a:rPr lang="cs-CZ" sz="1800" dirty="0" smtClean="0"/>
              <a:t>Každý </a:t>
            </a:r>
            <a:r>
              <a:rPr lang="cs-CZ" sz="1800" dirty="0"/>
              <a:t>manažer si volí svůj přístup na základě různých kritérií, jako jsou třeba podřízení, nastavené cíle, jeho osobní charakteristiky apod. </a:t>
            </a:r>
            <a:endParaRPr lang="cs-CZ" sz="1800" dirty="0" smtClean="0"/>
          </a:p>
          <a:p>
            <a:pPr algn="just"/>
            <a:r>
              <a:rPr lang="cs-CZ" sz="1800" dirty="0" smtClean="0"/>
              <a:t>Manažer </a:t>
            </a:r>
            <a:r>
              <a:rPr lang="cs-CZ" sz="1800" dirty="0"/>
              <a:t>má možnost volby svého přístupu, která je ovlivněna takovými faktory je třeba charakter okamžité situace, závažnost rozhodnutí, postoje podřízených, osobní vlastnosti manažera.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Manažerské přístupy</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Jedním z manažerských přístupů, který byl formulován už v polovině minulého století P. </a:t>
            </a:r>
            <a:r>
              <a:rPr lang="cs-CZ" sz="1800" dirty="0" err="1"/>
              <a:t>Druckerem</a:t>
            </a:r>
            <a:r>
              <a:rPr lang="cs-CZ" sz="1800" dirty="0"/>
              <a:t>, je Management by </a:t>
            </a:r>
            <a:r>
              <a:rPr lang="cs-CZ" sz="1800" dirty="0" err="1"/>
              <a:t>objectives</a:t>
            </a:r>
            <a:r>
              <a:rPr lang="cs-CZ" sz="1800" dirty="0"/>
              <a:t>, ve zkratce MBO, řízení podle cílů. </a:t>
            </a:r>
            <a:endParaRPr lang="cs-CZ" sz="1800" dirty="0" smtClean="0"/>
          </a:p>
          <a:p>
            <a:pPr lvl="0" algn="just"/>
            <a:r>
              <a:rPr lang="cs-CZ" sz="1800" dirty="0" smtClean="0"/>
              <a:t>Jedná </a:t>
            </a:r>
            <a:r>
              <a:rPr lang="cs-CZ" sz="1800" dirty="0"/>
              <a:t>se o zvláštní participativní přístup managementu, který se snaží spojit cíle organizace s výkonem a rozvojem jednotlivých zaměstnanců. </a:t>
            </a:r>
            <a:endParaRPr lang="cs-CZ" sz="1800" dirty="0" smtClean="0"/>
          </a:p>
          <a:p>
            <a:pPr lvl="0" algn="just"/>
            <a:r>
              <a:rPr lang="cs-CZ" sz="1800" dirty="0" smtClean="0"/>
              <a:t>Základem </a:t>
            </a:r>
            <a:r>
              <a:rPr lang="cs-CZ" sz="1800" dirty="0"/>
              <a:t>systému, jak říká samotný název tohoto přístupu, je řízení podle cílů. </a:t>
            </a:r>
            <a:endParaRPr lang="cs-CZ" sz="1800" dirty="0" smtClean="0"/>
          </a:p>
          <a:p>
            <a:pPr lvl="0" algn="just"/>
            <a:r>
              <a:rPr lang="cs-CZ" sz="1800" dirty="0" smtClean="0"/>
              <a:t>Základními </a:t>
            </a:r>
            <a:r>
              <a:rPr lang="cs-CZ" sz="1800" dirty="0"/>
              <a:t>prvky jsou: cíle a plány, účast jednotlivých manažerů na schvalování cílů a kritérií výkonu jednotlivých jednotek a průběžné posuzování a vyhodnocování výsledků.  </a:t>
            </a:r>
            <a:endParaRPr lang="cs-CZ" sz="1800" dirty="0" smtClean="0"/>
          </a:p>
          <a:p>
            <a:pPr lvl="0" algn="just"/>
            <a:r>
              <a:rPr lang="cs-CZ" sz="1800" dirty="0" smtClean="0"/>
              <a:t>Metoda </a:t>
            </a:r>
            <a:r>
              <a:rPr lang="cs-CZ" sz="1800" dirty="0"/>
              <a:t>MBO zvyšuje participaci zaměstnanců na řízení organizace, posiluje jejich motivaci a upevňuje přenášení cílů z vedení organizace na nižší stupně řízení.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I</a:t>
            </a:r>
            <a:endParaRPr lang="cs-CZ" dirty="0"/>
          </a:p>
        </p:txBody>
      </p:sp>
    </p:spTree>
    <p:extLst>
      <p:ext uri="{BB962C8B-B14F-4D97-AF65-F5344CB8AC3E}">
        <p14:creationId xmlns:p14="http://schemas.microsoft.com/office/powerpoint/2010/main" val="14680544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MBO představuje cyklus vzájemně propojených aktivit</a:t>
            </a:r>
            <a:r>
              <a:rPr lang="cs-CZ" sz="1800" dirty="0" smtClean="0"/>
              <a:t>.</a:t>
            </a:r>
          </a:p>
          <a:p>
            <a:pPr lvl="0" algn="just"/>
            <a:r>
              <a:rPr lang="cs-CZ" sz="1800" dirty="0"/>
              <a:t>K zajištění efektivity přístupu MBO je potřeba, aby byl spojen s efektivním a fungujícím systémem odměn a postup, který umožňuje zohlednit příspěvek a výkon na úrovni podřízených. </a:t>
            </a:r>
            <a:endParaRPr lang="cs-CZ" sz="1800" dirty="0" smtClean="0"/>
          </a:p>
          <a:p>
            <a:pPr lvl="0" algn="just"/>
            <a:r>
              <a:rPr lang="cs-CZ" sz="1800" dirty="0" smtClean="0"/>
              <a:t>Systém </a:t>
            </a:r>
            <a:r>
              <a:rPr lang="cs-CZ" sz="1800" dirty="0"/>
              <a:t>MBO znamená, že podřízeným je zadán konečný cíl, v podobě konečného úkolu a výsledků, jakých má být dosaženo. </a:t>
            </a:r>
            <a:endParaRPr lang="cs-CZ" sz="1800" dirty="0" smtClean="0"/>
          </a:p>
          <a:p>
            <a:pPr lvl="0" algn="just"/>
            <a:r>
              <a:rPr lang="cs-CZ" sz="1800" dirty="0" smtClean="0"/>
              <a:t>Stanovený </a:t>
            </a:r>
            <a:r>
              <a:rPr lang="cs-CZ" sz="1800" dirty="0"/>
              <a:t>cíl, resp. úkol, není vynucován, ale navrhován a schvalován ve spolupráci nadřízeného s podřízeným</a:t>
            </a:r>
            <a:r>
              <a:rPr lang="cs-CZ" sz="1800" dirty="0" smtClean="0"/>
              <a:t>.</a:t>
            </a:r>
          </a:p>
          <a:p>
            <a:pPr lvl="0" algn="just"/>
            <a:r>
              <a:rPr lang="cs-CZ" sz="1800" dirty="0"/>
              <a:t>Přístup MBO je velmi zajímavým přístupem, který je určen téměř pro všechny organizace a umožňuje aktivně zapojovat zaměstnance a podporovat jejich odpovědnost. Tím je také posilována loajalita zaměstnanců vůči organizaci.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by </a:t>
            </a:r>
            <a:r>
              <a:rPr lang="cs-CZ" dirty="0" err="1" smtClean="0"/>
              <a:t>Objectives</a:t>
            </a:r>
            <a:r>
              <a:rPr lang="cs-CZ" dirty="0" smtClean="0"/>
              <a:t> MBO II</a:t>
            </a:r>
            <a:endParaRPr lang="cs-CZ" dirty="0"/>
          </a:p>
        </p:txBody>
      </p:sp>
    </p:spTree>
    <p:extLst>
      <p:ext uri="{BB962C8B-B14F-4D97-AF65-F5344CB8AC3E}">
        <p14:creationId xmlns:p14="http://schemas.microsoft.com/office/powerpoint/2010/main" val="4111406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MBO jako cyklus aktivit</a:t>
            </a:r>
            <a:endParaRPr lang="cs-CZ" dirty="0"/>
          </a:p>
        </p:txBody>
      </p:sp>
      <p:sp>
        <p:nvSpPr>
          <p:cNvPr id="26" name="Ovál 25"/>
          <p:cNvSpPr/>
          <p:nvPr/>
        </p:nvSpPr>
        <p:spPr>
          <a:xfrm>
            <a:off x="1862137" y="1047750"/>
            <a:ext cx="5419725" cy="3048000"/>
          </a:xfrm>
          <a:prstGeom prst="ellipse">
            <a:avLst/>
          </a:prstGeom>
          <a:solidFill>
            <a:schemeClr val="bg1">
              <a:lumMod val="8500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7" name="Ovál 26"/>
          <p:cNvSpPr/>
          <p:nvPr/>
        </p:nvSpPr>
        <p:spPr>
          <a:xfrm>
            <a:off x="3671886" y="839366"/>
            <a:ext cx="1800225" cy="100012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28" name="Ovál 27"/>
          <p:cNvSpPr/>
          <p:nvPr/>
        </p:nvSpPr>
        <p:spPr>
          <a:xfrm>
            <a:off x="1475656" y="1638300"/>
            <a:ext cx="1562100" cy="9334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0" name="Ovál 29"/>
          <p:cNvSpPr/>
          <p:nvPr/>
        </p:nvSpPr>
        <p:spPr>
          <a:xfrm>
            <a:off x="1880642" y="3138067"/>
            <a:ext cx="1638300" cy="112395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1" name="Ovál 30"/>
          <p:cNvSpPr/>
          <p:nvPr/>
        </p:nvSpPr>
        <p:spPr>
          <a:xfrm>
            <a:off x="3780084" y="3515928"/>
            <a:ext cx="1666875" cy="106468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2" name="Ovál 31"/>
          <p:cNvSpPr/>
          <p:nvPr/>
        </p:nvSpPr>
        <p:spPr>
          <a:xfrm>
            <a:off x="5756151" y="2987290"/>
            <a:ext cx="1628775" cy="10572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3" name="Ovál 32"/>
          <p:cNvSpPr/>
          <p:nvPr/>
        </p:nvSpPr>
        <p:spPr>
          <a:xfrm>
            <a:off x="6113593" y="1307876"/>
            <a:ext cx="1733550" cy="105727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sp>
        <p:nvSpPr>
          <p:cNvPr id="34" name="Ovál 33"/>
          <p:cNvSpPr/>
          <p:nvPr/>
        </p:nvSpPr>
        <p:spPr>
          <a:xfrm>
            <a:off x="3662362" y="2076450"/>
            <a:ext cx="1819275" cy="990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cs-CZ"/>
          </a:p>
        </p:txBody>
      </p:sp>
      <p:cxnSp>
        <p:nvCxnSpPr>
          <p:cNvPr id="35" name="Přímá spojnice se šipkou 34"/>
          <p:cNvCxnSpPr/>
          <p:nvPr/>
        </p:nvCxnSpPr>
        <p:spPr>
          <a:xfrm flipV="1">
            <a:off x="3274404" y="2868191"/>
            <a:ext cx="466725" cy="361950"/>
          </a:xfrm>
          <a:prstGeom prst="straightConnector1">
            <a:avLst/>
          </a:prstGeom>
          <a:ln w="9525" cap="flat" cmpd="sng" algn="ctr">
            <a:solidFill>
              <a:schemeClr val="dk1"/>
            </a:solidFill>
            <a:prstDash val="dash"/>
            <a:round/>
            <a:headEnd type="triangle" w="med" len="med"/>
            <a:tailEnd type="triangle" w="med" len="med"/>
          </a:ln>
        </p:spPr>
        <p:style>
          <a:lnRef idx="0">
            <a:scrgbClr r="0" g="0" b="0"/>
          </a:lnRef>
          <a:fillRef idx="0">
            <a:scrgbClr r="0" g="0" b="0"/>
          </a:fillRef>
          <a:effectRef idx="0">
            <a:scrgbClr r="0" g="0" b="0"/>
          </a:effectRef>
          <a:fontRef idx="minor">
            <a:schemeClr val="tx1"/>
          </a:fontRef>
        </p:style>
      </p:cxnSp>
      <p:cxnSp>
        <p:nvCxnSpPr>
          <p:cNvPr id="36" name="Přímá spojnice se šipkou 35"/>
          <p:cNvCxnSpPr/>
          <p:nvPr/>
        </p:nvCxnSpPr>
        <p:spPr>
          <a:xfrm>
            <a:off x="4521690" y="3116462"/>
            <a:ext cx="9525" cy="34290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37" name="Přímá spojnice se šipkou 36"/>
          <p:cNvCxnSpPr/>
          <p:nvPr/>
        </p:nvCxnSpPr>
        <p:spPr>
          <a:xfrm flipH="1" flipV="1">
            <a:off x="5446959" y="2736599"/>
            <a:ext cx="476250" cy="381000"/>
          </a:xfrm>
          <a:prstGeom prst="straightConnector1">
            <a:avLst/>
          </a:prstGeom>
          <a:ln>
            <a:prstDash val="dash"/>
            <a:headEnd type="triangle"/>
            <a:tailEnd type="triangle"/>
          </a:ln>
        </p:spPr>
        <p:style>
          <a:lnRef idx="1">
            <a:schemeClr val="dk1"/>
          </a:lnRef>
          <a:fillRef idx="0">
            <a:schemeClr val="dk1"/>
          </a:fillRef>
          <a:effectRef idx="0">
            <a:schemeClr val="dk1"/>
          </a:effectRef>
          <a:fontRef idx="minor">
            <a:schemeClr val="tx1"/>
          </a:fontRef>
        </p:style>
      </p:cxnSp>
      <p:sp>
        <p:nvSpPr>
          <p:cNvPr id="38" name="Textové pole 71"/>
          <p:cNvSpPr txBox="1"/>
          <p:nvPr/>
        </p:nvSpPr>
        <p:spPr>
          <a:xfrm>
            <a:off x="3935477" y="1047750"/>
            <a:ext cx="1238250" cy="4381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vyjasnění organizačních cílů a úkolů</a:t>
            </a:r>
          </a:p>
        </p:txBody>
      </p:sp>
      <p:sp>
        <p:nvSpPr>
          <p:cNvPr id="39" name="Textové pole 70"/>
          <p:cNvSpPr txBox="1"/>
          <p:nvPr/>
        </p:nvSpPr>
        <p:spPr>
          <a:xfrm>
            <a:off x="1675681" y="1836513"/>
            <a:ext cx="1162050" cy="4762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kontrola výkonu organizace</a:t>
            </a:r>
          </a:p>
        </p:txBody>
      </p:sp>
      <p:sp>
        <p:nvSpPr>
          <p:cNvPr id="40" name="Textové pole 74"/>
          <p:cNvSpPr txBox="1"/>
          <p:nvPr/>
        </p:nvSpPr>
        <p:spPr>
          <a:xfrm>
            <a:off x="2121879" y="3287912"/>
            <a:ext cx="1152525" cy="6000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monitorovací a kontrolní systém, vč. sebehodnocení</a:t>
            </a:r>
          </a:p>
        </p:txBody>
      </p:sp>
      <p:sp>
        <p:nvSpPr>
          <p:cNvPr id="41" name="Textové pole 73"/>
          <p:cNvSpPr txBox="1"/>
          <p:nvPr/>
        </p:nvSpPr>
        <p:spPr>
          <a:xfrm>
            <a:off x="3981147" y="2227830"/>
            <a:ext cx="1219200" cy="4667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úprava cílů a úkolů podřízených</a:t>
            </a:r>
          </a:p>
        </p:txBody>
      </p:sp>
      <p:sp>
        <p:nvSpPr>
          <p:cNvPr id="42" name="Textové pole 75"/>
          <p:cNvSpPr txBox="1"/>
          <p:nvPr/>
        </p:nvSpPr>
        <p:spPr>
          <a:xfrm>
            <a:off x="4054105" y="3647055"/>
            <a:ext cx="1104900" cy="60007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odsouhlasení plánů na zlepšení výkonu</a:t>
            </a:r>
          </a:p>
        </p:txBody>
      </p:sp>
      <p:sp>
        <p:nvSpPr>
          <p:cNvPr id="43" name="Textové pole 76"/>
          <p:cNvSpPr txBox="1"/>
          <p:nvPr/>
        </p:nvSpPr>
        <p:spPr>
          <a:xfrm>
            <a:off x="5932352" y="3208905"/>
            <a:ext cx="1228725" cy="43815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odsouhlasení cílů a úkolů pro podřízené</a:t>
            </a:r>
          </a:p>
        </p:txBody>
      </p:sp>
      <p:sp>
        <p:nvSpPr>
          <p:cNvPr id="44" name="Textové pole 72"/>
          <p:cNvSpPr txBox="1"/>
          <p:nvPr/>
        </p:nvSpPr>
        <p:spPr>
          <a:xfrm>
            <a:off x="6346955" y="1466877"/>
            <a:ext cx="1266825" cy="6477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15000"/>
              </a:lnSpc>
              <a:spcBef>
                <a:spcPts val="425"/>
              </a:spcBef>
              <a:spcAft>
                <a:spcPts val="1000"/>
              </a:spcAft>
            </a:pPr>
            <a:r>
              <a:rPr lang="cs-CZ"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posouzení a vytvoření organizační struktury</a:t>
            </a:r>
          </a:p>
        </p:txBody>
      </p:sp>
    </p:spTree>
    <p:extLst>
      <p:ext uri="{BB962C8B-B14F-4D97-AF65-F5344CB8AC3E}">
        <p14:creationId xmlns:p14="http://schemas.microsoft.com/office/powerpoint/2010/main" val="8299277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K tomu, aby byl program MBO úspěšné, tak vyžaduje tyto </a:t>
            </a:r>
            <a:r>
              <a:rPr lang="cs-CZ" sz="1800" dirty="0" smtClean="0"/>
              <a:t>předpoklady:</a:t>
            </a:r>
            <a:endParaRPr lang="cs-CZ" sz="1800" dirty="0"/>
          </a:p>
          <a:p>
            <a:pPr lvl="0" algn="just"/>
            <a:r>
              <a:rPr lang="cs-CZ" sz="1800" dirty="0"/>
              <a:t>angažovanost a aktivitní podpora top managementu;</a:t>
            </a:r>
          </a:p>
          <a:p>
            <a:pPr lvl="0" algn="just"/>
            <a:r>
              <a:rPr lang="cs-CZ" sz="1800" dirty="0"/>
              <a:t>dohled odborníka na chod systému a porozumění všech zaměstnanců;</a:t>
            </a:r>
          </a:p>
          <a:p>
            <a:pPr lvl="0" algn="just"/>
            <a:r>
              <a:rPr lang="cs-CZ" sz="1800" dirty="0"/>
              <a:t>pozornost určená klíčovým úkolům, směrným číslům a standardům výkonu;</a:t>
            </a:r>
          </a:p>
          <a:p>
            <a:pPr lvl="0" algn="just"/>
            <a:r>
              <a:rPr lang="cs-CZ" sz="1800" dirty="0"/>
              <a:t>cíle pro organizaci výnosné, jasně definované, reálně dosažitelné a schopné zaměření;</a:t>
            </a:r>
          </a:p>
          <a:p>
            <a:pPr lvl="0" algn="just"/>
            <a:r>
              <a:rPr lang="cs-CZ" sz="1800" dirty="0"/>
              <a:t>skutečnou účast zaměstnanců na schvalování cílů a úkolů;</a:t>
            </a:r>
          </a:p>
          <a:p>
            <a:pPr lvl="0" algn="just"/>
            <a:r>
              <a:rPr lang="cs-CZ" sz="1800" dirty="0"/>
              <a:t>naladění a zájem ze strany zaměstnanců a efektivní týmová práce;</a:t>
            </a:r>
          </a:p>
          <a:p>
            <a:pPr lvl="0" algn="just"/>
            <a:r>
              <a:rPr lang="cs-CZ" sz="1800" dirty="0"/>
              <a:t>vyhýbat se nadměrnému množství kancelářských prací a zvyklostem vedoucí k mechanickému přístupu;</a:t>
            </a:r>
          </a:p>
          <a:p>
            <a:pPr algn="just"/>
            <a:r>
              <a:rPr lang="cs-CZ" sz="1800" dirty="0"/>
              <a:t>udržování hybné síly systému</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Předpoklady úspěšného programu MBO </a:t>
            </a:r>
            <a:endParaRPr lang="cs-CZ" dirty="0"/>
          </a:p>
        </p:txBody>
      </p:sp>
    </p:spTree>
    <p:extLst>
      <p:ext uri="{BB962C8B-B14F-4D97-AF65-F5344CB8AC3E}">
        <p14:creationId xmlns:p14="http://schemas.microsoft.com/office/powerpoint/2010/main" val="19440922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71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Metoda </a:t>
            </a:r>
            <a:r>
              <a:rPr lang="cs-CZ" sz="1800" dirty="0" err="1"/>
              <a:t>balanced</a:t>
            </a:r>
            <a:r>
              <a:rPr lang="cs-CZ" sz="1800" dirty="0"/>
              <a:t> </a:t>
            </a:r>
            <a:r>
              <a:rPr lang="cs-CZ" sz="1800" dirty="0" err="1"/>
              <a:t>scorecard</a:t>
            </a:r>
            <a:r>
              <a:rPr lang="cs-CZ" sz="1800" dirty="0"/>
              <a:t> (známá pod zkratkou BSC) představuje systém strategického řízení a měření výkonnosti organizace, jehož základem je stanovení vyváženého systému vzájemně propojených ukazatelů výkonnosti organizaci</a:t>
            </a:r>
            <a:r>
              <a:rPr lang="cs-CZ" sz="1800" dirty="0" smtClean="0"/>
              <a:t>.</a:t>
            </a:r>
          </a:p>
          <a:p>
            <a:pPr lvl="0" algn="just"/>
            <a:r>
              <a:rPr lang="cs-CZ" sz="1800" dirty="0"/>
              <a:t>Jejími tvůrci byli R. S. Kaplan a David P. </a:t>
            </a:r>
            <a:r>
              <a:rPr lang="cs-CZ" sz="1800" dirty="0" err="1"/>
              <a:t>Norton</a:t>
            </a:r>
            <a:r>
              <a:rPr lang="cs-CZ" sz="1800" dirty="0"/>
              <a:t>, kteří ji zformulovali v devadesátých létech dvacátého století. </a:t>
            </a:r>
            <a:endParaRPr lang="cs-CZ" sz="1800" dirty="0" smtClean="0"/>
          </a:p>
          <a:p>
            <a:pPr lvl="0" algn="just"/>
            <a:r>
              <a:rPr lang="cs-CZ" sz="1800" dirty="0" smtClean="0"/>
              <a:t>Jedná </a:t>
            </a:r>
            <a:r>
              <a:rPr lang="cs-CZ" sz="1800" dirty="0"/>
              <a:t>se o metodu, která je univerzálně použitelná ve všech odvětvích a typech organizací. Její hlavní výhodou je právě </a:t>
            </a:r>
            <a:r>
              <a:rPr lang="cs-CZ" sz="1800" dirty="0" smtClean="0"/>
              <a:t>univerzálnost.</a:t>
            </a:r>
          </a:p>
          <a:p>
            <a:pPr lvl="0" algn="just"/>
            <a:r>
              <a:rPr lang="cs-CZ" sz="1800" dirty="0" smtClean="0"/>
              <a:t>Metoda </a:t>
            </a:r>
            <a:r>
              <a:rPr lang="cs-CZ" sz="1800" dirty="0"/>
              <a:t>BSC vytváří vazbu mezi strategií a operativní činností s důrazem na měření výkonu. Metoda BSC vznikla jako reakce na praktická zjištění, že řada strategických záměrů nebyla dotažena do konce. </a:t>
            </a:r>
            <a:endParaRPr lang="cs-CZ" sz="1800" dirty="0" smtClean="0"/>
          </a:p>
          <a:p>
            <a:pPr lvl="0" algn="just"/>
            <a:r>
              <a:rPr lang="cs-CZ" sz="1800" dirty="0" smtClean="0"/>
              <a:t>Přednosti metody </a:t>
            </a:r>
            <a:r>
              <a:rPr lang="cs-CZ" sz="1800" dirty="0"/>
              <a:t>BSC </a:t>
            </a:r>
            <a:r>
              <a:rPr lang="cs-CZ" sz="1800" dirty="0" smtClean="0"/>
              <a:t>lze spatřit v</a:t>
            </a:r>
            <a:r>
              <a:rPr lang="cs-CZ" sz="1800" dirty="0"/>
              <a:t> tom, že tato metoda napomáhá systémové integraci různých organizačních procesů a programů, jako je kvalita, </a:t>
            </a:r>
            <a:r>
              <a:rPr lang="cs-CZ" sz="1800" dirty="0" err="1"/>
              <a:t>reengineering</a:t>
            </a:r>
            <a:r>
              <a:rPr lang="cs-CZ" sz="1800" dirty="0"/>
              <a:t>, aktivity ve vztahu k zákazníkům a </a:t>
            </a:r>
            <a:r>
              <a:rPr lang="cs-CZ" sz="1800" dirty="0" smtClean="0"/>
              <a:t>další.</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Metoda </a:t>
            </a:r>
            <a:r>
              <a:rPr lang="cs-CZ" dirty="0" err="1" smtClean="0"/>
              <a:t>Balanced</a:t>
            </a:r>
            <a:r>
              <a:rPr lang="cs-CZ" dirty="0" smtClean="0"/>
              <a:t> </a:t>
            </a:r>
            <a:r>
              <a:rPr lang="cs-CZ" dirty="0" err="1" smtClean="0"/>
              <a:t>Scorecard</a:t>
            </a:r>
            <a:endParaRPr lang="cs-CZ" dirty="0"/>
          </a:p>
        </p:txBody>
      </p:sp>
    </p:spTree>
    <p:extLst>
      <p:ext uri="{BB962C8B-B14F-4D97-AF65-F5344CB8AC3E}">
        <p14:creationId xmlns:p14="http://schemas.microsoft.com/office/powerpoint/2010/main" val="12087707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Základní </a:t>
            </a:r>
            <a:r>
              <a:rPr lang="cs-CZ" sz="1800" dirty="0" smtClean="0"/>
              <a:t>charakteristiky </a:t>
            </a:r>
            <a:r>
              <a:rPr lang="cs-CZ" sz="1800" dirty="0"/>
              <a:t>konceptu BSC </a:t>
            </a:r>
            <a:r>
              <a:rPr lang="cs-CZ" sz="1800" dirty="0" err="1"/>
              <a:t>Marinič</a:t>
            </a:r>
            <a:r>
              <a:rPr lang="cs-CZ" sz="1800" dirty="0"/>
              <a:t> </a:t>
            </a:r>
            <a:r>
              <a:rPr lang="cs-CZ" sz="1800" dirty="0" smtClean="0"/>
              <a:t>shrnuje </a:t>
            </a:r>
            <a:r>
              <a:rPr lang="cs-CZ" sz="1800" dirty="0"/>
              <a:t>takto:</a:t>
            </a:r>
          </a:p>
          <a:p>
            <a:pPr lvl="0" algn="just"/>
            <a:r>
              <a:rPr lang="cs-CZ" sz="1800" dirty="0"/>
              <a:t>systém umožňující transformaci vizi a strategii organizace v nástroj realizace a řízení;</a:t>
            </a:r>
          </a:p>
          <a:p>
            <a:pPr lvl="0" algn="just"/>
            <a:r>
              <a:rPr lang="cs-CZ" sz="1800" dirty="0"/>
              <a:t>systém transformující strategické cíle na měřitelné, kontrolovatelné kroky;</a:t>
            </a:r>
          </a:p>
          <a:p>
            <a:pPr lvl="0" algn="just"/>
            <a:r>
              <a:rPr lang="cs-CZ" sz="1800" dirty="0"/>
              <a:t>systém sjednocující ukazatele výkonnosti do spojitého systému;</a:t>
            </a:r>
          </a:p>
          <a:p>
            <a:pPr lvl="0" algn="just"/>
            <a:r>
              <a:rPr lang="cs-CZ" sz="1800" dirty="0"/>
              <a:t>systém umožňující komplexní pohled na aktivity organizace pomoci finančních a nefinančních ukazatelů;</a:t>
            </a:r>
          </a:p>
          <a:p>
            <a:pPr lvl="0" algn="just"/>
            <a:r>
              <a:rPr lang="cs-CZ" sz="1800" dirty="0"/>
              <a:t>systém monitorující historickou výkonnost a proaktivně ovlivňující budoucnost;</a:t>
            </a:r>
          </a:p>
          <a:p>
            <a:pPr lvl="0" algn="just"/>
            <a:r>
              <a:rPr lang="cs-CZ" sz="1800" dirty="0"/>
              <a:t>systém vyvážený směrem nahoru i dolu napříč organizací.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Základní charakteristiky metody BSC</a:t>
            </a:r>
            <a:endParaRPr lang="cs-CZ" dirty="0"/>
          </a:p>
        </p:txBody>
      </p:sp>
    </p:spTree>
    <p:extLst>
      <p:ext uri="{BB962C8B-B14F-4D97-AF65-F5344CB8AC3E}">
        <p14:creationId xmlns:p14="http://schemas.microsoft.com/office/powerpoint/2010/main" val="42081944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5768" y="987574"/>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Finanční </a:t>
            </a:r>
            <a:r>
              <a:rPr lang="cs-CZ" sz="1800" b="1" dirty="0"/>
              <a:t>perspektiva</a:t>
            </a:r>
            <a:r>
              <a:rPr lang="cs-CZ" sz="1800" dirty="0"/>
              <a:t> – perspektiva soustředěná na identifikaci postavení organizace na kapitálovém trhu pomocí ukazatele tržního hodnoty organizace MVA, případně pomocí ukazatele tvorby hodnoty pro akcionáře. </a:t>
            </a:r>
          </a:p>
          <a:p>
            <a:pPr lvl="0" algn="just"/>
            <a:r>
              <a:rPr lang="cs-CZ" sz="1800" b="1" dirty="0"/>
              <a:t>Z</a:t>
            </a:r>
            <a:r>
              <a:rPr lang="cs-CZ" sz="1800" b="1" dirty="0" smtClean="0"/>
              <a:t>ákaznická </a:t>
            </a:r>
            <a:r>
              <a:rPr lang="cs-CZ" sz="1800" b="1" dirty="0"/>
              <a:t>perspektiva</a:t>
            </a:r>
            <a:r>
              <a:rPr lang="cs-CZ" sz="1800" dirty="0"/>
              <a:t> – perspektiva zaměřená na hledání kompromisu mezi přáním a potřebami zákazníků a možnostmi organizace, při respektování limitů a omezení </a:t>
            </a:r>
            <a:r>
              <a:rPr lang="cs-CZ" sz="1800" dirty="0" smtClean="0"/>
              <a:t>organizace.</a:t>
            </a:r>
            <a:endParaRPr lang="cs-CZ" sz="1800" dirty="0"/>
          </a:p>
          <a:p>
            <a:pPr lvl="0" algn="just"/>
            <a:r>
              <a:rPr lang="cs-CZ" sz="1800" b="1" dirty="0" smtClean="0"/>
              <a:t>Procesní </a:t>
            </a:r>
            <a:r>
              <a:rPr lang="cs-CZ" sz="1800" b="1" dirty="0"/>
              <a:t>perspektiva</a:t>
            </a:r>
            <a:r>
              <a:rPr lang="cs-CZ" sz="1800" dirty="0"/>
              <a:t> – perspektiva soustředěná na procesy a postupy nezbytné pro fungování </a:t>
            </a:r>
            <a:r>
              <a:rPr lang="cs-CZ" sz="1800" dirty="0" smtClean="0"/>
              <a:t>organizace.</a:t>
            </a:r>
            <a:endParaRPr lang="cs-CZ" sz="1800" dirty="0"/>
          </a:p>
          <a:p>
            <a:pPr algn="just"/>
            <a:r>
              <a:rPr lang="cs-CZ" sz="1800" b="1" dirty="0" smtClean="0"/>
              <a:t>Perspektiva </a:t>
            </a:r>
            <a:r>
              <a:rPr lang="cs-CZ" sz="1800" b="1" dirty="0"/>
              <a:t>učení se a růstu</a:t>
            </a:r>
            <a:r>
              <a:rPr lang="cs-CZ" sz="1800" dirty="0"/>
              <a:t> – perspektiva zaměřená na faktory spojené s potenciálem růstu a rozvoje, který je spojen s lidským potenciálem, tedy se zaměstnanci</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Perspektivy metody BSC</a:t>
            </a:r>
            <a:endParaRPr lang="cs-CZ" dirty="0"/>
          </a:p>
        </p:txBody>
      </p:sp>
    </p:spTree>
    <p:extLst>
      <p:ext uri="{BB962C8B-B14F-4D97-AF65-F5344CB8AC3E}">
        <p14:creationId xmlns:p14="http://schemas.microsoft.com/office/powerpoint/2010/main" val="38470023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Perspektivy metody BSC</a:t>
            </a:r>
            <a:endParaRPr lang="cs-CZ" dirty="0"/>
          </a:p>
        </p:txBody>
      </p:sp>
      <p:pic>
        <p:nvPicPr>
          <p:cNvPr id="6" name="Obrázek 5"/>
          <p:cNvPicPr>
            <a:picLocks noChangeAspect="1"/>
          </p:cNvPicPr>
          <p:nvPr/>
        </p:nvPicPr>
        <p:blipFill>
          <a:blip r:embed="rId2"/>
          <a:stretch>
            <a:fillRect/>
          </a:stretch>
        </p:blipFill>
        <p:spPr>
          <a:xfrm>
            <a:off x="1362075" y="823912"/>
            <a:ext cx="6419850" cy="3692054"/>
          </a:xfrm>
          <a:prstGeom prst="rect">
            <a:avLst/>
          </a:prstGeom>
        </p:spPr>
      </p:pic>
    </p:spTree>
    <p:extLst>
      <p:ext uri="{BB962C8B-B14F-4D97-AF65-F5344CB8AC3E}">
        <p14:creationId xmlns:p14="http://schemas.microsoft.com/office/powerpoint/2010/main" val="12631462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Perspektivy a měřítka BSC</a:t>
            </a:r>
            <a:endParaRPr lang="cs-CZ" dirty="0"/>
          </a:p>
        </p:txBody>
      </p:sp>
      <p:pic>
        <p:nvPicPr>
          <p:cNvPr id="2" name="Obrázek 1"/>
          <p:cNvPicPr>
            <a:picLocks noChangeAspect="1"/>
          </p:cNvPicPr>
          <p:nvPr/>
        </p:nvPicPr>
        <p:blipFill>
          <a:blip r:embed="rId2"/>
          <a:stretch>
            <a:fillRect/>
          </a:stretch>
        </p:blipFill>
        <p:spPr>
          <a:xfrm>
            <a:off x="395536" y="915566"/>
            <a:ext cx="6984776" cy="3672408"/>
          </a:xfrm>
          <a:prstGeom prst="rect">
            <a:avLst/>
          </a:prstGeom>
        </p:spPr>
      </p:pic>
    </p:spTree>
    <p:extLst>
      <p:ext uri="{BB962C8B-B14F-4D97-AF65-F5344CB8AC3E}">
        <p14:creationId xmlns:p14="http://schemas.microsoft.com/office/powerpoint/2010/main" val="31320010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Proces aplikace metody BSC je realizován v těchto </a:t>
            </a:r>
            <a:r>
              <a:rPr lang="cs-CZ" sz="1800" dirty="0" smtClean="0"/>
              <a:t>krocích:</a:t>
            </a:r>
            <a:endParaRPr lang="cs-CZ" sz="1800" dirty="0"/>
          </a:p>
          <a:p>
            <a:pPr lvl="0" algn="just"/>
            <a:r>
              <a:rPr lang="cs-CZ" sz="1800" dirty="0"/>
              <a:t>stanovení cílů – vychází se ze schválené strategie organizace a ze strategických cílů, přičemž se cíle stanovují pro celou organizaci i její jednotlivé útvary v oblasti financí, zákazníků, interních procesů a zaměstnanců (učení se a růst);</a:t>
            </a:r>
          </a:p>
          <a:p>
            <a:pPr lvl="0" algn="just"/>
            <a:r>
              <a:rPr lang="cs-CZ" sz="1800" dirty="0"/>
              <a:t>propojení souvislostí – dochází k propojení cílů výše uvedených oblastí a stanovují se váhy pro jednotlivé ukazatele;</a:t>
            </a:r>
          </a:p>
          <a:p>
            <a:pPr lvl="0" algn="just"/>
            <a:r>
              <a:rPr lang="cs-CZ" sz="1800" dirty="0"/>
              <a:t>stanovení měřítek a cílových hodnot – stanovení cíle je potřeba kvantifikovat, stanovit měřítka a cílové hodnoty;</a:t>
            </a:r>
          </a:p>
          <a:p>
            <a:pPr lvl="0" algn="just"/>
            <a:r>
              <a:rPr lang="cs-CZ" sz="1800" dirty="0"/>
              <a:t>určení akčních programů – k dosažení stanovených cílů je nutné přijmout a realizovat akční programy a projekty;</a:t>
            </a:r>
          </a:p>
          <a:p>
            <a:pPr algn="just"/>
            <a:r>
              <a:rPr lang="cs-CZ" sz="1800" dirty="0"/>
              <a:t>zapojení do běžných systémů – metoda BSC se stává nástrojem řízení organizace prostřednictvím strategických cílů a </a:t>
            </a:r>
            <a:r>
              <a:rPr lang="cs-CZ" sz="1800" dirty="0" smtClean="0"/>
              <a:t>ukazatelů.</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aplikace metody BSC</a:t>
            </a:r>
            <a:endParaRPr lang="cs-CZ" dirty="0"/>
          </a:p>
        </p:txBody>
      </p:sp>
    </p:spTree>
    <p:extLst>
      <p:ext uri="{BB962C8B-B14F-4D97-AF65-F5344CB8AC3E}">
        <p14:creationId xmlns:p14="http://schemas.microsoft.com/office/powerpoint/2010/main" val="3118067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smtClean="0"/>
              <a:t>Delegování </a:t>
            </a:r>
            <a:r>
              <a:rPr lang="cs-CZ" sz="1800" dirty="0"/>
              <a:t>představuje přenesení určitých úkolů a pravomocí nadřízeného pracovníka na jednoho nebo více podřízených pracovníků. Úkoly a pravomoci s konkrétní funkcí jsou přeneseny spíše dočasně, účelově a podmíněně na konkrétního </a:t>
            </a:r>
            <a:r>
              <a:rPr lang="cs-CZ" sz="1800" dirty="0" smtClean="0"/>
              <a:t>pracovníka.</a:t>
            </a:r>
          </a:p>
          <a:p>
            <a:pPr algn="just"/>
            <a:r>
              <a:rPr lang="cs-CZ" sz="1800" dirty="0"/>
              <a:t>K delegování </a:t>
            </a:r>
            <a:r>
              <a:rPr lang="cs-CZ" sz="1800" dirty="0" smtClean="0"/>
              <a:t>dochází, </a:t>
            </a:r>
            <a:r>
              <a:rPr lang="cs-CZ" sz="1800" dirty="0"/>
              <a:t>když jsou jedincům v zájmu dosažení určitých výsledků přiděleny povinnosti a úkolu, za něž jsou odpovědni jejich manažeři, ale které manažeři z rozličných důvodů nemohou nebo nechtějí vykonávat </a:t>
            </a:r>
            <a:r>
              <a:rPr lang="cs-CZ" sz="1800" dirty="0" smtClean="0"/>
              <a:t>sami. </a:t>
            </a:r>
          </a:p>
          <a:p>
            <a:pPr algn="just"/>
            <a:r>
              <a:rPr lang="cs-CZ" sz="1800" dirty="0"/>
              <a:t>Delegování je dlouhodobý proces, který je založen především na důvěře manažera ve svého podřízeného nebo kolegu. Jedná se dlouhodobý proces, jelikož je chápán jako investice do pracovníka, jejíž návratnost se projeví až po delší době. Z tohoto pohledu je delegování chápáno nejen jako nástroj předávání úkolů a pravomocí, ale také jako nástroj motivování a rozvíjení pracovníků.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Delegování</a:t>
            </a:r>
            <a:endParaRPr lang="cs-CZ" dirty="0"/>
          </a:p>
        </p:txBody>
      </p:sp>
    </p:spTree>
    <p:extLst>
      <p:ext uri="{BB962C8B-B14F-4D97-AF65-F5344CB8AC3E}">
        <p14:creationId xmlns:p14="http://schemas.microsoft.com/office/powerpoint/2010/main" val="2726340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Zhodnocení vize a mise</a:t>
            </a:r>
          </a:p>
          <a:p>
            <a:r>
              <a:rPr lang="cs-CZ" sz="1800" dirty="0"/>
              <a:t>Vymezení strategických oblastí – míra podílu na naplňování mise a vize</a:t>
            </a:r>
          </a:p>
          <a:p>
            <a:r>
              <a:rPr lang="cs-CZ" sz="1800" dirty="0"/>
              <a:t>Stanovení strategických cílů ve strategických oblastech</a:t>
            </a:r>
          </a:p>
          <a:p>
            <a:r>
              <a:rPr lang="cs-CZ" sz="1800" dirty="0"/>
              <a:t>Provázání strategických cílů</a:t>
            </a:r>
          </a:p>
          <a:p>
            <a:r>
              <a:rPr lang="cs-CZ" sz="1800" dirty="0"/>
              <a:t>Sestavení strategické mapy</a:t>
            </a:r>
          </a:p>
          <a:p>
            <a:r>
              <a:rPr lang="cs-CZ" sz="1800" dirty="0"/>
              <a:t>Stanovení relevantních ukazatelů pro strategické cíle</a:t>
            </a:r>
          </a:p>
          <a:p>
            <a:r>
              <a:rPr lang="cs-CZ" sz="1800" dirty="0"/>
              <a:t>Interpretace ukazatelů v jednotlivých oblastech – způsob vyhodnocení, stanovení míry uspokojení</a:t>
            </a:r>
          </a:p>
          <a:p>
            <a:r>
              <a:rPr lang="cs-CZ" sz="1800" dirty="0"/>
              <a:t>Implementace BSC</a:t>
            </a:r>
          </a:p>
          <a:p>
            <a:r>
              <a:rPr lang="cs-CZ" sz="1800" dirty="0"/>
              <a:t>Metody měření strategických cílů</a:t>
            </a:r>
          </a:p>
          <a:p>
            <a:r>
              <a:rPr lang="cs-CZ" sz="1800" dirty="0"/>
              <a:t>Hodnocení ukazatelů</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Sestavení metody BSC</a:t>
            </a:r>
            <a:endParaRPr lang="cs-CZ" dirty="0"/>
          </a:p>
        </p:txBody>
      </p:sp>
    </p:spTree>
    <p:extLst>
      <p:ext uri="{BB962C8B-B14F-4D97-AF65-F5344CB8AC3E}">
        <p14:creationId xmlns:p14="http://schemas.microsoft.com/office/powerpoint/2010/main" val="210295927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Příklad využití strategické mapy v BSC</a:t>
            </a:r>
            <a:endParaRPr lang="cs-CZ" dirty="0"/>
          </a:p>
        </p:txBody>
      </p:sp>
      <p:pic>
        <p:nvPicPr>
          <p:cNvPr id="5" name="Zástupný symbol pro obsah 3" descr="mapa BSC.jpg"/>
          <p:cNvPicPr>
            <a:picLocks noChangeAspect="1"/>
          </p:cNvPicPr>
          <p:nvPr/>
        </p:nvPicPr>
        <p:blipFill rotWithShape="1">
          <a:blip r:embed="rId2" cstate="print"/>
          <a:srcRect t="13112"/>
          <a:stretch/>
        </p:blipFill>
        <p:spPr>
          <a:xfrm>
            <a:off x="395536" y="836712"/>
            <a:ext cx="7560840" cy="3751262"/>
          </a:xfrm>
          <a:prstGeom prst="rect">
            <a:avLst/>
          </a:prstGeom>
        </p:spPr>
      </p:pic>
    </p:spTree>
    <p:extLst>
      <p:ext uri="{BB962C8B-B14F-4D97-AF65-F5344CB8AC3E}">
        <p14:creationId xmlns:p14="http://schemas.microsoft.com/office/powerpoint/2010/main" val="572096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1619"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Důležité je dosažení rovnováhy mezi příliš rozsáhlým a příliš malým delegováním a přehnaným a nedostatečným dohledem na práci. Z tohoto pohledu můžeme rozeznávat určitou míru delegování, jak to </a:t>
            </a:r>
            <a:r>
              <a:rPr lang="cs-CZ" sz="1800" dirty="0" smtClean="0"/>
              <a:t>uvedl:</a:t>
            </a:r>
            <a:endParaRPr lang="cs-CZ" sz="1800" dirty="0"/>
          </a:p>
          <a:p>
            <a:pPr lvl="0" algn="just"/>
            <a:r>
              <a:rPr lang="cs-CZ" sz="1800" dirty="0"/>
              <a:t>manažer přiděluje úkoly, ale vše má pod kontrolou;</a:t>
            </a:r>
          </a:p>
          <a:p>
            <a:pPr lvl="0" algn="just"/>
            <a:r>
              <a:rPr lang="cs-CZ" sz="1800" dirty="0"/>
              <a:t>manažer poskytuje konkrétní instrukce a stále prověřuje práci;</a:t>
            </a:r>
          </a:p>
          <a:p>
            <a:pPr lvl="0" algn="just"/>
            <a:r>
              <a:rPr lang="cs-CZ" sz="1800" dirty="0"/>
              <a:t>manažer stručně informuje pracovníka a pravidelně prověřuje práci;</a:t>
            </a:r>
          </a:p>
          <a:p>
            <a:pPr lvl="0" algn="just"/>
            <a:r>
              <a:rPr lang="cs-CZ" sz="1800" dirty="0"/>
              <a:t>manažer poskytuje pracovníkovi všeobecné pokyny a určitou volnost a vyžaduje zpětnou vazbu;</a:t>
            </a:r>
          </a:p>
          <a:p>
            <a:pPr algn="just"/>
            <a:r>
              <a:rPr lang="cs-CZ" sz="1800" dirty="0"/>
              <a:t>manažer pověřuje pracovníka, aby sám řídil plnění úkolu</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Míra delegování</a:t>
            </a:r>
            <a:endParaRPr lang="cs-CZ" dirty="0"/>
          </a:p>
        </p:txBody>
      </p:sp>
    </p:spTree>
    <p:extLst>
      <p:ext uri="{BB962C8B-B14F-4D97-AF65-F5344CB8AC3E}">
        <p14:creationId xmlns:p14="http://schemas.microsoft.com/office/powerpoint/2010/main" val="436821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Hlavním cílem </a:t>
            </a:r>
            <a:r>
              <a:rPr lang="cs-CZ" sz="1800" dirty="0" smtClean="0"/>
              <a:t>delegování je </a:t>
            </a:r>
            <a:r>
              <a:rPr lang="cs-CZ" sz="1800" dirty="0"/>
              <a:t>vždy růst efektivity práce, zisk, stabilita, konkurenceschopnost a trvale udržitelný rozvoj organizace. </a:t>
            </a:r>
            <a:endParaRPr lang="cs-CZ" sz="1800" dirty="0" smtClean="0"/>
          </a:p>
          <a:p>
            <a:pPr marL="0" indent="0" algn="just">
              <a:buNone/>
            </a:pPr>
            <a:r>
              <a:rPr lang="cs-CZ" sz="1800" dirty="0" smtClean="0"/>
              <a:t>K </a:t>
            </a:r>
            <a:r>
              <a:rPr lang="cs-CZ" sz="1800" dirty="0"/>
              <a:t>dílčím cílům delegování, a potažmo výhodám delegování, patří:</a:t>
            </a:r>
          </a:p>
          <a:p>
            <a:pPr lvl="0" algn="just"/>
            <a:r>
              <a:rPr lang="cs-CZ" sz="1800" dirty="0"/>
              <a:t>podpora efektivního využití času a úspora času manažerovi pro řešení významnějších úkolů;</a:t>
            </a:r>
          </a:p>
          <a:p>
            <a:pPr lvl="0" algn="just"/>
            <a:r>
              <a:rPr lang="cs-CZ" sz="1800" dirty="0"/>
              <a:t>podpora rozvoje schopností a dovedností manažera;</a:t>
            </a:r>
          </a:p>
          <a:p>
            <a:pPr lvl="0" algn="just"/>
            <a:r>
              <a:rPr lang="cs-CZ" sz="1800" dirty="0"/>
              <a:t>zvyšování nároků na podřízení a posilování pocitu spoluodpovědnosti podřízených za chod organizace;</a:t>
            </a:r>
          </a:p>
          <a:p>
            <a:pPr lvl="0" algn="just"/>
            <a:r>
              <a:rPr lang="cs-CZ" sz="1800" dirty="0"/>
              <a:t>diagnostika schopností podřízených a možnost jejich objektivního hodnocení a kontroly;</a:t>
            </a:r>
          </a:p>
          <a:p>
            <a:pPr lvl="0" algn="just"/>
            <a:r>
              <a:rPr lang="cs-CZ" sz="1800" dirty="0"/>
              <a:t>příprava případné personální náhrady;</a:t>
            </a:r>
          </a:p>
          <a:p>
            <a:pPr algn="just"/>
            <a:r>
              <a:rPr lang="cs-CZ" sz="1800" dirty="0" err="1"/>
              <a:t>sebediagnostika</a:t>
            </a:r>
            <a:r>
              <a:rPr lang="cs-CZ" sz="1800" dirty="0"/>
              <a:t> manažera vlastní nenahraditelnosti nebo nepostradatelnosti</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Cíl delegování</a:t>
            </a:r>
            <a:endParaRPr lang="cs-CZ" dirty="0"/>
          </a:p>
        </p:txBody>
      </p:sp>
    </p:spTree>
    <p:extLst>
      <p:ext uri="{BB962C8B-B14F-4D97-AF65-F5344CB8AC3E}">
        <p14:creationId xmlns:p14="http://schemas.microsoft.com/office/powerpoint/2010/main" val="908754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6802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Vlastní </a:t>
            </a:r>
            <a:r>
              <a:rPr lang="cs-CZ" sz="1800" b="1" dirty="0"/>
              <a:t>proces delegování</a:t>
            </a:r>
            <a:r>
              <a:rPr lang="cs-CZ" sz="1800" dirty="0"/>
              <a:t> zahrnuje tyto kroky (</a:t>
            </a:r>
            <a:r>
              <a:rPr lang="cs-CZ" sz="1800" dirty="0" err="1"/>
              <a:t>Koontz</a:t>
            </a:r>
            <a:r>
              <a:rPr lang="cs-CZ" sz="1800" dirty="0"/>
              <a:t> et al., 1993):</a:t>
            </a:r>
          </a:p>
          <a:p>
            <a:pPr lvl="0" algn="just"/>
            <a:r>
              <a:rPr lang="cs-CZ" sz="1800" dirty="0"/>
              <a:t>věcná stránka – řešen problém „komu“ a „co“ delegovat - znalost podřízených a jejich kvalifikační předpoklady;</a:t>
            </a:r>
          </a:p>
          <a:p>
            <a:pPr lvl="0" algn="just"/>
            <a:r>
              <a:rPr lang="cs-CZ" sz="1800" dirty="0"/>
              <a:t>formální stránka – řeší problém „jak“ delegovat – znalost struktury osobnosti podřízených;</a:t>
            </a:r>
          </a:p>
          <a:p>
            <a:pPr lvl="0" algn="just"/>
            <a:r>
              <a:rPr lang="cs-CZ" sz="1800" dirty="0"/>
              <a:t>předmět procesu delegování – jednotlivé činnosti, úkoly, oblasti rozhodování, pravomoci.</a:t>
            </a:r>
          </a:p>
          <a:p>
            <a:pPr marL="0" indent="0" algn="just">
              <a:buNone/>
            </a:pPr>
            <a:endParaRPr lang="cs-CZ" sz="1800" dirty="0"/>
          </a:p>
          <a:p>
            <a:pPr marL="0" indent="0" algn="just">
              <a:buNone/>
            </a:pPr>
            <a:r>
              <a:rPr lang="cs-CZ" sz="1800" dirty="0" smtClean="0"/>
              <a:t>Efektivní </a:t>
            </a:r>
            <a:r>
              <a:rPr lang="cs-CZ" sz="1800" dirty="0"/>
              <a:t>delegování podle Koubka (2007) vyžaduje (Koubek, 2007) analýzu práce manažera, plánování, výběr vhodných pracovníků, správný způsob zadání a přiměřenou podporu. Analýza práce manažera spočívá v analýze pracovních povinností a odpovědnosti manažera a na základě této analýzy manažer může specifikovat úkoly vhodné a nevhodné pro delegování.</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 delegování</a:t>
            </a:r>
            <a:endParaRPr lang="cs-CZ" dirty="0"/>
          </a:p>
        </p:txBody>
      </p:sp>
    </p:spTree>
    <p:extLst>
      <p:ext uri="{BB962C8B-B14F-4D97-AF65-F5344CB8AC3E}">
        <p14:creationId xmlns:p14="http://schemas.microsoft.com/office/powerpoint/2010/main" val="3398616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rutinní práce;</a:t>
            </a:r>
          </a:p>
          <a:p>
            <a:pPr marL="357188" lvl="1" indent="-357188" algn="just">
              <a:buFont typeface="Arial" panose="020B0604020202020204" pitchFamily="34" charset="0"/>
              <a:buChar char="•"/>
            </a:pPr>
            <a:r>
              <a:rPr lang="cs-CZ" sz="1800" dirty="0"/>
              <a:t>práce, které jiní dokážou udělat lépe, rychleji a ekonomičtěji;</a:t>
            </a:r>
          </a:p>
          <a:p>
            <a:pPr marL="357188" lvl="1" indent="-357188" algn="just">
              <a:buFont typeface="Arial" panose="020B0604020202020204" pitchFamily="34" charset="0"/>
              <a:buChar char="•"/>
            </a:pPr>
            <a:r>
              <a:rPr lang="cs-CZ" sz="1800" dirty="0"/>
              <a:t>drobné a opakující se úkoly, které dělá manažer nejčastěji a zpravidla zabírají velkou část dne;</a:t>
            </a:r>
          </a:p>
          <a:p>
            <a:pPr marL="357188" lvl="1" indent="-357188" algn="just">
              <a:buFont typeface="Arial" panose="020B0604020202020204" pitchFamily="34" charset="0"/>
              <a:buChar char="•"/>
            </a:pPr>
            <a:r>
              <a:rPr lang="cs-CZ" sz="1800" dirty="0"/>
              <a:t>práce umožňující rozvoj a zvýšení motivace podřízených;</a:t>
            </a:r>
          </a:p>
          <a:p>
            <a:pPr marL="357188" lvl="1" indent="-357188" algn="just">
              <a:buFont typeface="Arial" panose="020B0604020202020204" pitchFamily="34" charset="0"/>
              <a:buChar char="•"/>
            </a:pPr>
            <a:r>
              <a:rPr lang="cs-CZ" sz="1800" dirty="0"/>
              <a:t>činnosti oživující rutinní práci podřízených;</a:t>
            </a:r>
          </a:p>
          <a:p>
            <a:pPr marL="357188" lvl="1" indent="-357188" algn="just">
              <a:buFont typeface="Arial" panose="020B0604020202020204" pitchFamily="34" charset="0"/>
              <a:buChar char="•"/>
            </a:pPr>
            <a:r>
              <a:rPr lang="cs-CZ" sz="1800" dirty="0"/>
              <a:t>činnosti, které učiní práci podřízených komplexnější.</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vhodné k delegování</a:t>
            </a:r>
            <a:endParaRPr lang="cs-CZ" dirty="0"/>
          </a:p>
        </p:txBody>
      </p:sp>
    </p:spTree>
    <p:extLst>
      <p:ext uri="{BB962C8B-B14F-4D97-AF65-F5344CB8AC3E}">
        <p14:creationId xmlns:p14="http://schemas.microsoft.com/office/powerpoint/2010/main" val="24455782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lvl="1" indent="-357188" algn="just">
              <a:buFont typeface="Arial" panose="020B0604020202020204" pitchFamily="34" charset="0"/>
              <a:buChar char="•"/>
            </a:pPr>
            <a:r>
              <a:rPr lang="cs-CZ" sz="1800" dirty="0"/>
              <a:t>práce obsahující důvěrné informace;</a:t>
            </a:r>
          </a:p>
          <a:p>
            <a:pPr marL="357188" lvl="1" indent="-357188" algn="just">
              <a:buFont typeface="Arial" panose="020B0604020202020204" pitchFamily="34" charset="0"/>
              <a:buChar char="•"/>
            </a:pPr>
            <a:r>
              <a:rPr lang="cs-CZ" sz="1800" dirty="0"/>
              <a:t>úkoly velmi důležité a jejichž řádné a včasné splnění může zajistit jen sám manažer;</a:t>
            </a:r>
          </a:p>
          <a:p>
            <a:pPr marL="357188" lvl="1" indent="-357188" algn="just">
              <a:buFont typeface="Arial" panose="020B0604020202020204" pitchFamily="34" charset="0"/>
              <a:buChar char="•"/>
            </a:pPr>
            <a:r>
              <a:rPr lang="cs-CZ" sz="1800" dirty="0"/>
              <a:t>nové úkoly, na které nebyli pracovníci připraveni;</a:t>
            </a:r>
          </a:p>
          <a:p>
            <a:pPr marL="357188" lvl="1" indent="-357188" algn="just">
              <a:buFont typeface="Arial" panose="020B0604020202020204" pitchFamily="34" charset="0"/>
              <a:buChar char="•"/>
            </a:pPr>
            <a:r>
              <a:rPr lang="cs-CZ" sz="1800" dirty="0"/>
              <a:t>úkoly, které jsou bezvýhradnou povinností manažera, i když jsou nepříjemné;</a:t>
            </a:r>
          </a:p>
          <a:p>
            <a:pPr marL="357188" lvl="1" indent="-357188" algn="just">
              <a:buFont typeface="Arial" panose="020B0604020202020204" pitchFamily="34" charset="0"/>
              <a:buChar char="•"/>
            </a:pPr>
            <a:r>
              <a:rPr lang="cs-CZ" sz="1800" dirty="0"/>
              <a:t>delikátní odpovědnost;</a:t>
            </a:r>
          </a:p>
          <a:p>
            <a:pPr marL="357188" lvl="1" indent="-357188" algn="just">
              <a:buFont typeface="Arial" panose="020B0604020202020204" pitchFamily="34" charset="0"/>
              <a:buChar char="•"/>
            </a:pPr>
            <a:r>
              <a:rPr lang="cs-CZ" sz="1800" dirty="0"/>
              <a:t>vágně nebo špatně definované úkoly.</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Činnosti nevhodné k delegování</a:t>
            </a:r>
            <a:endParaRPr lang="cs-CZ" dirty="0"/>
          </a:p>
        </p:txBody>
      </p:sp>
    </p:spTree>
    <p:extLst>
      <p:ext uri="{BB962C8B-B14F-4D97-AF65-F5344CB8AC3E}">
        <p14:creationId xmlns:p14="http://schemas.microsoft.com/office/powerpoint/2010/main" val="1521620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Etapa plánování delegování zahrnuje stanovení cílů, dílčích termínů a úrovně, rozhodovací pravomoci, co se může a bude delegovat. Na to navazuje výběr osob nejvhodnější k delegování určitého úkolu. </a:t>
            </a:r>
            <a:r>
              <a:rPr lang="cs-CZ" sz="1800" dirty="0" smtClean="0"/>
              <a:t>Při </a:t>
            </a:r>
            <a:r>
              <a:rPr lang="cs-CZ" sz="1800" dirty="0"/>
              <a:t>výběru vhodné osoby měly vzít v úvahu tyto okolnosti:</a:t>
            </a:r>
          </a:p>
          <a:p>
            <a:pPr lvl="0" algn="just"/>
            <a:r>
              <a:rPr lang="cs-CZ" sz="1800" dirty="0"/>
              <a:t>Přísluší delegovaná práce určité funkci?</a:t>
            </a:r>
          </a:p>
          <a:p>
            <a:pPr lvl="0" algn="just"/>
            <a:r>
              <a:rPr lang="cs-CZ" sz="1800" dirty="0"/>
              <a:t>Kdo má zájem a schopnosti?</a:t>
            </a:r>
          </a:p>
          <a:p>
            <a:pPr lvl="0" algn="just"/>
            <a:r>
              <a:rPr lang="cs-CZ" sz="1800" dirty="0"/>
              <a:t>Pro koho bude delegovaná práce novou „vzpruhou“?</a:t>
            </a:r>
          </a:p>
          <a:p>
            <a:pPr lvl="0" algn="just"/>
            <a:r>
              <a:rPr lang="cs-CZ" sz="1800" dirty="0"/>
              <a:t>Komu delegovaný úkol pomůže v jeho růstu?</a:t>
            </a:r>
          </a:p>
          <a:p>
            <a:pPr lvl="0" algn="just"/>
            <a:r>
              <a:rPr lang="cs-CZ" sz="1800" dirty="0"/>
              <a:t>Kdo byl přehlédnut při delegování v minulosti?</a:t>
            </a:r>
          </a:p>
          <a:p>
            <a:pPr lvl="0" algn="just"/>
            <a:r>
              <a:rPr lang="cs-CZ" sz="1800" dirty="0"/>
              <a:t>Kdo má čas?</a:t>
            </a:r>
          </a:p>
          <a:p>
            <a:pPr lvl="0" algn="just"/>
            <a:r>
              <a:rPr lang="cs-CZ" sz="1800" dirty="0"/>
              <a:t>Kdo je připraven pro povýšení?</a:t>
            </a:r>
          </a:p>
          <a:p>
            <a:pPr marL="0" indent="0" algn="just">
              <a:buNone/>
            </a:pPr>
            <a:r>
              <a:rPr lang="cs-CZ" sz="1800" dirty="0"/>
              <a:t>Dále je nutno si stanovit požadavky na znalosti a dovednosti kandidáta a zvážit jeho možnosti a schopnosti. </a:t>
            </a:r>
          </a:p>
          <a:p>
            <a:pPr marL="0" indent="0" algn="just">
              <a:buNone/>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Plánování delegování</a:t>
            </a:r>
            <a:endParaRPr lang="cs-CZ" dirty="0"/>
          </a:p>
        </p:txBody>
      </p:sp>
    </p:spTree>
    <p:extLst>
      <p:ext uri="{BB962C8B-B14F-4D97-AF65-F5344CB8AC3E}">
        <p14:creationId xmlns:p14="http://schemas.microsoft.com/office/powerpoint/2010/main" val="1427816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4211</TotalTime>
  <Words>3097</Words>
  <Application>Microsoft Office PowerPoint</Application>
  <PresentationFormat>Předvádění na obrazovce (16:9)</PresentationFormat>
  <Paragraphs>240</Paragraphs>
  <Slides>31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Enriqueta</vt:lpstr>
      <vt:lpstr>Times New Roman</vt:lpstr>
      <vt:lpstr>SLU</vt:lpstr>
      <vt:lpstr>Manažerské techniky a přístupy</vt:lpstr>
      <vt:lpstr>Manažerské přístupy</vt:lpstr>
      <vt:lpstr>Delegování</vt:lpstr>
      <vt:lpstr>Míra delegování</vt:lpstr>
      <vt:lpstr>Cíl delegování</vt:lpstr>
      <vt:lpstr>Proces delegování</vt:lpstr>
      <vt:lpstr>Činnosti vhodné k delegování</vt:lpstr>
      <vt:lpstr>Činnosti nevhodné k delegování</vt:lpstr>
      <vt:lpstr>Plánování delegování</vt:lpstr>
      <vt:lpstr>Plánování delegování</vt:lpstr>
      <vt:lpstr>Týmová práce</vt:lpstr>
      <vt:lpstr>Týmová práce</vt:lpstr>
      <vt:lpstr>Týmy I</vt:lpstr>
      <vt:lpstr>Týmy II</vt:lpstr>
      <vt:lpstr>Týmy III</vt:lpstr>
      <vt:lpstr>Týmové role podle Belbina</vt:lpstr>
      <vt:lpstr>Fáze vývoje týmu</vt:lpstr>
      <vt:lpstr>Výhody týmové práce</vt:lpstr>
      <vt:lpstr>Nevýhody týmové práce</vt:lpstr>
      <vt:lpstr>Management by Objectives MBO I</vt:lpstr>
      <vt:lpstr>Management by Objectives MBO II</vt:lpstr>
      <vt:lpstr>MBO jako cyklus aktivit</vt:lpstr>
      <vt:lpstr>Předpoklady úspěšného programu MBO </vt:lpstr>
      <vt:lpstr>Metoda Balanced Scorecard</vt:lpstr>
      <vt:lpstr>Základní charakteristiky metody BSC</vt:lpstr>
      <vt:lpstr>Perspektivy metody BSC</vt:lpstr>
      <vt:lpstr>Perspektivy metody BSC</vt:lpstr>
      <vt:lpstr>Perspektivy a měřítka BSC</vt:lpstr>
      <vt:lpstr>Proces aplikace metody BSC</vt:lpstr>
      <vt:lpstr>Sestavení metody BSC</vt:lpstr>
      <vt:lpstr>Příklad využití strategické mapy v BSC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470</cp:revision>
  <dcterms:created xsi:type="dcterms:W3CDTF">2016-07-06T15:42:34Z</dcterms:created>
  <dcterms:modified xsi:type="dcterms:W3CDTF">2021-05-03T17:51:28Z</dcterms:modified>
</cp:coreProperties>
</file>