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321" r:id="rId4"/>
    <p:sldId id="322" r:id="rId5"/>
    <p:sldId id="323" r:id="rId6"/>
    <p:sldId id="324" r:id="rId7"/>
    <p:sldId id="326" r:id="rId8"/>
    <p:sldId id="327" r:id="rId9"/>
    <p:sldId id="328" r:id="rId10"/>
    <p:sldId id="330" r:id="rId11"/>
    <p:sldId id="331" r:id="rId12"/>
    <p:sldId id="329" r:id="rId13"/>
    <p:sldId id="332" r:id="rId14"/>
    <p:sldId id="333" r:id="rId15"/>
    <p:sldId id="334" r:id="rId16"/>
    <p:sldId id="335" r:id="rId17"/>
    <p:sldId id="336" r:id="rId18"/>
    <p:sldId id="337" r:id="rId19"/>
    <p:sldId id="338" r:id="rId20"/>
    <p:sldId id="339" r:id="rId21"/>
    <p:sldId id="340" r:id="rId22"/>
    <p:sldId id="342" r:id="rId23"/>
    <p:sldId id="341" r:id="rId24"/>
    <p:sldId id="343" r:id="rId25"/>
    <p:sldId id="344" r:id="rId26"/>
    <p:sldId id="345" r:id="rId27"/>
    <p:sldId id="346" r:id="rId28"/>
    <p:sldId id="347" r:id="rId29"/>
    <p:sldId id="348" r:id="rId30"/>
    <p:sldId id="349" r:id="rId31"/>
    <p:sldId id="350" r:id="rId32"/>
    <p:sldId id="351" r:id="rId33"/>
    <p:sldId id="278" r:id="rId3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01.03.2021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a:t>
            </a:fld>
            <a:endParaRPr lang="cs-CZ"/>
          </a:p>
        </p:txBody>
      </p:sp>
    </p:spTree>
    <p:extLst>
      <p:ext uri="{BB962C8B-B14F-4D97-AF65-F5344CB8AC3E}">
        <p14:creationId xmlns:p14="http://schemas.microsoft.com/office/powerpoint/2010/main" val="331026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Moderní přístupy </a:t>
            </a:r>
            <a:r>
              <a:rPr lang="cs-CZ" sz="4000" b="1" smtClean="0">
                <a:solidFill>
                  <a:schemeClr val="bg1"/>
                </a:solidFill>
                <a:latin typeface="Times New Roman" panose="02020603050405020304" pitchFamily="18" charset="0"/>
                <a:cs typeface="Times New Roman" panose="02020603050405020304" pitchFamily="18" charset="0"/>
              </a:rPr>
              <a:t>k managementu</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2. </a:t>
            </a:r>
            <a:r>
              <a:rPr lang="cs-CZ" sz="1400" smtClean="0">
                <a:solidFill>
                  <a:schemeClr val="bg1"/>
                </a:solidFill>
                <a:latin typeface="Times New Roman" panose="02020603050405020304" pitchFamily="18" charset="0"/>
                <a:cs typeface="Times New Roman" panose="02020603050405020304" pitchFamily="18" charset="0"/>
              </a:rPr>
              <a:t>přednáška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MANAGEMENT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6419"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dirty="0" smtClean="0"/>
              <a:t>Nejčastěji </a:t>
            </a:r>
            <a:r>
              <a:rPr lang="cs-CZ" sz="1800" dirty="0"/>
              <a:t>rozeznáváme tyto druhy </a:t>
            </a:r>
            <a:r>
              <a:rPr lang="cs-CZ" sz="1800" dirty="0" smtClean="0"/>
              <a:t>inovací:</a:t>
            </a:r>
            <a:endParaRPr lang="cs-CZ" sz="1800" dirty="0"/>
          </a:p>
          <a:p>
            <a:pPr lvl="0"/>
            <a:r>
              <a:rPr lang="cs-CZ" sz="1800" dirty="0"/>
              <a:t>produktové inovace – mohou mít podobu technicky nových produktů nebo technicky vylepšených produktů;</a:t>
            </a:r>
          </a:p>
          <a:p>
            <a:pPr lvl="0"/>
            <a:r>
              <a:rPr lang="cs-CZ" sz="1800" dirty="0"/>
              <a:t>procesní inovace;</a:t>
            </a:r>
          </a:p>
          <a:p>
            <a:pPr lvl="0"/>
            <a:r>
              <a:rPr lang="cs-CZ" sz="1800" dirty="0"/>
              <a:t>marketingové inovace;</a:t>
            </a:r>
          </a:p>
          <a:p>
            <a:pPr lvl="0"/>
            <a:r>
              <a:rPr lang="cs-CZ" sz="1800" dirty="0"/>
              <a:t>organizační inovace.</a:t>
            </a:r>
          </a:p>
          <a:p>
            <a:pPr marL="0" indent="0">
              <a:buNone/>
            </a:pPr>
            <a:r>
              <a:rPr lang="cs-CZ" sz="1800" dirty="0" smtClean="0"/>
              <a:t>Jiné </a:t>
            </a:r>
            <a:r>
              <a:rPr lang="cs-CZ" sz="1800" dirty="0"/>
              <a:t>členění používá například </a:t>
            </a:r>
            <a:r>
              <a:rPr lang="cs-CZ" sz="1800" dirty="0" err="1"/>
              <a:t>Gary</a:t>
            </a:r>
            <a:r>
              <a:rPr lang="cs-CZ" sz="1800" dirty="0"/>
              <a:t> </a:t>
            </a:r>
            <a:r>
              <a:rPr lang="cs-CZ" sz="1800" dirty="0" err="1"/>
              <a:t>Hamel</a:t>
            </a:r>
            <a:r>
              <a:rPr lang="cs-CZ" sz="1800" dirty="0"/>
              <a:t>, který vytvořil pyramidu inovací, ve které uvádí tyto typy inovací:</a:t>
            </a:r>
          </a:p>
          <a:p>
            <a:pPr lvl="0"/>
            <a:r>
              <a:rPr lang="cs-CZ" sz="1800" dirty="0"/>
              <a:t>inovace managementu;</a:t>
            </a:r>
          </a:p>
          <a:p>
            <a:pPr lvl="0"/>
            <a:r>
              <a:rPr lang="cs-CZ" sz="1800" dirty="0"/>
              <a:t>inovace strategie;</a:t>
            </a:r>
          </a:p>
          <a:p>
            <a:pPr lvl="0"/>
            <a:r>
              <a:rPr lang="cs-CZ" sz="1800" dirty="0"/>
              <a:t>inovace výrobku/služby;</a:t>
            </a:r>
          </a:p>
          <a:p>
            <a:pPr lvl="0"/>
            <a:r>
              <a:rPr lang="cs-CZ" sz="1800" dirty="0"/>
              <a:t>inovace provozních činností.</a:t>
            </a:r>
          </a:p>
          <a:p>
            <a:pPr algn="just"/>
            <a:endParaRPr lang="cs-CZ" sz="1800" dirty="0"/>
          </a:p>
          <a:p>
            <a:pPr lvl="0"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inovací II</a:t>
            </a:r>
            <a:endParaRPr lang="cs-CZ" dirty="0"/>
          </a:p>
        </p:txBody>
      </p:sp>
    </p:spTree>
    <p:extLst>
      <p:ext uri="{BB962C8B-B14F-4D97-AF65-F5344CB8AC3E}">
        <p14:creationId xmlns:p14="http://schemas.microsoft.com/office/powerpoint/2010/main" val="32002078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Z kvalitativního hlediska, vytvořil František Valenta klasifikaci, která se nazývá řády </a:t>
            </a:r>
            <a:r>
              <a:rPr lang="cs-CZ" sz="1600" dirty="0" smtClean="0"/>
              <a:t>inovací</a:t>
            </a:r>
            <a:r>
              <a:rPr lang="cs-CZ" sz="1600" dirty="0"/>
              <a:t>:</a:t>
            </a:r>
          </a:p>
          <a:p>
            <a:pPr lvl="0" algn="just"/>
            <a:r>
              <a:rPr lang="cs-CZ" sz="1600" i="1" dirty="0"/>
              <a:t>racionalizační </a:t>
            </a:r>
            <a:r>
              <a:rPr lang="cs-CZ" sz="1600" i="1" dirty="0" smtClean="0"/>
              <a:t>inovace</a:t>
            </a:r>
          </a:p>
          <a:p>
            <a:pPr marL="0" lvl="0" indent="268288" algn="just">
              <a:buNone/>
            </a:pPr>
            <a:r>
              <a:rPr lang="cs-CZ" sz="1600" dirty="0" smtClean="0"/>
              <a:t>1. řád </a:t>
            </a:r>
            <a:r>
              <a:rPr lang="cs-CZ" sz="1600" dirty="0"/>
              <a:t>– kvantitativní inovace, změna kvanta;</a:t>
            </a:r>
          </a:p>
          <a:p>
            <a:pPr marL="0" lvl="0" indent="268288" algn="just">
              <a:buNone/>
            </a:pPr>
            <a:r>
              <a:rPr lang="cs-CZ" sz="1600" dirty="0" smtClean="0"/>
              <a:t>2. řád </a:t>
            </a:r>
            <a:r>
              <a:rPr lang="cs-CZ" sz="1600" dirty="0"/>
              <a:t>– intenzita, zvýšení intenzity;</a:t>
            </a:r>
          </a:p>
          <a:p>
            <a:pPr marL="0" lvl="0" indent="268288" algn="just">
              <a:buNone/>
            </a:pPr>
            <a:r>
              <a:rPr lang="cs-CZ" sz="1600" dirty="0" smtClean="0"/>
              <a:t>3. řád </a:t>
            </a:r>
            <a:r>
              <a:rPr lang="cs-CZ" sz="1600" dirty="0"/>
              <a:t>– reorganizace;</a:t>
            </a:r>
          </a:p>
          <a:p>
            <a:pPr marL="0" lvl="0" indent="268288" algn="just">
              <a:buNone/>
            </a:pPr>
            <a:r>
              <a:rPr lang="cs-CZ" sz="1600" dirty="0" smtClean="0"/>
              <a:t>4. řád </a:t>
            </a:r>
            <a:r>
              <a:rPr lang="cs-CZ" sz="1600" dirty="0"/>
              <a:t>– kvalitativní adaptace;</a:t>
            </a:r>
          </a:p>
          <a:p>
            <a:pPr lvl="0" algn="just"/>
            <a:r>
              <a:rPr lang="cs-CZ" sz="1600" i="1" dirty="0"/>
              <a:t>kvalitativní inovace</a:t>
            </a:r>
          </a:p>
          <a:p>
            <a:pPr marL="0" lvl="0" indent="268288" algn="just">
              <a:buNone/>
            </a:pPr>
            <a:r>
              <a:rPr lang="cs-CZ" sz="1600" dirty="0" smtClean="0"/>
              <a:t>5. řád </a:t>
            </a:r>
            <a:r>
              <a:rPr lang="cs-CZ" sz="1600" dirty="0"/>
              <a:t>– nová varianta;</a:t>
            </a:r>
          </a:p>
          <a:p>
            <a:pPr marL="0" lvl="0" indent="268288" algn="just">
              <a:buNone/>
            </a:pPr>
            <a:r>
              <a:rPr lang="cs-CZ" sz="1600" dirty="0" smtClean="0"/>
              <a:t>6. řád </a:t>
            </a:r>
            <a:r>
              <a:rPr lang="cs-CZ" sz="1600" dirty="0"/>
              <a:t>– nová generace;</a:t>
            </a:r>
          </a:p>
          <a:p>
            <a:pPr marL="0" lvl="0" indent="268288" algn="just">
              <a:buNone/>
            </a:pPr>
            <a:r>
              <a:rPr lang="cs-CZ" sz="1600" dirty="0" smtClean="0"/>
              <a:t>7. řád </a:t>
            </a:r>
            <a:r>
              <a:rPr lang="cs-CZ" sz="1600" dirty="0"/>
              <a:t>– nový druh;</a:t>
            </a:r>
          </a:p>
          <a:p>
            <a:pPr marL="0" lvl="0" indent="268288" algn="just">
              <a:buNone/>
            </a:pPr>
            <a:r>
              <a:rPr lang="cs-CZ" sz="1600" dirty="0" smtClean="0"/>
              <a:t>8. řád </a:t>
            </a:r>
            <a:r>
              <a:rPr lang="cs-CZ" sz="1600" dirty="0"/>
              <a:t>– nový rod;</a:t>
            </a:r>
          </a:p>
          <a:p>
            <a:pPr lvl="0" algn="just"/>
            <a:r>
              <a:rPr lang="cs-CZ" sz="1600" i="1" dirty="0"/>
              <a:t>radikální inovace </a:t>
            </a:r>
          </a:p>
          <a:p>
            <a:pPr marL="0" lvl="0" indent="268288" algn="just">
              <a:buNone/>
            </a:pPr>
            <a:r>
              <a:rPr lang="cs-CZ" sz="1600" dirty="0" smtClean="0"/>
              <a:t>9. řád </a:t>
            </a:r>
            <a:r>
              <a:rPr lang="cs-CZ" sz="1600" dirty="0"/>
              <a:t>– nový kmen, nový přístup</a:t>
            </a:r>
          </a:p>
          <a:p>
            <a:pPr algn="just"/>
            <a:endParaRPr lang="cs-CZ" sz="1600" dirty="0"/>
          </a:p>
          <a:p>
            <a:pPr lvl="0" algn="just"/>
            <a:endParaRPr lang="cs-CZ" sz="1600" dirty="0" smtClean="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inovací III</a:t>
            </a:r>
            <a:endParaRPr lang="cs-CZ" dirty="0"/>
          </a:p>
        </p:txBody>
      </p:sp>
    </p:spTree>
    <p:extLst>
      <p:ext uri="{BB962C8B-B14F-4D97-AF65-F5344CB8AC3E}">
        <p14:creationId xmlns:p14="http://schemas.microsoft.com/office/powerpoint/2010/main" val="1521770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smtClean="0"/>
              <a:t>Management </a:t>
            </a:r>
            <a:r>
              <a:rPr lang="cs-CZ" sz="1800" b="1" dirty="0"/>
              <a:t>inovací </a:t>
            </a:r>
            <a:r>
              <a:rPr lang="cs-CZ" sz="1800" dirty="0"/>
              <a:t>se zabývá problematikou řízení inovací a inovačních aktivit v organizaci. </a:t>
            </a:r>
            <a:endParaRPr lang="cs-CZ" sz="1800" dirty="0" smtClean="0"/>
          </a:p>
          <a:p>
            <a:pPr lvl="0" algn="just"/>
            <a:r>
              <a:rPr lang="cs-CZ" sz="1800" b="1" dirty="0"/>
              <a:t>Management inovací </a:t>
            </a:r>
            <a:r>
              <a:rPr lang="cs-CZ" sz="1800" dirty="0"/>
              <a:t>je manažerskou disciplínou, která představuje komplex aktivit spojených s procesem, který začíná iniciací inovací a končí komerčním uplatněním </a:t>
            </a:r>
            <a:r>
              <a:rPr lang="cs-CZ" sz="1800" dirty="0" smtClean="0"/>
              <a:t>inovací. </a:t>
            </a:r>
          </a:p>
          <a:p>
            <a:pPr lvl="0" algn="just"/>
            <a:r>
              <a:rPr lang="cs-CZ" sz="1800" dirty="0" smtClean="0"/>
              <a:t>Předmětem </a:t>
            </a:r>
            <a:r>
              <a:rPr lang="cs-CZ" sz="1800" dirty="0"/>
              <a:t>tohoto managementu jsou inovace, které jsou chápány jako hluboké, kvalitativní změny v různých oblastech organizace a společnosti. </a:t>
            </a:r>
            <a:endParaRPr lang="cs-CZ" sz="1800" dirty="0" smtClean="0"/>
          </a:p>
          <a:p>
            <a:pPr lvl="0" algn="just"/>
            <a:r>
              <a:rPr lang="cs-CZ" sz="1800" dirty="0" smtClean="0"/>
              <a:t>Ne </a:t>
            </a:r>
            <a:r>
              <a:rPr lang="cs-CZ" sz="1800" dirty="0"/>
              <a:t>každá změna může být chápána jako inovace. Aby změna byla změnou inovační, tak musí splňovat určitá kritéria z hlediska kvality a hloubky změny. Z tohoto důvodu jsou inovace různě klasifikovány a členěny do tříd</a:t>
            </a:r>
            <a:r>
              <a:rPr lang="cs-CZ" sz="1800" dirty="0" smtClean="0"/>
              <a:t>.</a:t>
            </a:r>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inovací IV</a:t>
            </a:r>
            <a:endParaRPr lang="cs-CZ" dirty="0"/>
          </a:p>
        </p:txBody>
      </p:sp>
    </p:spTree>
    <p:extLst>
      <p:ext uri="{BB962C8B-B14F-4D97-AF65-F5344CB8AC3E}">
        <p14:creationId xmlns:p14="http://schemas.microsoft.com/office/powerpoint/2010/main" val="8893366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Informace</a:t>
            </a:r>
            <a:r>
              <a:rPr lang="cs-CZ" sz="1800" dirty="0"/>
              <a:t> jsou strukturovaná, organizovaná, shrnutá a interpretovaná data, závislá na jejich uživateli. </a:t>
            </a:r>
            <a:r>
              <a:rPr lang="cs-CZ" sz="1800" dirty="0" smtClean="0"/>
              <a:t>K</a:t>
            </a:r>
            <a:r>
              <a:rPr lang="cs-CZ" sz="1800" dirty="0"/>
              <a:t> tomu, abychom mohli informace využívat v procesu rozhodování a řízení, musí splňovat tato kritéria: relevantnost, reliabilita, validita, efektivita, odpovídající míra podrobnosti, srozumitelnost, aktuálnost, úplnost a kontinuita atd.</a:t>
            </a:r>
          </a:p>
          <a:p>
            <a:pPr marL="0" indent="0" algn="just">
              <a:buNone/>
            </a:pPr>
            <a:r>
              <a:rPr lang="cs-CZ" sz="1800" dirty="0" smtClean="0"/>
              <a:t>Data </a:t>
            </a:r>
            <a:r>
              <a:rPr lang="cs-CZ" sz="1800" dirty="0"/>
              <a:t>můžeme členit podle následujících kritérií (Kozel a kol., 2006):</a:t>
            </a:r>
          </a:p>
          <a:p>
            <a:pPr lvl="0" algn="just"/>
            <a:r>
              <a:rPr lang="cs-CZ" sz="1800" dirty="0"/>
              <a:t>podle zdroje – sekundární, primární;</a:t>
            </a:r>
          </a:p>
          <a:p>
            <a:pPr lvl="0" algn="just"/>
            <a:r>
              <a:rPr lang="cs-CZ" sz="1800" dirty="0"/>
              <a:t>podle formy vyjádření dat (měřitelnost) – kvantitativní, kvalitativní;</a:t>
            </a:r>
          </a:p>
          <a:p>
            <a:pPr lvl="0" algn="just"/>
            <a:r>
              <a:rPr lang="cs-CZ" sz="1800" dirty="0"/>
              <a:t>podle charakteru – hard data, soft data;</a:t>
            </a:r>
          </a:p>
          <a:p>
            <a:pPr lvl="0" algn="just"/>
            <a:r>
              <a:rPr lang="cs-CZ" sz="1800" dirty="0"/>
              <a:t>podle časového hlediska – stavová, toková;</a:t>
            </a:r>
          </a:p>
          <a:p>
            <a:pPr lvl="0" algn="just"/>
            <a:r>
              <a:rPr lang="cs-CZ" sz="1800" dirty="0"/>
              <a:t>z hlediska závislosti – data na sobě nezávislá, data na sobě závislá;</a:t>
            </a:r>
          </a:p>
          <a:p>
            <a:pPr lvl="0" algn="just"/>
            <a:r>
              <a:rPr lang="cs-CZ" sz="1800" dirty="0"/>
              <a:t>podle formy zpracování dat – data agregovaná, data neagregovaná;</a:t>
            </a:r>
          </a:p>
          <a:p>
            <a:pPr algn="just"/>
            <a:r>
              <a:rPr lang="cs-CZ" sz="1800" dirty="0"/>
              <a:t>data podle obsahu – fakta, znalosti, názory, záměry, motivy</a:t>
            </a:r>
            <a:r>
              <a:rPr lang="cs-CZ" sz="1800" dirty="0" smtClean="0"/>
              <a:t>.</a:t>
            </a:r>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management I</a:t>
            </a:r>
            <a:endParaRPr lang="cs-CZ" dirty="0"/>
          </a:p>
        </p:txBody>
      </p:sp>
    </p:spTree>
    <p:extLst>
      <p:ext uri="{BB962C8B-B14F-4D97-AF65-F5344CB8AC3E}">
        <p14:creationId xmlns:p14="http://schemas.microsoft.com/office/powerpoint/2010/main" val="3876996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Informační </a:t>
            </a:r>
            <a:r>
              <a:rPr lang="cs-CZ" sz="1800" b="1" dirty="0" smtClean="0"/>
              <a:t>management </a:t>
            </a:r>
            <a:r>
              <a:rPr lang="cs-CZ" sz="1800" dirty="0"/>
              <a:t>lze definovat jako transdisciplinárně pojatý soubor poznatků, metod a doporučení systémových přístupů informatiky, které pomáhají vhodně realizovat informační procesy manažerského myšlení a jednání k dosažení cílů uvažované </a:t>
            </a:r>
            <a:r>
              <a:rPr lang="cs-CZ" sz="1800" dirty="0" smtClean="0"/>
              <a:t>organizace.</a:t>
            </a:r>
          </a:p>
          <a:p>
            <a:pPr algn="just"/>
            <a:r>
              <a:rPr lang="cs-CZ" sz="1800" dirty="0"/>
              <a:t>Informační </a:t>
            </a:r>
            <a:r>
              <a:rPr lang="cs-CZ" sz="1800" dirty="0" smtClean="0"/>
              <a:t>management </a:t>
            </a:r>
            <a:r>
              <a:rPr lang="cs-CZ" sz="1800" dirty="0"/>
              <a:t>se zabývá řízením informací v organizaci. </a:t>
            </a:r>
            <a:r>
              <a:rPr lang="cs-CZ" sz="1800" dirty="0" smtClean="0"/>
              <a:t>Cílem </a:t>
            </a:r>
            <a:r>
              <a:rPr lang="cs-CZ" sz="1800" dirty="0"/>
              <a:t>informačního managementu je řízení a správa informačního systému organizace. </a:t>
            </a:r>
            <a:r>
              <a:rPr lang="cs-CZ" sz="1800" dirty="0" smtClean="0"/>
              <a:t>Informační </a:t>
            </a:r>
            <a:r>
              <a:rPr lang="cs-CZ" sz="1800" dirty="0"/>
              <a:t>management v současném pojetí je úzce spojen s rozvojem informačních technologií a s explicitními znalostmi. Informační technologie je souhrn hardwarového, softwarového, databázového a komunikačního vybavení podniku</a:t>
            </a:r>
            <a:r>
              <a:rPr lang="cs-CZ" sz="1800" dirty="0" smtClean="0"/>
              <a:t>.</a:t>
            </a:r>
          </a:p>
          <a:p>
            <a:pPr algn="just"/>
            <a:r>
              <a:rPr lang="cs-CZ" sz="1800" dirty="0"/>
              <a:t>Význam informačního managementu je strategický, podpůrný, vytváří infrastrukturu systému řízení organizace a působí na všech úrovních řízení organizace.</a:t>
            </a:r>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management II</a:t>
            </a:r>
            <a:endParaRPr lang="cs-CZ" dirty="0"/>
          </a:p>
        </p:txBody>
      </p:sp>
    </p:spTree>
    <p:extLst>
      <p:ext uri="{BB962C8B-B14F-4D97-AF65-F5344CB8AC3E}">
        <p14:creationId xmlns:p14="http://schemas.microsoft.com/office/powerpoint/2010/main" val="10331610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Informační manažer</a:t>
            </a:r>
            <a:r>
              <a:rPr lang="cs-CZ" sz="1800" dirty="0"/>
              <a:t> představuje osobu, která je plně zodpovědná za kvalitu a rozvoj informačního systému dané organizace</a:t>
            </a:r>
            <a:r>
              <a:rPr lang="cs-CZ" sz="1800" dirty="0" smtClean="0"/>
              <a:t>. </a:t>
            </a:r>
          </a:p>
          <a:p>
            <a:pPr marL="0" indent="0" algn="just">
              <a:buNone/>
            </a:pPr>
            <a:r>
              <a:rPr lang="cs-CZ" sz="1800" dirty="0" smtClean="0"/>
              <a:t>Úkolem </a:t>
            </a:r>
            <a:r>
              <a:rPr lang="cs-CZ" sz="1800" dirty="0"/>
              <a:t>informačního manažera je mimo </a:t>
            </a:r>
            <a:r>
              <a:rPr lang="cs-CZ" sz="1800" dirty="0" smtClean="0"/>
              <a:t>jiné:</a:t>
            </a:r>
            <a:endParaRPr lang="cs-CZ" sz="1800" dirty="0"/>
          </a:p>
          <a:p>
            <a:pPr lvl="0" algn="just"/>
            <a:r>
              <a:rPr lang="cs-CZ" sz="1800" dirty="0" smtClean="0"/>
              <a:t>registrovat </a:t>
            </a:r>
            <a:r>
              <a:rPr lang="cs-CZ" sz="1800" dirty="0"/>
              <a:t>relevantní obsahové a informační změny uvnitř organizace a v jejím okolí; </a:t>
            </a:r>
          </a:p>
          <a:p>
            <a:pPr lvl="0" algn="just"/>
            <a:r>
              <a:rPr lang="cs-CZ" sz="1800" dirty="0"/>
              <a:t>být zodpovědný za technické, programové, organizační, datové a lidské zdroje informačního systému;</a:t>
            </a:r>
          </a:p>
          <a:p>
            <a:pPr lvl="0" algn="just"/>
            <a:r>
              <a:rPr lang="cs-CZ" sz="1800" dirty="0"/>
              <a:t>prakticky realizovat zvolené informační strategie;</a:t>
            </a:r>
          </a:p>
          <a:p>
            <a:pPr lvl="0" algn="just"/>
            <a:r>
              <a:rPr lang="cs-CZ" sz="1800" dirty="0"/>
              <a:t>vychovávat manažery a ostatní zaměstnance ve využívání IS/ICT;</a:t>
            </a:r>
          </a:p>
          <a:p>
            <a:pPr lvl="0" algn="just"/>
            <a:r>
              <a:rPr lang="cs-CZ" sz="1800" dirty="0"/>
              <a:t>vytvářet finanční rezervy na inovaci IS/ICT;</a:t>
            </a:r>
          </a:p>
          <a:p>
            <a:pPr lvl="0" algn="just"/>
            <a:r>
              <a:rPr lang="cs-CZ" sz="1800" dirty="0"/>
              <a:t>chránit informační systém proti narušení dat a úniku informací;</a:t>
            </a:r>
          </a:p>
          <a:p>
            <a:pPr lvl="0" algn="just"/>
            <a:r>
              <a:rPr lang="cs-CZ" sz="1800" dirty="0"/>
              <a:t>vybírat systémového integrátora nebo poskytovatele outsourcingových služeb. </a:t>
            </a:r>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management III</a:t>
            </a:r>
            <a:endParaRPr lang="cs-CZ" dirty="0"/>
          </a:p>
        </p:txBody>
      </p:sp>
    </p:spTree>
    <p:extLst>
      <p:ext uri="{BB962C8B-B14F-4D97-AF65-F5344CB8AC3E}">
        <p14:creationId xmlns:p14="http://schemas.microsoft.com/office/powerpoint/2010/main" val="11951778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dirty="0"/>
              <a:t>Mezi hlavní úkoly informačního managementu patří:</a:t>
            </a:r>
          </a:p>
          <a:p>
            <a:pPr lvl="0" algn="just"/>
            <a:r>
              <a:rPr lang="cs-CZ" sz="1800" dirty="0"/>
              <a:t>tvorba strategie informačního systému ve vazbě na podnikovou strategii;</a:t>
            </a:r>
          </a:p>
          <a:p>
            <a:pPr lvl="0" algn="just"/>
            <a:r>
              <a:rPr lang="cs-CZ" sz="1800" dirty="0"/>
              <a:t>dlouhodobé plánování rozvoje informačního systému;</a:t>
            </a:r>
          </a:p>
          <a:p>
            <a:pPr lvl="0" algn="just"/>
            <a:r>
              <a:rPr lang="cs-CZ" sz="1800" dirty="0"/>
              <a:t>zvládnutí informačních technologií a jejich aplikačních možností;</a:t>
            </a:r>
          </a:p>
          <a:p>
            <a:pPr lvl="0" algn="just"/>
            <a:r>
              <a:rPr lang="cs-CZ" sz="1800" dirty="0"/>
              <a:t>řízení projektů zavádění informačních technologií;</a:t>
            </a:r>
          </a:p>
          <a:p>
            <a:pPr lvl="0" algn="just"/>
            <a:r>
              <a:rPr lang="cs-CZ" sz="1800" dirty="0"/>
              <a:t>zapojení uživatelů do zavádění a vývoje projektů informačních technologií;</a:t>
            </a:r>
          </a:p>
          <a:p>
            <a:pPr lvl="0" algn="just"/>
            <a:r>
              <a:rPr lang="cs-CZ" sz="1800" dirty="0"/>
              <a:t>výchova uživatelů informačních technologií.</a:t>
            </a:r>
          </a:p>
          <a:p>
            <a:pPr algn="just"/>
            <a:endParaRPr lang="cs-CZ" sz="1800" dirty="0" smtClean="0"/>
          </a:p>
          <a:p>
            <a:pPr algn="just"/>
            <a:r>
              <a:rPr lang="cs-CZ" sz="1800" dirty="0" smtClean="0"/>
              <a:t>K</a:t>
            </a:r>
            <a:r>
              <a:rPr lang="cs-CZ" sz="1800" dirty="0"/>
              <a:t> zajištění účelné a účinné funkce informačního manažera je potřeba, </a:t>
            </a:r>
            <a:r>
              <a:rPr lang="cs-CZ" sz="1800" dirty="0" smtClean="0"/>
              <a:t>aby </a:t>
            </a:r>
            <a:r>
              <a:rPr lang="cs-CZ" sz="1800" dirty="0"/>
              <a:t>byl členem vrcholového vedení organizace a disponoval adekvátním finančním fondem na údržbu a rozvoj informačního systému a informačních a komunikačních technologií. </a:t>
            </a:r>
            <a:endParaRPr lang="cs-CZ" sz="1800" dirty="0" smtClean="0"/>
          </a:p>
          <a:p>
            <a:pPr algn="just"/>
            <a:endParaRPr lang="cs-CZ" sz="1800" dirty="0"/>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management IV</a:t>
            </a:r>
            <a:endParaRPr lang="cs-CZ" dirty="0"/>
          </a:p>
        </p:txBody>
      </p:sp>
    </p:spTree>
    <p:extLst>
      <p:ext uri="{BB962C8B-B14F-4D97-AF65-F5344CB8AC3E}">
        <p14:creationId xmlns:p14="http://schemas.microsoft.com/office/powerpoint/2010/main" val="37364149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Jakost</a:t>
            </a:r>
            <a:r>
              <a:rPr lang="cs-CZ" sz="1800" dirty="0"/>
              <a:t> je chápána jako naplnění požadavků a přání zákazníků, a zároveň naplnění cílů organizace. </a:t>
            </a:r>
          </a:p>
          <a:p>
            <a:pPr lvl="0" algn="just"/>
            <a:r>
              <a:rPr lang="cs-CZ" sz="1800" dirty="0" smtClean="0"/>
              <a:t>Definice jakosti z</a:t>
            </a:r>
            <a:r>
              <a:rPr lang="cs-CZ" sz="1800" dirty="0"/>
              <a:t> normy ČSN EN ISO </a:t>
            </a:r>
            <a:r>
              <a:rPr lang="cs-CZ" sz="1800" dirty="0" smtClean="0"/>
              <a:t>9000:2006 říká</a:t>
            </a:r>
            <a:r>
              <a:rPr lang="cs-CZ" sz="1800" dirty="0"/>
              <a:t>, že jakost je stupeň splnění požadavků souborem inherentních charakteristik. Přičemž požadavky jsou obvykle dány kombinací požadavků (potřeb a přání) zákazníků, dalších zainteresovaných stran a také legislativy. A inherentní charakteristika je spojená s takovými znaky výrobku nebo služby, které jsou pro daný produkt typický (např. vůně pro parfém, výkon pro motor apod.).</a:t>
            </a:r>
            <a:endParaRPr lang="cs-CZ" sz="1800" dirty="0" smtClean="0"/>
          </a:p>
          <a:p>
            <a:pPr lvl="0" algn="just"/>
            <a:r>
              <a:rPr lang="cs-CZ" sz="1800" dirty="0" smtClean="0"/>
              <a:t>Management </a:t>
            </a:r>
            <a:r>
              <a:rPr lang="cs-CZ" sz="1800" dirty="0"/>
              <a:t>jakosti se zabývá problematikou jakosti v celé její šíři a </a:t>
            </a:r>
            <a:r>
              <a:rPr lang="cs-CZ" sz="1800" dirty="0" smtClean="0"/>
              <a:t>komplexnosti.</a:t>
            </a:r>
          </a:p>
          <a:p>
            <a:pPr lvl="0" algn="just"/>
            <a:r>
              <a:rPr lang="cs-CZ" sz="1800" b="1" dirty="0"/>
              <a:t>Management jakosti</a:t>
            </a:r>
            <a:r>
              <a:rPr lang="cs-CZ" sz="1800" dirty="0"/>
              <a:t>, který představuje komplex aktivit zaměřených na zvyšování a udržování jakosti v podniku, je realizován prostřednictvím tří koncepcí, a to odvětvových standardů, norem ISO a koncepce TQM.</a:t>
            </a:r>
            <a:endParaRPr lang="cs-CZ" sz="1800" dirty="0" smtClean="0"/>
          </a:p>
          <a:p>
            <a:pPr lvl="0" algn="just"/>
            <a:endParaRPr lang="cs-CZ" sz="1800" dirty="0" smtClean="0"/>
          </a:p>
          <a:p>
            <a:pPr algn="just"/>
            <a:endParaRPr lang="cs-CZ" sz="1800" dirty="0"/>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a:t>
            </a:r>
            <a:endParaRPr lang="cs-CZ" dirty="0"/>
          </a:p>
        </p:txBody>
      </p:sp>
    </p:spTree>
    <p:extLst>
      <p:ext uri="{BB962C8B-B14F-4D97-AF65-F5344CB8AC3E}">
        <p14:creationId xmlns:p14="http://schemas.microsoft.com/office/powerpoint/2010/main" val="164433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Management jakosti </a:t>
            </a:r>
            <a:r>
              <a:rPr lang="cs-CZ" sz="1800" dirty="0" smtClean="0"/>
              <a:t>může </a:t>
            </a:r>
            <a:r>
              <a:rPr lang="cs-CZ" sz="1800" dirty="0"/>
              <a:t>být definován jako koordinované činnosti pro vedení a řízení organizace, které se týkají jakosti. </a:t>
            </a:r>
            <a:r>
              <a:rPr lang="cs-CZ" sz="1800" dirty="0" smtClean="0"/>
              <a:t>Management </a:t>
            </a:r>
            <a:r>
              <a:rPr lang="cs-CZ" sz="1800" dirty="0"/>
              <a:t>jakosti je soubor vzájemně provázaných prvků, které jsou nedílnou součástí celkového systému řízení organizací, a který má garantovat maximalizaci spokojenosti zainteresovaných stran při minimální spotřebě </a:t>
            </a:r>
            <a:r>
              <a:rPr lang="cs-CZ" sz="1800" dirty="0" smtClean="0"/>
              <a:t>zdrojů.</a:t>
            </a:r>
          </a:p>
          <a:p>
            <a:pPr lvl="0" algn="just"/>
            <a:r>
              <a:rPr lang="cs-CZ" sz="1800" dirty="0" smtClean="0"/>
              <a:t>Činnosti </a:t>
            </a:r>
            <a:r>
              <a:rPr lang="cs-CZ" sz="1800" dirty="0"/>
              <a:t>spojené s managementem jakosti norma ČSN EN ISO 9000:2006 člení do čtyř hlavních souborů označovaných jako plánování, řízení, prokazování a zlepšování jakosti. Zatímco plánování jakosti můžeme chápat jako strategický soubor procesů, tak řízení a prokazování jakosti jsou činnosti charakteru operativního. </a:t>
            </a:r>
            <a:endParaRPr lang="cs-CZ" sz="1800" dirty="0" smtClean="0"/>
          </a:p>
          <a:p>
            <a:pPr lvl="0" algn="just"/>
            <a:r>
              <a:rPr lang="cs-CZ" sz="1800" dirty="0" smtClean="0"/>
              <a:t>Zlepšování </a:t>
            </a:r>
            <a:r>
              <a:rPr lang="cs-CZ" sz="1800" dirty="0"/>
              <a:t>jakosti se chápe jako činnosti, které vedou k dosažení nové, vyšší úrovně uspokojováním požadavků zákazníků a dalších zainteresovaných subjektů (jako jsou zaměstnanci, dodavatelé, vlastníci, společnost</a:t>
            </a:r>
            <a:r>
              <a:rPr lang="cs-CZ" sz="1800" dirty="0" smtClean="0"/>
              <a:t>).</a:t>
            </a:r>
          </a:p>
          <a:p>
            <a:pPr lvl="0" algn="just"/>
            <a:endParaRPr lang="cs-CZ" sz="1800" dirty="0" smtClean="0"/>
          </a:p>
          <a:p>
            <a:pPr algn="just"/>
            <a:endParaRPr lang="cs-CZ" sz="1800" dirty="0"/>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II</a:t>
            </a:r>
            <a:endParaRPr lang="cs-CZ" dirty="0"/>
          </a:p>
        </p:txBody>
      </p:sp>
    </p:spTree>
    <p:extLst>
      <p:ext uri="{BB962C8B-B14F-4D97-AF65-F5344CB8AC3E}">
        <p14:creationId xmlns:p14="http://schemas.microsoft.com/office/powerpoint/2010/main" val="39910911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i="1" dirty="0"/>
              <a:t>Základní principy moderního managementu jakosti</a:t>
            </a:r>
            <a:r>
              <a:rPr lang="cs-CZ" sz="1800" dirty="0"/>
              <a:t> (Nenadál a kol., 2016):</a:t>
            </a:r>
          </a:p>
          <a:p>
            <a:pPr lvl="0"/>
            <a:r>
              <a:rPr lang="cs-CZ" sz="1800" dirty="0"/>
              <a:t>zaměření na zákazníka;</a:t>
            </a:r>
          </a:p>
          <a:p>
            <a:pPr lvl="0"/>
            <a:r>
              <a:rPr lang="cs-CZ" sz="1800" dirty="0"/>
              <a:t>vůdcovství;</a:t>
            </a:r>
          </a:p>
          <a:p>
            <a:pPr lvl="0"/>
            <a:r>
              <a:rPr lang="cs-CZ" sz="1800" dirty="0"/>
              <a:t>zapojení zaměstnanců;</a:t>
            </a:r>
          </a:p>
          <a:p>
            <a:pPr lvl="0"/>
            <a:r>
              <a:rPr lang="cs-CZ" sz="1800" dirty="0"/>
              <a:t>učení se;</a:t>
            </a:r>
          </a:p>
          <a:p>
            <a:pPr lvl="0"/>
            <a:r>
              <a:rPr lang="cs-CZ" sz="1800" dirty="0"/>
              <a:t>flexibilita;</a:t>
            </a:r>
          </a:p>
          <a:p>
            <a:pPr lvl="0"/>
            <a:r>
              <a:rPr lang="cs-CZ" sz="1800" dirty="0"/>
              <a:t>procesní přístup;</a:t>
            </a:r>
          </a:p>
          <a:p>
            <a:pPr lvl="0"/>
            <a:r>
              <a:rPr lang="cs-CZ" sz="1800" dirty="0"/>
              <a:t>systémový přístup k managementu;</a:t>
            </a:r>
          </a:p>
          <a:p>
            <a:pPr lvl="0"/>
            <a:r>
              <a:rPr lang="cs-CZ" sz="1800" dirty="0"/>
              <a:t>neustálé zlepšování;</a:t>
            </a:r>
          </a:p>
          <a:p>
            <a:pPr lvl="0"/>
            <a:r>
              <a:rPr lang="cs-CZ" sz="1800" dirty="0"/>
              <a:t>management na základě faktů;</a:t>
            </a:r>
          </a:p>
          <a:p>
            <a:pPr lvl="0"/>
            <a:r>
              <a:rPr lang="cs-CZ" sz="1800" dirty="0"/>
              <a:t>vzájemně prospěšné vztahy s dodavateli;</a:t>
            </a:r>
          </a:p>
          <a:p>
            <a:r>
              <a:rPr lang="cs-CZ" sz="1800" dirty="0"/>
              <a:t>společenská odpovědnost.</a:t>
            </a:r>
            <a:endParaRPr lang="cs-CZ" sz="1800" dirty="0" smtClean="0"/>
          </a:p>
          <a:p>
            <a:pPr algn="just"/>
            <a:endParaRPr lang="cs-CZ" sz="1800" dirty="0"/>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III</a:t>
            </a:r>
            <a:endParaRPr lang="cs-CZ" dirty="0"/>
          </a:p>
        </p:txBody>
      </p:sp>
    </p:spTree>
    <p:extLst>
      <p:ext uri="{BB962C8B-B14F-4D97-AF65-F5344CB8AC3E}">
        <p14:creationId xmlns:p14="http://schemas.microsoft.com/office/powerpoint/2010/main" val="259319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251520" y="915566"/>
            <a:ext cx="8280920" cy="1440160"/>
          </a:xfrm>
          <a:prstGeom prst="rect">
            <a:avLst/>
          </a:prstGeom>
        </p:spPr>
        <p:txBody>
          <a:bodyPr>
            <a:noAutofit/>
          </a:bodyPr>
          <a:lstStyle/>
          <a:p>
            <a:r>
              <a:rPr lang="cs-CZ" sz="1800" dirty="0" smtClean="0">
                <a:solidFill>
                  <a:srgbClr val="307871"/>
                </a:solidFill>
                <a:latin typeface="Times New Roman" panose="02020603050405020304" pitchFamily="18" charset="0"/>
                <a:cs typeface="Times New Roman" panose="02020603050405020304" pitchFamily="18" charset="0"/>
              </a:rPr>
              <a:t>Management změny</a:t>
            </a:r>
          </a:p>
          <a:p>
            <a:r>
              <a:rPr lang="cs-CZ" altLang="cs-CZ" sz="1800" dirty="0" smtClean="0">
                <a:solidFill>
                  <a:srgbClr val="307871"/>
                </a:solidFill>
                <a:latin typeface="Times New Roman" panose="02020603050405020304" pitchFamily="18" charset="0"/>
                <a:cs typeface="Times New Roman" panose="02020603050405020304" pitchFamily="18" charset="0"/>
              </a:rPr>
              <a:t>Management znalostí</a:t>
            </a:r>
          </a:p>
          <a:p>
            <a:r>
              <a:rPr lang="cs-CZ" altLang="cs-CZ" sz="1800" dirty="0">
                <a:solidFill>
                  <a:srgbClr val="307871"/>
                </a:solidFill>
                <a:latin typeface="Times New Roman" panose="02020603050405020304" pitchFamily="18" charset="0"/>
                <a:cs typeface="Times New Roman" panose="02020603050405020304" pitchFamily="18" charset="0"/>
              </a:rPr>
              <a:t>Procesní management</a:t>
            </a:r>
          </a:p>
          <a:p>
            <a:r>
              <a:rPr lang="cs-CZ" altLang="cs-CZ" sz="1800" dirty="0" smtClean="0">
                <a:solidFill>
                  <a:srgbClr val="307871"/>
                </a:solidFill>
                <a:latin typeface="Times New Roman" panose="02020603050405020304" pitchFamily="18" charset="0"/>
                <a:cs typeface="Times New Roman" panose="02020603050405020304" pitchFamily="18" charset="0"/>
              </a:rPr>
              <a:t>Management inovací</a:t>
            </a:r>
          </a:p>
          <a:p>
            <a:r>
              <a:rPr lang="cs-CZ" altLang="cs-CZ" sz="1800" dirty="0" smtClean="0">
                <a:solidFill>
                  <a:srgbClr val="307871"/>
                </a:solidFill>
                <a:latin typeface="Times New Roman" panose="02020603050405020304" pitchFamily="18" charset="0"/>
                <a:cs typeface="Times New Roman" panose="02020603050405020304" pitchFamily="18" charset="0"/>
              </a:rPr>
              <a:t>Informační management</a:t>
            </a:r>
          </a:p>
          <a:p>
            <a:r>
              <a:rPr lang="cs-CZ" altLang="cs-CZ" sz="1800" dirty="0" smtClean="0">
                <a:solidFill>
                  <a:srgbClr val="307871"/>
                </a:solidFill>
                <a:latin typeface="Times New Roman" panose="02020603050405020304" pitchFamily="18" charset="0"/>
                <a:cs typeface="Times New Roman" panose="02020603050405020304" pitchFamily="18" charset="0"/>
              </a:rPr>
              <a:t>Management jakosti</a:t>
            </a:r>
          </a:p>
          <a:p>
            <a:r>
              <a:rPr lang="cs-CZ" altLang="cs-CZ" sz="1800" dirty="0" smtClean="0">
                <a:solidFill>
                  <a:srgbClr val="307871"/>
                </a:solidFill>
                <a:latin typeface="Times New Roman" panose="02020603050405020304" pitchFamily="18" charset="0"/>
                <a:cs typeface="Times New Roman" panose="02020603050405020304" pitchFamily="18" charset="0"/>
              </a:rPr>
              <a:t>Environmentální management</a:t>
            </a:r>
          </a:p>
          <a:p>
            <a:r>
              <a:rPr lang="cs-CZ" altLang="cs-CZ" sz="1800" dirty="0" smtClean="0">
                <a:solidFill>
                  <a:srgbClr val="307871"/>
                </a:solidFill>
                <a:latin typeface="Times New Roman" panose="02020603050405020304" pitchFamily="18" charset="0"/>
                <a:cs typeface="Times New Roman" panose="02020603050405020304" pitchFamily="18" charset="0"/>
              </a:rPr>
              <a:t>Strategický management</a:t>
            </a:r>
          </a:p>
          <a:p>
            <a:r>
              <a:rPr lang="cs-CZ" altLang="cs-CZ" sz="1800" dirty="0">
                <a:solidFill>
                  <a:srgbClr val="307871"/>
                </a:solidFill>
                <a:latin typeface="Times New Roman" panose="02020603050405020304" pitchFamily="18" charset="0"/>
                <a:cs typeface="Times New Roman" panose="02020603050405020304" pitchFamily="18" charset="0"/>
              </a:rPr>
              <a:t>Management rizika</a:t>
            </a:r>
          </a:p>
          <a:p>
            <a:r>
              <a:rPr lang="cs-CZ" altLang="cs-CZ" sz="1800" dirty="0" smtClean="0">
                <a:solidFill>
                  <a:srgbClr val="307871"/>
                </a:solidFill>
                <a:latin typeface="Times New Roman" panose="02020603050405020304" pitchFamily="18" charset="0"/>
                <a:cs typeface="Times New Roman" panose="02020603050405020304" pitchFamily="18" charset="0"/>
              </a:rPr>
              <a:t>Krizový management</a:t>
            </a:r>
          </a:p>
          <a:p>
            <a:endParaRPr lang="cs-CZ" altLang="cs-CZ" sz="1800" dirty="0" smtClean="0">
              <a:solidFill>
                <a:srgbClr val="307871"/>
              </a:solidFill>
              <a:latin typeface="Times New Roman" panose="02020603050405020304" pitchFamily="18" charset="0"/>
              <a:cs typeface="Times New Roman" panose="02020603050405020304" pitchFamily="18" charset="0"/>
            </a:endParaRPr>
          </a:p>
          <a:p>
            <a:endParaRPr lang="cs-CZ" altLang="cs-CZ" sz="1800"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Osnova tématu</a:t>
            </a:r>
            <a:endParaRPr lang="cs-CZ"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174" y="771550"/>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smtClean="0"/>
              <a:t>Ve </a:t>
            </a:r>
            <a:r>
              <a:rPr lang="cs-CZ" sz="1800" dirty="0"/>
              <a:t>světě se uplatňují tři základní koncepce managementu jakosti, a to jsou odvětvové standardy, normy ISO, koncepce TQM</a:t>
            </a:r>
            <a:r>
              <a:rPr lang="cs-CZ" sz="1800" dirty="0" smtClean="0"/>
              <a:t>.</a:t>
            </a:r>
          </a:p>
          <a:p>
            <a:pPr lvl="0" algn="just"/>
            <a:r>
              <a:rPr lang="cs-CZ" sz="1800" b="1" dirty="0"/>
              <a:t>Odvětvové standardy</a:t>
            </a:r>
            <a:r>
              <a:rPr lang="cs-CZ" sz="1800" dirty="0"/>
              <a:t> vymezují specifické požadavky na management jakosti v daném odvětví. Tyto standardy se stanovují pro konkrétní odvětví z důvodu existence specifika daného odvětví. Odvětvové standardy obvykle respektují strukturu a požadavky norem ISO 9000, ale jsou mnohem náročnější než tyto normy. </a:t>
            </a:r>
            <a:r>
              <a:rPr lang="cs-CZ" sz="1800" b="1" dirty="0" smtClean="0"/>
              <a:t>Koncepce </a:t>
            </a:r>
            <a:r>
              <a:rPr lang="cs-CZ" sz="1800" b="1" dirty="0"/>
              <a:t>managementu jakosti na bázi norem ISO</a:t>
            </a:r>
            <a:r>
              <a:rPr lang="cs-CZ" sz="1800" dirty="0"/>
              <a:t> si de facto vynutila globalizace tržního prostředí. Mezinárodní organizace pro normy ISO poprvé zveřejnila sadu norem zabývající se požadavky na systém management jakosti. Tyto normy dostaly označení ISO řady 9000. Normy vstoupily do obchodních vztahů na celém světě a Evropská unie je už od svého samého začátku zařadila mezi evropské normy a vyžaduje jejich širokou aplikaci. </a:t>
            </a:r>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IV</a:t>
            </a:r>
            <a:endParaRPr lang="cs-CZ" dirty="0"/>
          </a:p>
        </p:txBody>
      </p:sp>
    </p:spTree>
    <p:extLst>
      <p:ext uri="{BB962C8B-B14F-4D97-AF65-F5344CB8AC3E}">
        <p14:creationId xmlns:p14="http://schemas.microsoft.com/office/powerpoint/2010/main" val="1282849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174" y="771550"/>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smtClean="0"/>
              <a:t>Ve </a:t>
            </a:r>
            <a:r>
              <a:rPr lang="cs-CZ" sz="1800" dirty="0"/>
              <a:t>světě se uplatňují tři základní koncepce managementu jakosti, a to jsou odvětvové standardy, normy ISO, koncepce TQM</a:t>
            </a:r>
            <a:r>
              <a:rPr lang="cs-CZ" sz="1800" dirty="0" smtClean="0"/>
              <a:t>.</a:t>
            </a:r>
          </a:p>
          <a:p>
            <a:pPr lvl="0" algn="just"/>
            <a:r>
              <a:rPr lang="cs-CZ" sz="1800" b="1" dirty="0"/>
              <a:t>Odvětvové standardy</a:t>
            </a:r>
            <a:r>
              <a:rPr lang="cs-CZ" sz="1800" dirty="0"/>
              <a:t> vymezují specifické požadavky na management jakosti v daném odvětví. Tyto standardy se stanovují pro konkrétní odvětví z důvodu existence specifika daného odvětví. Odvětvové standardy obvykle respektují strukturu a požadavky norem ISO 9000, ale jsou mnohem náročnější než tyto normy. </a:t>
            </a:r>
            <a:r>
              <a:rPr lang="cs-CZ" sz="1800" b="1" dirty="0" smtClean="0"/>
              <a:t>Koncepce </a:t>
            </a:r>
            <a:r>
              <a:rPr lang="cs-CZ" sz="1800" b="1" dirty="0"/>
              <a:t>managementu jakosti na bázi norem ISO</a:t>
            </a:r>
            <a:r>
              <a:rPr lang="cs-CZ" sz="1800" dirty="0"/>
              <a:t> si de facto vynutila globalizace tržního prostředí. Mezinárodní organizace pro normy ISO poprvé zveřejnila sadu norem zabývající se požadavky na systém management jakosti. Tyto normy dostaly označení ISO řady 9000. Normy vstoupily do obchodních vztahů na celém světě a Evropská unie je už od svého samého začátku zařadila mezi evropské normy a vyžaduje jejich širokou aplikaci. </a:t>
            </a:r>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V</a:t>
            </a:r>
            <a:endParaRPr lang="cs-CZ" dirty="0"/>
          </a:p>
        </p:txBody>
      </p:sp>
    </p:spTree>
    <p:extLst>
      <p:ext uri="{BB962C8B-B14F-4D97-AF65-F5344CB8AC3E}">
        <p14:creationId xmlns:p14="http://schemas.microsoft.com/office/powerpoint/2010/main" val="24537260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174" y="771550"/>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dirty="0"/>
              <a:t>Mezi základní charakteristiky </a:t>
            </a:r>
            <a:r>
              <a:rPr lang="cs-CZ" sz="1700" dirty="0" smtClean="0"/>
              <a:t>koncepce ISO norem </a:t>
            </a:r>
            <a:r>
              <a:rPr lang="cs-CZ" sz="1700" dirty="0"/>
              <a:t>patří:</a:t>
            </a:r>
          </a:p>
          <a:p>
            <a:pPr lvl="0" algn="just"/>
            <a:r>
              <a:rPr lang="cs-CZ" sz="1700" dirty="0"/>
              <a:t>normy ISO řady 9000 mají univerzální (generický) charakter, což znamená, že jejich aplikace nezávisí ani na charakteru procesů, ani na povaze výrobků;</a:t>
            </a:r>
          </a:p>
          <a:p>
            <a:pPr lvl="0" algn="just"/>
            <a:r>
              <a:rPr lang="cs-CZ" sz="1700" dirty="0"/>
              <a:t>normy ISO řady 9000 nejsou závazné, ale pouze doporučující.</a:t>
            </a:r>
          </a:p>
          <a:p>
            <a:pPr marL="0" indent="0" algn="just">
              <a:buNone/>
            </a:pPr>
            <a:r>
              <a:rPr lang="cs-CZ" sz="1700" dirty="0" smtClean="0"/>
              <a:t>Soustava </a:t>
            </a:r>
            <a:r>
              <a:rPr lang="cs-CZ" sz="1700" dirty="0"/>
              <a:t>norem ISO 9000:2000, která je v České republice zavedena jako ČSN EN ISO řady 9000 (česká verze byla poprvé vydána v roce 2001) je v současnosti tvořena základním souborem čtyř norem:</a:t>
            </a:r>
          </a:p>
          <a:p>
            <a:pPr lvl="0" algn="just"/>
            <a:r>
              <a:rPr lang="cs-CZ" sz="1700" dirty="0"/>
              <a:t>ISO 9000:2005 Systémy managementu kvality – Základní principy a slovník;</a:t>
            </a:r>
          </a:p>
          <a:p>
            <a:pPr lvl="0" algn="just"/>
            <a:r>
              <a:rPr lang="cs-CZ" sz="1700" dirty="0"/>
              <a:t>ISO 9001:2000 Systémy managementu jakosti – Požadavky;</a:t>
            </a:r>
          </a:p>
          <a:p>
            <a:pPr lvl="0" algn="just"/>
            <a:r>
              <a:rPr lang="cs-CZ" sz="1700" dirty="0"/>
              <a:t>ISO 9004:2000 Systémy managementu jakosti – Směrnice pro zlepšování výkonnosti;</a:t>
            </a:r>
          </a:p>
          <a:p>
            <a:pPr lvl="0" algn="just"/>
            <a:r>
              <a:rPr lang="cs-CZ" sz="1700" dirty="0"/>
              <a:t>ISO 19011:2002 Směrnice pro </a:t>
            </a:r>
            <a:r>
              <a:rPr lang="cs-CZ" sz="1700" dirty="0" err="1"/>
              <a:t>auditování</a:t>
            </a:r>
            <a:r>
              <a:rPr lang="cs-CZ" sz="1700" dirty="0"/>
              <a:t> systémů managementu jakosti a systémů environmentálního managementu.</a:t>
            </a:r>
          </a:p>
          <a:p>
            <a:pPr lvl="0" algn="just"/>
            <a:endParaRPr lang="cs-CZ" sz="1700" dirty="0" smtClean="0"/>
          </a:p>
          <a:p>
            <a:pPr algn="just"/>
            <a:endParaRPr lang="cs-CZ" sz="1700" dirty="0" smtClean="0"/>
          </a:p>
          <a:p>
            <a:pPr lvl="0" algn="just"/>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VI</a:t>
            </a:r>
            <a:endParaRPr lang="cs-CZ" dirty="0"/>
          </a:p>
        </p:txBody>
      </p:sp>
    </p:spTree>
    <p:extLst>
      <p:ext uri="{BB962C8B-B14F-4D97-AF65-F5344CB8AC3E}">
        <p14:creationId xmlns:p14="http://schemas.microsoft.com/office/powerpoint/2010/main" val="2035031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174" y="771550"/>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Koncepce managementu jakosti na bázi TQM (</a:t>
            </a:r>
            <a:r>
              <a:rPr lang="cs-CZ" sz="1800" b="1" dirty="0" err="1"/>
              <a:t>Total</a:t>
            </a:r>
            <a:r>
              <a:rPr lang="cs-CZ" sz="1800" b="1" dirty="0"/>
              <a:t> </a:t>
            </a:r>
            <a:r>
              <a:rPr lang="cs-CZ" sz="1800" b="1" dirty="0" err="1"/>
              <a:t>Quality</a:t>
            </a:r>
            <a:r>
              <a:rPr lang="cs-CZ" sz="1800" b="1" dirty="0"/>
              <a:t> Management)</a:t>
            </a:r>
            <a:r>
              <a:rPr lang="cs-CZ" sz="1800" dirty="0"/>
              <a:t> </a:t>
            </a:r>
            <a:r>
              <a:rPr lang="cs-CZ" sz="1800" dirty="0" smtClean="0"/>
              <a:t>byla </a:t>
            </a:r>
            <a:r>
              <a:rPr lang="cs-CZ" sz="1800" dirty="0"/>
              <a:t>zformulována během druhé poloviny dvacátého století v Japonsku, následně v USA a v Evropě. </a:t>
            </a:r>
            <a:endParaRPr lang="cs-CZ" sz="1800" dirty="0" smtClean="0"/>
          </a:p>
          <a:p>
            <a:pPr lvl="0" algn="just"/>
            <a:r>
              <a:rPr lang="cs-CZ" sz="1800" dirty="0" smtClean="0"/>
              <a:t>Jedná </a:t>
            </a:r>
            <a:r>
              <a:rPr lang="cs-CZ" sz="1800" dirty="0"/>
              <a:t>se otevřenou filozofii managementu organizací, na jejímž základě a pro její podporu byly vyvinuty různé modely, dnes nejčastěji označované jako modely excelence organizací. </a:t>
            </a:r>
            <a:endParaRPr lang="cs-CZ" sz="1800" dirty="0" smtClean="0"/>
          </a:p>
          <a:p>
            <a:pPr lvl="0" algn="just"/>
            <a:r>
              <a:rPr lang="cs-CZ" sz="1800" dirty="0" smtClean="0"/>
              <a:t>Z</a:t>
            </a:r>
            <a:r>
              <a:rPr lang="cs-CZ" sz="1800" dirty="0"/>
              <a:t> těchto modelů jsou nejznámější model </a:t>
            </a:r>
            <a:r>
              <a:rPr lang="cs-CZ" sz="1800" dirty="0" err="1"/>
              <a:t>Demingovy</a:t>
            </a:r>
            <a:r>
              <a:rPr lang="cs-CZ" sz="1800" dirty="0"/>
              <a:t> ceny za jakost v Japonsku, model americké Národní ceny </a:t>
            </a:r>
            <a:r>
              <a:rPr lang="cs-CZ" sz="1800" dirty="0" err="1"/>
              <a:t>Malcolma</a:t>
            </a:r>
            <a:r>
              <a:rPr lang="cs-CZ" sz="1800" dirty="0"/>
              <a:t> </a:t>
            </a:r>
            <a:r>
              <a:rPr lang="cs-CZ" sz="1800" dirty="0" err="1"/>
              <a:t>Baldridge</a:t>
            </a:r>
            <a:r>
              <a:rPr lang="cs-CZ" sz="1800" dirty="0"/>
              <a:t> a v Evropě nejrozšířenější model EFQM Model Excelence. </a:t>
            </a:r>
            <a:endParaRPr lang="cs-CZ" sz="1800" dirty="0" smtClean="0"/>
          </a:p>
          <a:p>
            <a:pPr lvl="0" algn="just"/>
            <a:r>
              <a:rPr lang="cs-CZ" sz="1800" dirty="0" smtClean="0"/>
              <a:t>Model </a:t>
            </a:r>
            <a:r>
              <a:rPr lang="cs-CZ" sz="1800" dirty="0"/>
              <a:t>Excelence EFQM, jehož poslední verze je z roku 2003, má devět základních kritérií (dále jsou členěna na 32 dílčích kritérií): vedení, lidé, politika a strategie, partnerství a zdroje, procesy, výsledky vzhledem k zaměstnancům, výsledky vzhledem k zákazníkům, výsledky vzhledem ke společnosti, klíčové výsledky výkonnosti. </a:t>
            </a:r>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VII</a:t>
            </a:r>
            <a:endParaRPr lang="cs-CZ" dirty="0"/>
          </a:p>
        </p:txBody>
      </p:sp>
    </p:spTree>
    <p:extLst>
      <p:ext uri="{BB962C8B-B14F-4D97-AF65-F5344CB8AC3E}">
        <p14:creationId xmlns:p14="http://schemas.microsoft.com/office/powerpoint/2010/main" val="40025266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Environmentální management </a:t>
            </a:r>
            <a:r>
              <a:rPr lang="cs-CZ" sz="1800" dirty="0"/>
              <a:t>(EMS – </a:t>
            </a:r>
            <a:r>
              <a:rPr lang="cs-CZ" sz="1800" dirty="0" err="1"/>
              <a:t>Environmental</a:t>
            </a:r>
            <a:r>
              <a:rPr lang="cs-CZ" sz="1800" dirty="0"/>
              <a:t> Management </a:t>
            </a:r>
            <a:r>
              <a:rPr lang="cs-CZ" sz="1800" dirty="0" err="1"/>
              <a:t>System</a:t>
            </a:r>
            <a:r>
              <a:rPr lang="cs-CZ" sz="1800" dirty="0"/>
              <a:t>) je systém managementu, který svými systémovými nástroji upřednostňuje prevenci vzniku znečišťování a </a:t>
            </a:r>
            <a:r>
              <a:rPr lang="cs-CZ" sz="1800" dirty="0" smtClean="0"/>
              <a:t>odpadů.</a:t>
            </a:r>
          </a:p>
          <a:p>
            <a:pPr algn="just"/>
            <a:r>
              <a:rPr lang="cs-CZ" sz="1800" dirty="0"/>
              <a:t>Environmentální </a:t>
            </a:r>
            <a:r>
              <a:rPr lang="cs-CZ" sz="1800" dirty="0" smtClean="0"/>
              <a:t>management se </a:t>
            </a:r>
            <a:r>
              <a:rPr lang="cs-CZ" sz="1800" dirty="0"/>
              <a:t>zabývá problematikou ochrany životního prostředí při naplňování cílů organizace. </a:t>
            </a:r>
            <a:endParaRPr lang="cs-CZ" sz="1800" dirty="0" smtClean="0"/>
          </a:p>
          <a:p>
            <a:pPr algn="just"/>
            <a:r>
              <a:rPr lang="cs-CZ" sz="1800" dirty="0" smtClean="0"/>
              <a:t>Je </a:t>
            </a:r>
            <a:r>
              <a:rPr lang="cs-CZ" sz="1800" dirty="0"/>
              <a:t>důležité, aby organizace při realizaci svých aktivit a naplňování svých cílů respektovat a chránila životní prostředí v nejvyšší možné </a:t>
            </a:r>
            <a:r>
              <a:rPr lang="cs-CZ" sz="1800" dirty="0" smtClean="0"/>
              <a:t>míře.</a:t>
            </a:r>
          </a:p>
          <a:p>
            <a:pPr algn="just"/>
            <a:r>
              <a:rPr lang="cs-CZ" sz="1800" dirty="0"/>
              <a:t>Jedním z požadavků EMS je zavedení postupů k identifikaci a zajištění přístupu k požadavkům právních předpisů, včetně jejich následní aplikace v podnikovém prostředí. Tak EMS zajistí maximální soulad aktivit podniku s environmentální legislativou. </a:t>
            </a:r>
            <a:endParaRPr lang="cs-CZ" sz="1800" dirty="0" smtClean="0"/>
          </a:p>
          <a:p>
            <a:pPr algn="just"/>
            <a:r>
              <a:rPr lang="cs-CZ" sz="1800" dirty="0" smtClean="0"/>
              <a:t>Aplikace </a:t>
            </a:r>
            <a:r>
              <a:rPr lang="cs-CZ" sz="1800" dirty="0"/>
              <a:t>systému EMS v podniku se dnes stává jistou konkurenční výhodou a často také prestižní záležitostí.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Environmentální management I</a:t>
            </a:r>
            <a:endParaRPr lang="cs-CZ" dirty="0"/>
          </a:p>
        </p:txBody>
      </p:sp>
    </p:spTree>
    <p:extLst>
      <p:ext uri="{BB962C8B-B14F-4D97-AF65-F5344CB8AC3E}">
        <p14:creationId xmlns:p14="http://schemas.microsoft.com/office/powerpoint/2010/main" val="36656771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063"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Cílem EMS se vlastně naplňují v deklarované environmentální politice, od které se odvíjejí dalších aktivity. </a:t>
            </a:r>
            <a:endParaRPr lang="cs-CZ" sz="1800" dirty="0" smtClean="0"/>
          </a:p>
          <a:p>
            <a:pPr algn="just"/>
            <a:r>
              <a:rPr lang="cs-CZ" sz="1800" b="1" dirty="0" smtClean="0"/>
              <a:t>Environmentální </a:t>
            </a:r>
            <a:r>
              <a:rPr lang="cs-CZ" sz="1800" b="1" dirty="0"/>
              <a:t>politika</a:t>
            </a:r>
            <a:r>
              <a:rPr lang="cs-CZ" sz="1800" dirty="0"/>
              <a:t> je součástí příručky systému environmentálního managementu a v rámci tohoto systému je dokumentována, implementována a udržována. </a:t>
            </a:r>
            <a:endParaRPr lang="cs-CZ" sz="1800" dirty="0" smtClean="0"/>
          </a:p>
          <a:p>
            <a:pPr algn="just"/>
            <a:r>
              <a:rPr lang="cs-CZ" sz="1800" dirty="0" smtClean="0"/>
              <a:t>Přičemž </a:t>
            </a:r>
            <a:r>
              <a:rPr lang="cs-CZ" sz="1800" dirty="0"/>
              <a:t>environmentální politika by měla být závazná pro všechny zaměstnance. </a:t>
            </a:r>
            <a:endParaRPr lang="cs-CZ" sz="1800" dirty="0" smtClean="0"/>
          </a:p>
          <a:p>
            <a:pPr algn="just"/>
            <a:r>
              <a:rPr lang="cs-CZ" sz="1800" dirty="0" smtClean="0"/>
              <a:t>Je </a:t>
            </a:r>
            <a:r>
              <a:rPr lang="cs-CZ" sz="1800" dirty="0"/>
              <a:t>nutné pravidelné přezkoumávání a aktualizace environmentální politiky v rámci procesu přezkoumávání systému environmentálního managementu vrcholovým vedení podniku alespoň jednou </a:t>
            </a:r>
            <a:r>
              <a:rPr lang="cs-CZ" sz="1800" dirty="0" smtClean="0"/>
              <a:t>ročně. </a:t>
            </a:r>
          </a:p>
          <a:p>
            <a:pPr algn="just"/>
            <a:r>
              <a:rPr lang="cs-CZ" sz="1800" dirty="0" smtClean="0"/>
              <a:t>V</a:t>
            </a:r>
            <a:r>
              <a:rPr lang="cs-CZ" sz="1800" dirty="0"/>
              <a:t> podstatě existují dva základní způsoby, kterými podnik může přistoupit k zavedení systému EMS, a to aplikací standardů ISO řady 14000 (ISO 14001 a 14002) nebo registrace v programu EMAS (EMAS III).</a:t>
            </a:r>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Environmentální management II</a:t>
            </a:r>
            <a:endParaRPr lang="cs-CZ" dirty="0"/>
          </a:p>
        </p:txBody>
      </p:sp>
    </p:spTree>
    <p:extLst>
      <p:ext uri="{BB962C8B-B14F-4D97-AF65-F5344CB8AC3E}">
        <p14:creationId xmlns:p14="http://schemas.microsoft.com/office/powerpoint/2010/main" val="9083448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Norma ČSN EN ISO 14001:2005 Systémy environmentálního managementu - Specifikace s návodem pro použití je řídící dokument, který se skládá z pěti na sebe navazujících oblastí, které tvoří základní strukturu systému. Jedná se o oblast environmentální politiky, plánování, zavádění a provoz, kontrolní a nápravná opatření, přezkoumání vedením. </a:t>
            </a:r>
          </a:p>
          <a:p>
            <a:pPr algn="just"/>
            <a:r>
              <a:rPr lang="cs-CZ" sz="1800" dirty="0"/>
              <a:t>EMAS (</a:t>
            </a:r>
            <a:r>
              <a:rPr lang="cs-CZ" sz="1800" dirty="0" err="1"/>
              <a:t>Environmental</a:t>
            </a:r>
            <a:r>
              <a:rPr lang="cs-CZ" sz="1800" dirty="0"/>
              <a:t> Management and Audit </a:t>
            </a:r>
            <a:r>
              <a:rPr lang="cs-CZ" sz="1800" dirty="0" err="1"/>
              <a:t>Scheme</a:t>
            </a:r>
            <a:r>
              <a:rPr lang="cs-CZ" sz="1800" dirty="0"/>
              <a:t>) je jedním z nástrojů ekonomie životního prostředí uplatňovaných v rámci EU. Systém vstoupil v platnost nařízení Rady ES č. 1836/93 (dnes je již v platnosti její druhá revize označovaná jako EMAS III). V rámci EMAS se nad rámec požadavků ISO 14001 vyžaduje </a:t>
            </a:r>
            <a:r>
              <a:rPr lang="cs-CZ" sz="1800" dirty="0" smtClean="0"/>
              <a:t>zejména: úvodní </a:t>
            </a:r>
            <a:r>
              <a:rPr lang="cs-CZ" sz="1800" dirty="0"/>
              <a:t>přezkoumání stavu životního prostředí</a:t>
            </a:r>
            <a:r>
              <a:rPr lang="cs-CZ" sz="1800" dirty="0" smtClean="0"/>
              <a:t>; registr </a:t>
            </a:r>
            <a:r>
              <a:rPr lang="cs-CZ" sz="1800" dirty="0"/>
              <a:t>vlivu</a:t>
            </a:r>
            <a:r>
              <a:rPr lang="cs-CZ" sz="1800" dirty="0" smtClean="0"/>
              <a:t>; posuzování </a:t>
            </a:r>
            <a:r>
              <a:rPr lang="cs-CZ" sz="1800" dirty="0"/>
              <a:t>i nepřímých environmentálních aspektů</a:t>
            </a:r>
            <a:r>
              <a:rPr lang="cs-CZ" sz="1800" dirty="0" smtClean="0"/>
              <a:t>; zpracování</a:t>
            </a:r>
            <a:r>
              <a:rPr lang="cs-CZ" sz="1800" dirty="0"/>
              <a:t>, nezávislé posouzení a publikaci „prohlášení o stavu životního prostředí“.</a:t>
            </a:r>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Environmentální management III</a:t>
            </a:r>
            <a:endParaRPr lang="cs-CZ" dirty="0"/>
          </a:p>
        </p:txBody>
      </p:sp>
    </p:spTree>
    <p:extLst>
      <p:ext uri="{BB962C8B-B14F-4D97-AF65-F5344CB8AC3E}">
        <p14:creationId xmlns:p14="http://schemas.microsoft.com/office/powerpoint/2010/main" val="2838663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dirty="0"/>
              <a:t>K hlavním přínosům aplikace EMS </a:t>
            </a:r>
            <a:r>
              <a:rPr lang="cs-CZ" sz="1800" dirty="0" smtClean="0"/>
              <a:t>paří:</a:t>
            </a:r>
            <a:endParaRPr lang="cs-CZ" sz="1800" dirty="0"/>
          </a:p>
          <a:p>
            <a:pPr lvl="0"/>
            <a:r>
              <a:rPr lang="cs-CZ" sz="1800" dirty="0"/>
              <a:t>zavedení pořádku v podniku;</a:t>
            </a:r>
          </a:p>
          <a:p>
            <a:pPr lvl="0"/>
            <a:r>
              <a:rPr lang="cs-CZ" sz="1800" dirty="0"/>
              <a:t>dodržení úplného souladu s právními požadavky;</a:t>
            </a:r>
          </a:p>
          <a:p>
            <a:pPr lvl="0"/>
            <a:r>
              <a:rPr lang="cs-CZ" sz="1800" dirty="0"/>
              <a:t>snížení provozních nákladů, úspory energie, surovin a dalších zdrojů;</a:t>
            </a:r>
          </a:p>
          <a:p>
            <a:pPr lvl="0"/>
            <a:r>
              <a:rPr lang="cs-CZ" sz="1800" dirty="0"/>
              <a:t>snížení rizika environmentálních havárií, za které nese odpovědnost podnik;</a:t>
            </a:r>
          </a:p>
          <a:p>
            <a:pPr lvl="0"/>
            <a:r>
              <a:rPr lang="cs-CZ" sz="1800" dirty="0"/>
              <a:t>zvýšení podnikatelské důvěryhodnosti pro investory, veřejnou správu, peněžní ústavy apod.;</a:t>
            </a:r>
          </a:p>
          <a:p>
            <a:pPr lvl="0"/>
            <a:r>
              <a:rPr lang="cs-CZ" sz="1800" dirty="0"/>
              <a:t>zavedení EMS může vést k dosažení vyšší konkurenceschopnosti ve výběrových řízeních u veřejných zakázek;</a:t>
            </a:r>
          </a:p>
          <a:p>
            <a:pPr lvl="0"/>
            <a:r>
              <a:rPr lang="cs-CZ" sz="1800" dirty="0"/>
              <a:t>zlepšení vztahu s veřejnosti;</a:t>
            </a:r>
          </a:p>
          <a:p>
            <a:pPr lvl="0"/>
            <a:r>
              <a:rPr lang="cs-CZ" sz="1800" dirty="0"/>
              <a:t>získání obchodně využitelné reklamy.</a:t>
            </a:r>
          </a:p>
          <a:p>
            <a:pPr algn="just"/>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Environmentální management IV</a:t>
            </a:r>
            <a:endParaRPr lang="cs-CZ" dirty="0"/>
          </a:p>
        </p:txBody>
      </p:sp>
    </p:spTree>
    <p:extLst>
      <p:ext uri="{BB962C8B-B14F-4D97-AF65-F5344CB8AC3E}">
        <p14:creationId xmlns:p14="http://schemas.microsoft.com/office/powerpoint/2010/main" val="20222629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700" dirty="0"/>
              <a:t>Strategický management představuje přípravu a realizaci rozvojových záměrů dlouhodobější povahy, které mají pro danou organizaci rozhodující význam a jejichž cílem je dosažení stanovených strategických cílů</a:t>
            </a:r>
            <a:r>
              <a:rPr lang="cs-CZ" sz="1700" dirty="0" smtClean="0"/>
              <a:t>.</a:t>
            </a:r>
          </a:p>
          <a:p>
            <a:pPr lvl="0" algn="just"/>
            <a:r>
              <a:rPr lang="cs-CZ" sz="1700" dirty="0"/>
              <a:t>Strategický management je realizován na strategické úrovni řízení top manažery, popřípadě vlastníky podniku, a má výrazně komplexní působnost zahrnující veškerou činnost organizace a je východiskem všech plánů a projektů organizace</a:t>
            </a:r>
            <a:r>
              <a:rPr lang="cs-CZ" sz="1700" dirty="0" smtClean="0"/>
              <a:t>.</a:t>
            </a:r>
          </a:p>
          <a:p>
            <a:pPr lvl="0" algn="just"/>
            <a:r>
              <a:rPr lang="cs-CZ" sz="1700" dirty="0"/>
              <a:t>Hlavním a základním cílem strategického managementu je formulace strategie. </a:t>
            </a:r>
            <a:r>
              <a:rPr lang="cs-CZ" sz="1700" b="1" dirty="0"/>
              <a:t>Strategie</a:t>
            </a:r>
            <a:r>
              <a:rPr lang="cs-CZ" sz="1700" dirty="0"/>
              <a:t> představuje kroky, které vedou k naplnění stanoveného strategického cíle. Jedná se o koncepci dlouhodobé povahy, která má přinést organizaci dlouhodobě udržitelnou konkurenční výhodu a tím upevnit její postavení na trhu. Strategie musí respektovat disponibilní zdroje organizace (finanční, personální, organizační apod.) a zároveň respektovat prostředí (externí prostředí – makroprostředí, trh, odvětví), ve kterém </a:t>
            </a:r>
            <a:r>
              <a:rPr lang="cs-CZ" sz="1700" dirty="0" smtClean="0"/>
              <a:t>působí.</a:t>
            </a:r>
          </a:p>
          <a:p>
            <a:pPr lvl="0" algn="just"/>
            <a:endParaRPr lang="cs-CZ" sz="1700" dirty="0"/>
          </a:p>
          <a:p>
            <a:pPr algn="just"/>
            <a:endParaRPr lang="cs-CZ" sz="1700" dirty="0"/>
          </a:p>
          <a:p>
            <a:pPr algn="just"/>
            <a:endParaRPr lang="cs-CZ" sz="1700" dirty="0"/>
          </a:p>
          <a:p>
            <a:pPr algn="just"/>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Strategický management I</a:t>
            </a:r>
            <a:endParaRPr lang="cs-CZ" dirty="0"/>
          </a:p>
        </p:txBody>
      </p:sp>
    </p:spTree>
    <p:extLst>
      <p:ext uri="{BB962C8B-B14F-4D97-AF65-F5344CB8AC3E}">
        <p14:creationId xmlns:p14="http://schemas.microsoft.com/office/powerpoint/2010/main" val="38195571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Proces strategického managementu tak představuje systémově řízený proces, jehož podstatou je pružná reakce na změny, obrana podniku před nebezpečím hrozeb a využití všech vhodných příležitostí v budoucím, nastupujícím dlouhodobém časovém horizontu</a:t>
            </a:r>
            <a:r>
              <a:rPr lang="cs-CZ" sz="1800" dirty="0" smtClean="0"/>
              <a:t>.</a:t>
            </a:r>
          </a:p>
          <a:p>
            <a:pPr marL="0" indent="0" algn="just">
              <a:buNone/>
            </a:pPr>
            <a:r>
              <a:rPr lang="cs-CZ" sz="1800" dirty="0" smtClean="0"/>
              <a:t>Vzhledem </a:t>
            </a:r>
            <a:r>
              <a:rPr lang="cs-CZ" sz="1800" dirty="0"/>
              <a:t>k určitému procesnímu charakteru strategického managementu, tak hovoříme o </a:t>
            </a:r>
            <a:r>
              <a:rPr lang="cs-CZ" sz="1800" b="1" dirty="0"/>
              <a:t>sekvenčním modelu strategického managementu</a:t>
            </a:r>
            <a:r>
              <a:rPr lang="cs-CZ" sz="1800" dirty="0"/>
              <a:t>, který má tři základní fáze, a to:</a:t>
            </a:r>
          </a:p>
          <a:p>
            <a:pPr marL="0" lvl="0" indent="0" algn="just">
              <a:buNone/>
            </a:pPr>
            <a:r>
              <a:rPr lang="cs-CZ" sz="1800" dirty="0" smtClean="0"/>
              <a:t>1. </a:t>
            </a:r>
            <a:r>
              <a:rPr lang="cs-CZ" sz="1800" i="1" dirty="0" smtClean="0"/>
              <a:t>strategické plánování </a:t>
            </a:r>
            <a:r>
              <a:rPr lang="cs-CZ" sz="1800" dirty="0" smtClean="0"/>
              <a:t>– posloupnost </a:t>
            </a:r>
            <a:r>
              <a:rPr lang="cs-CZ" sz="1800" dirty="0"/>
              <a:t>jednotlivých kroků, které začínají strategickou situační analýzou a končí formulací strategie a vytvořením strategického </a:t>
            </a:r>
            <a:r>
              <a:rPr lang="cs-CZ" sz="1800" dirty="0" smtClean="0"/>
              <a:t>plánu, přičemž cílem je </a:t>
            </a:r>
            <a:r>
              <a:rPr lang="cs-CZ" sz="1800" dirty="0"/>
              <a:t>připravit a naplánovat strategickou </a:t>
            </a:r>
            <a:r>
              <a:rPr lang="cs-CZ" sz="1800" dirty="0" smtClean="0"/>
              <a:t>koncepci;</a:t>
            </a:r>
            <a:endParaRPr lang="cs-CZ" sz="1800" dirty="0"/>
          </a:p>
          <a:p>
            <a:pPr marL="0" lvl="0" indent="0" algn="just">
              <a:buNone/>
            </a:pPr>
            <a:r>
              <a:rPr lang="cs-CZ" sz="1800" dirty="0" smtClean="0"/>
              <a:t>2. </a:t>
            </a:r>
            <a:r>
              <a:rPr lang="cs-CZ" sz="1800" i="1" dirty="0" smtClean="0"/>
              <a:t>implementace strategie </a:t>
            </a:r>
            <a:r>
              <a:rPr lang="cs-CZ" sz="1800" dirty="0" smtClean="0"/>
              <a:t>– znamená </a:t>
            </a:r>
            <a:r>
              <a:rPr lang="cs-CZ" sz="1800" dirty="0"/>
              <a:t>praktickou realizace zvolené </a:t>
            </a:r>
            <a:r>
              <a:rPr lang="cs-CZ" sz="1800" dirty="0" smtClean="0"/>
              <a:t>strategie;</a:t>
            </a:r>
            <a:endParaRPr lang="cs-CZ" sz="1800" dirty="0"/>
          </a:p>
          <a:p>
            <a:pPr marL="0" indent="0" algn="just">
              <a:buNone/>
            </a:pPr>
            <a:r>
              <a:rPr lang="cs-CZ" sz="1800" dirty="0" smtClean="0"/>
              <a:t>3. </a:t>
            </a:r>
            <a:r>
              <a:rPr lang="cs-CZ" sz="1800" i="1" dirty="0"/>
              <a:t>k</a:t>
            </a:r>
            <a:r>
              <a:rPr lang="cs-CZ" sz="1800" i="1" dirty="0" smtClean="0"/>
              <a:t>ontrola</a:t>
            </a:r>
            <a:r>
              <a:rPr lang="cs-CZ" sz="1800" dirty="0" smtClean="0"/>
              <a:t> - </a:t>
            </a:r>
            <a:r>
              <a:rPr lang="cs-CZ" sz="1800" dirty="0"/>
              <a:t>má za úkol zjistit, zda vybraná a implementovaná strategie přináší takové výsledky, které byly od ní vyžadovány a </a:t>
            </a:r>
            <a:r>
              <a:rPr lang="cs-CZ" sz="1800" dirty="0" smtClean="0"/>
              <a:t>očekávány. </a:t>
            </a:r>
          </a:p>
          <a:p>
            <a:pPr lvl="0" algn="just"/>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Strategický management II</a:t>
            </a:r>
            <a:endParaRPr lang="cs-CZ" dirty="0"/>
          </a:p>
        </p:txBody>
      </p:sp>
    </p:spTree>
    <p:extLst>
      <p:ext uri="{BB962C8B-B14F-4D97-AF65-F5344CB8AC3E}">
        <p14:creationId xmlns:p14="http://schemas.microsoft.com/office/powerpoint/2010/main" val="1901953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Moderní směry managementu vznikly jako reakce na významné změny v podnikatelském prostředí na konci dvacátého století a začátku 21. </a:t>
            </a:r>
            <a:r>
              <a:rPr lang="cs-CZ" sz="1800" dirty="0" smtClean="0"/>
              <a:t>století.</a:t>
            </a:r>
          </a:p>
          <a:p>
            <a:pPr algn="just"/>
            <a:r>
              <a:rPr lang="cs-CZ" sz="1800" dirty="0" smtClean="0"/>
              <a:t>Aby </a:t>
            </a:r>
            <a:r>
              <a:rPr lang="cs-CZ" sz="1800" dirty="0"/>
              <a:t>podnik přežil a uspěl v současné době, tak musí přijít s novým způsobem řízení a rozhodování o svých podnikatelských aktivitách. </a:t>
            </a:r>
            <a:endParaRPr lang="cs-CZ" sz="1800" dirty="0" smtClean="0"/>
          </a:p>
          <a:p>
            <a:pPr algn="just"/>
            <a:endParaRPr lang="cs-CZ" sz="1800" dirty="0" smtClean="0"/>
          </a:p>
          <a:p>
            <a:pPr marL="0" indent="0" algn="just">
              <a:buNone/>
            </a:pPr>
            <a:r>
              <a:rPr lang="cs-CZ" sz="1800" dirty="0" smtClean="0"/>
              <a:t>Mezi </a:t>
            </a:r>
            <a:r>
              <a:rPr lang="cs-CZ" sz="1800" dirty="0"/>
              <a:t>moderní směry managementu bývá zařazován </a:t>
            </a:r>
            <a:r>
              <a:rPr lang="cs-CZ" sz="1800" dirty="0" smtClean="0"/>
              <a:t>především:</a:t>
            </a:r>
          </a:p>
          <a:p>
            <a:pPr algn="just"/>
            <a:r>
              <a:rPr lang="cs-CZ" sz="1800" dirty="0" smtClean="0"/>
              <a:t>management </a:t>
            </a:r>
            <a:r>
              <a:rPr lang="cs-CZ" sz="1800" dirty="0"/>
              <a:t>změny, </a:t>
            </a:r>
            <a:endParaRPr lang="cs-CZ" sz="1800" dirty="0" smtClean="0"/>
          </a:p>
          <a:p>
            <a:pPr algn="just"/>
            <a:r>
              <a:rPr lang="cs-CZ" sz="1800" dirty="0" smtClean="0"/>
              <a:t>management </a:t>
            </a:r>
            <a:r>
              <a:rPr lang="cs-CZ" sz="1800" dirty="0"/>
              <a:t>znalostí, </a:t>
            </a:r>
            <a:endParaRPr lang="cs-CZ" sz="1800" dirty="0" smtClean="0"/>
          </a:p>
          <a:p>
            <a:pPr algn="just"/>
            <a:r>
              <a:rPr lang="cs-CZ" sz="1800" dirty="0" smtClean="0"/>
              <a:t>procesní </a:t>
            </a:r>
            <a:r>
              <a:rPr lang="cs-CZ" sz="1800" dirty="0"/>
              <a:t>management, </a:t>
            </a:r>
            <a:endParaRPr lang="cs-CZ" sz="1800" dirty="0" smtClean="0"/>
          </a:p>
          <a:p>
            <a:pPr algn="just"/>
            <a:r>
              <a:rPr lang="cs-CZ" sz="1800" dirty="0" smtClean="0"/>
              <a:t>management </a:t>
            </a:r>
            <a:r>
              <a:rPr lang="cs-CZ" sz="1800" dirty="0"/>
              <a:t>rizika, </a:t>
            </a:r>
            <a:endParaRPr lang="cs-CZ" sz="1800" dirty="0" smtClean="0"/>
          </a:p>
          <a:p>
            <a:pPr algn="just"/>
            <a:r>
              <a:rPr lang="cs-CZ" sz="1800" dirty="0" smtClean="0"/>
              <a:t>krizový </a:t>
            </a:r>
            <a:r>
              <a:rPr lang="cs-CZ" sz="1800" dirty="0"/>
              <a:t>management</a:t>
            </a:r>
            <a:r>
              <a:rPr lang="cs-CZ" sz="1800" dirty="0" smtClean="0"/>
              <a:t>.</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Vybrané současné přístupy k managementu</a:t>
            </a:r>
            <a:endParaRPr lang="cs-CZ" dirty="0"/>
          </a:p>
        </p:txBody>
      </p:sp>
    </p:spTree>
    <p:extLst>
      <p:ext uri="{BB962C8B-B14F-4D97-AF65-F5344CB8AC3E}">
        <p14:creationId xmlns:p14="http://schemas.microsoft.com/office/powerpoint/2010/main" val="4008531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Riziko</a:t>
            </a:r>
            <a:r>
              <a:rPr lang="cs-CZ" sz="1800" dirty="0"/>
              <a:t> definujeme jako podmínku reálného světa, v němž existuje vystavení nepříznivým okolnostem. Je to situace, v níž existuje možnost nepříznivé odchylky od žádoucího výsledku, který je očekáván, nebo v něj doufáme</a:t>
            </a:r>
            <a:r>
              <a:rPr lang="cs-CZ" sz="1800" dirty="0" smtClean="0"/>
              <a:t>.</a:t>
            </a:r>
            <a:endParaRPr lang="cs-CZ" sz="1800" b="1" dirty="0" smtClean="0"/>
          </a:p>
          <a:p>
            <a:pPr lvl="0" algn="just"/>
            <a:r>
              <a:rPr lang="cs-CZ" sz="1800" b="1" dirty="0" smtClean="0"/>
              <a:t>Management rizika </a:t>
            </a:r>
            <a:r>
              <a:rPr lang="cs-CZ" sz="1800" dirty="0" smtClean="0"/>
              <a:t>představuje </a:t>
            </a:r>
            <a:r>
              <a:rPr lang="cs-CZ" sz="1800" dirty="0"/>
              <a:t>soustavný proces monitorování rizik, která mohou ovlivnit podnik a současně provádí soustavnou prevenci případných ohrožení. Podstatou této činností je </a:t>
            </a:r>
            <a:r>
              <a:rPr lang="cs-CZ" sz="1800" dirty="0" smtClean="0"/>
              <a:t>rozhodování </a:t>
            </a:r>
            <a:r>
              <a:rPr lang="cs-CZ" sz="1800" dirty="0"/>
              <a:t>v podmínkách nejistoty, tedy rozhodování, kdy máme minimum informací a nedostatek času k ověření jejich správnosti a nutnost vydat potřebné rozhodnutí</a:t>
            </a:r>
            <a:r>
              <a:rPr lang="cs-CZ" sz="1800" dirty="0" smtClean="0"/>
              <a:t>.</a:t>
            </a:r>
          </a:p>
          <a:p>
            <a:pPr lvl="0" algn="just"/>
            <a:r>
              <a:rPr lang="cs-CZ" sz="1800" dirty="0"/>
              <a:t>Management rizik je charakterizováno jako činnost, která je zaměřena na snižování současných a budoucích rizik, jejich příčin i </a:t>
            </a:r>
            <a:r>
              <a:rPr lang="cs-CZ" sz="1800" dirty="0" smtClean="0"/>
              <a:t>následků.</a:t>
            </a:r>
            <a:endParaRPr lang="cs-CZ" sz="1800" dirty="0"/>
          </a:p>
          <a:p>
            <a:pPr lvl="0" algn="just"/>
            <a:endParaRPr lang="cs-CZ" sz="1800" dirty="0" smtClean="0"/>
          </a:p>
          <a:p>
            <a:pPr lvl="0" algn="just"/>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Management rizika</a:t>
            </a:r>
            <a:endParaRPr lang="cs-CZ" dirty="0"/>
          </a:p>
        </p:txBody>
      </p:sp>
    </p:spTree>
    <p:extLst>
      <p:ext uri="{BB962C8B-B14F-4D97-AF65-F5344CB8AC3E}">
        <p14:creationId xmlns:p14="http://schemas.microsoft.com/office/powerpoint/2010/main" val="16177913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2065"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Krize</a:t>
            </a:r>
            <a:r>
              <a:rPr lang="cs-CZ" sz="18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 Za krizi obecně lze považovat cokoli, co v sobě obsahuje potenciál významně ovlivnit či dokonce ohrozit integritu a životaschopnost podniku</a:t>
            </a:r>
            <a:r>
              <a:rPr lang="cs-CZ" sz="1800" dirty="0" smtClean="0"/>
              <a:t>.</a:t>
            </a:r>
          </a:p>
          <a:p>
            <a:pPr marL="0" indent="0" algn="just">
              <a:buNone/>
            </a:pPr>
            <a:r>
              <a:rPr lang="cs-CZ" sz="1800" dirty="0" smtClean="0"/>
              <a:t>Za </a:t>
            </a:r>
            <a:r>
              <a:rPr lang="cs-CZ" sz="1800" dirty="0"/>
              <a:t>společné znaky všech krizí mohou být považovány </a:t>
            </a:r>
            <a:r>
              <a:rPr lang="cs-CZ" sz="1800" dirty="0" smtClean="0"/>
              <a:t>tyto:</a:t>
            </a:r>
            <a:endParaRPr lang="cs-CZ" sz="1800" dirty="0"/>
          </a:p>
          <a:p>
            <a:pPr lvl="0" algn="just"/>
            <a:r>
              <a:rPr lang="cs-CZ" sz="1800" dirty="0"/>
              <a:t>Krize je téměř vždy rozkladná. </a:t>
            </a:r>
            <a:endParaRPr lang="cs-CZ" sz="1800" dirty="0" smtClean="0"/>
          </a:p>
          <a:p>
            <a:pPr lvl="0" algn="just"/>
            <a:r>
              <a:rPr lang="cs-CZ" sz="1800" dirty="0" smtClean="0"/>
              <a:t>Krize </a:t>
            </a:r>
            <a:r>
              <a:rPr lang="cs-CZ" sz="1800" dirty="0"/>
              <a:t>je téměř vždy negativní</a:t>
            </a:r>
            <a:r>
              <a:rPr lang="cs-CZ" sz="1800" dirty="0" smtClean="0"/>
              <a:t>.</a:t>
            </a:r>
            <a:endParaRPr lang="cs-CZ" sz="1800" dirty="0"/>
          </a:p>
          <a:p>
            <a:pPr lvl="0" algn="just"/>
            <a:r>
              <a:rPr lang="cs-CZ" sz="1800" dirty="0"/>
              <a:t>Krize rozděluje organizaci</a:t>
            </a:r>
            <a:r>
              <a:rPr lang="cs-CZ" sz="1800" dirty="0" smtClean="0"/>
              <a:t>.</a:t>
            </a:r>
            <a:endParaRPr lang="cs-CZ" sz="1800" dirty="0"/>
          </a:p>
          <a:p>
            <a:pPr lvl="0" algn="just"/>
            <a:r>
              <a:rPr lang="cs-CZ" sz="1800" dirty="0"/>
              <a:t>Krize může vyvolávat zkreslené nebo nesprávné dojmy</a:t>
            </a:r>
            <a:r>
              <a:rPr lang="cs-CZ" sz="1800" dirty="0" smtClean="0"/>
              <a:t>..</a:t>
            </a:r>
            <a:endParaRPr lang="cs-CZ" sz="1800" dirty="0"/>
          </a:p>
          <a:p>
            <a:pPr algn="just"/>
            <a:r>
              <a:rPr lang="cs-CZ" sz="1800" dirty="0"/>
              <a:t>Krize zpravidla překvapí, i když management podniku s určitými riziky počítá.</a:t>
            </a:r>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Krizový management I</a:t>
            </a:r>
            <a:endParaRPr lang="cs-CZ" dirty="0"/>
          </a:p>
        </p:txBody>
      </p:sp>
    </p:spTree>
    <p:extLst>
      <p:ext uri="{BB962C8B-B14F-4D97-AF65-F5344CB8AC3E}">
        <p14:creationId xmlns:p14="http://schemas.microsoft.com/office/powerpoint/2010/main" val="32712140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700" b="1" dirty="0"/>
              <a:t>Krizový management </a:t>
            </a:r>
            <a:r>
              <a:rPr lang="cs-CZ" sz="1700" dirty="0"/>
              <a:t>můžeme definovat jako jednu z disciplín managementu podniku. Je určen ke zvládání mimořádné negativní (krizové) situace podnikatelského subjektu</a:t>
            </a:r>
            <a:r>
              <a:rPr lang="cs-CZ" sz="1700" dirty="0" smtClean="0"/>
              <a:t>.</a:t>
            </a:r>
          </a:p>
          <a:p>
            <a:pPr lvl="0" algn="just"/>
            <a:r>
              <a:rPr lang="cs-CZ" sz="1700" dirty="0"/>
              <a:t>Podstatu krizového managementu lze spatřovat zejména v systému promyšlených, provázaných procesů a postupných kroků, jejichž cílem je jak rozpoznat komplexní podstatu krizové situace podniku, tak také nalézt způsob jejího úspěšného vyřešení</a:t>
            </a:r>
            <a:r>
              <a:rPr lang="cs-CZ" sz="1700" dirty="0" smtClean="0"/>
              <a:t>.</a:t>
            </a:r>
          </a:p>
          <a:p>
            <a:pPr lvl="0" algn="just"/>
            <a:r>
              <a:rPr lang="cs-CZ" sz="1700" i="1" dirty="0"/>
              <a:t>V užším slova smyslu</a:t>
            </a:r>
            <a:r>
              <a:rPr lang="cs-CZ" sz="1700" dirty="0"/>
              <a:t> lze krizový management považovat za soubor opatření, zaměřený na řešení vzniklé krize podniku a omezování objemu škod, které mohou vzniknout v jejím důsledku</a:t>
            </a:r>
            <a:r>
              <a:rPr lang="cs-CZ" sz="1700" dirty="0" smtClean="0"/>
              <a:t>.</a:t>
            </a:r>
          </a:p>
          <a:p>
            <a:pPr algn="just"/>
            <a:r>
              <a:rPr lang="cs-CZ" sz="1700" i="1" dirty="0"/>
              <a:t>V širším smyslu slova</a:t>
            </a:r>
            <a:r>
              <a:rPr lang="cs-CZ" sz="1700" dirty="0"/>
              <a:t> je úkolem krizového managementu</a:t>
            </a:r>
            <a:r>
              <a:rPr lang="cs-CZ" sz="1700" dirty="0" smtClean="0"/>
              <a:t>: včas </a:t>
            </a:r>
            <a:r>
              <a:rPr lang="cs-CZ" sz="1700" dirty="0"/>
              <a:t>rozpoznat možnost vzniku nestandardní negativní situace podniku a odhalit její možné příčiny (krizový potenciál podniku</a:t>
            </a:r>
            <a:r>
              <a:rPr lang="cs-CZ" sz="1700" dirty="0" smtClean="0"/>
              <a:t>); nastavit </a:t>
            </a:r>
            <a:r>
              <a:rPr lang="cs-CZ" sz="1700" dirty="0"/>
              <a:t>preventivní procesy předcházející krizi</a:t>
            </a:r>
            <a:r>
              <a:rPr lang="cs-CZ" sz="1700" dirty="0" smtClean="0"/>
              <a:t>; efektivně </a:t>
            </a:r>
            <a:r>
              <a:rPr lang="cs-CZ" sz="1700" dirty="0"/>
              <a:t>vyřešit vzniklou krizi</a:t>
            </a:r>
            <a:r>
              <a:rPr lang="cs-CZ" sz="1700" dirty="0" smtClean="0"/>
              <a:t>; odstranit </a:t>
            </a:r>
            <a:r>
              <a:rPr lang="cs-CZ" sz="1700" dirty="0"/>
              <a:t>následky uplynulé krizové situace podniku.</a:t>
            </a:r>
          </a:p>
          <a:p>
            <a:pPr lvl="0" algn="just"/>
            <a:endParaRPr lang="cs-CZ" sz="1700" dirty="0"/>
          </a:p>
          <a:p>
            <a:pPr algn="just"/>
            <a:endParaRPr lang="cs-CZ" sz="1700" dirty="0"/>
          </a:p>
          <a:p>
            <a:pPr algn="just"/>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Krizový management II</a:t>
            </a:r>
            <a:endParaRPr lang="cs-CZ" dirty="0"/>
          </a:p>
        </p:txBody>
      </p:sp>
    </p:spTree>
    <p:extLst>
      <p:ext uri="{BB962C8B-B14F-4D97-AF65-F5344CB8AC3E}">
        <p14:creationId xmlns:p14="http://schemas.microsoft.com/office/powerpoint/2010/main" val="14273620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Významné ekonomické a politické změny v druhé polovině dvacátého století přispěly ke vzniku managementu změny, který se zabývá reakcemi na změny a také způsoby vyvolání změn v organizacích. </a:t>
            </a:r>
            <a:r>
              <a:rPr lang="cs-CZ" sz="1800" dirty="0" smtClean="0"/>
              <a:t>Pochopení </a:t>
            </a:r>
            <a:r>
              <a:rPr lang="cs-CZ" sz="1800" dirty="0"/>
              <a:t>změn a jejich zvládání mělo vliv na požadavky na rozvoj znalostí, a tudíž na znalostní management. </a:t>
            </a:r>
            <a:endParaRPr lang="cs-CZ" sz="1800" dirty="0" smtClean="0"/>
          </a:p>
          <a:p>
            <a:pPr algn="just"/>
            <a:r>
              <a:rPr lang="cs-CZ" sz="1800" dirty="0" smtClean="0"/>
              <a:t>Nové </a:t>
            </a:r>
            <a:r>
              <a:rPr lang="cs-CZ" sz="1800" dirty="0"/>
              <a:t>znalosti se promítají ve změnách, inovacích organizací, které se promítají mimo jiné v procesním řízení organizací. Pro řízení a rozvoj znalostí, inovací, procesů a dalších změn je potřeba systematizovat získané poznatky do sofistikovaných informačních systémů. Rozvoj poznatků a technologií s sebou nese důraz kladený na kvalitu poskytovaných produktů, která by měla být v souladu s životním prostředím. Všechny tyto změny se promítají do strategického řízení organizací, které musí vnímat možná rizika tak, aby předcházely případným krizím</a:t>
            </a:r>
            <a:r>
              <a:rPr lang="cs-CZ" sz="1800" dirty="0" smtClean="0"/>
              <a:t>.</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Shrnutí tématu</a:t>
            </a:r>
            <a:endParaRPr lang="cs-CZ" dirty="0"/>
          </a:p>
        </p:txBody>
      </p:sp>
    </p:spTree>
    <p:extLst>
      <p:ext uri="{BB962C8B-B14F-4D97-AF65-F5344CB8AC3E}">
        <p14:creationId xmlns:p14="http://schemas.microsoft.com/office/powerpoint/2010/main" val="285505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Změna přestavuje odchylku, posun od předpokládaného, cílového stavu nebo průběhu procesu. Tato odchylka může být negativní nebo pozitivní, kvalitativního nebo kvantitativního </a:t>
            </a:r>
            <a:r>
              <a:rPr lang="cs-CZ" sz="1800" dirty="0" smtClean="0"/>
              <a:t>charakteru. </a:t>
            </a:r>
          </a:p>
          <a:p>
            <a:pPr marL="0" indent="0" algn="just">
              <a:buNone/>
            </a:pPr>
            <a:r>
              <a:rPr lang="cs-CZ" sz="1800" dirty="0" smtClean="0"/>
              <a:t>Změny </a:t>
            </a:r>
            <a:r>
              <a:rPr lang="cs-CZ" sz="1800" dirty="0"/>
              <a:t>lze klasifikovat na základě různých kritérií:</a:t>
            </a:r>
          </a:p>
          <a:p>
            <a:pPr lvl="0" algn="just"/>
            <a:r>
              <a:rPr lang="cs-CZ" sz="1800" dirty="0"/>
              <a:t>podle typu změny: pozitivní x negativní změny;</a:t>
            </a:r>
          </a:p>
          <a:p>
            <a:pPr lvl="0" algn="just"/>
            <a:r>
              <a:rPr lang="cs-CZ" sz="1800" dirty="0"/>
              <a:t>podle příčiny vyvolávající změnu: vnější příčiny x vnitřní příčiny;</a:t>
            </a:r>
          </a:p>
          <a:p>
            <a:pPr lvl="0" algn="just"/>
            <a:r>
              <a:rPr lang="cs-CZ" sz="1800" dirty="0"/>
              <a:t>podle závažnosti změny: kvantitativní změny x kvalitativní změny; </a:t>
            </a:r>
          </a:p>
          <a:p>
            <a:pPr lvl="0" algn="just"/>
            <a:r>
              <a:rPr lang="cs-CZ" sz="1800" dirty="0"/>
              <a:t>podle plánovanosti změn: změny nezáměrné (samovolné) x změny záměrné (řízené);</a:t>
            </a:r>
          </a:p>
          <a:p>
            <a:pPr lvl="0" algn="just"/>
            <a:r>
              <a:rPr lang="cs-CZ" sz="1800" dirty="0"/>
              <a:t>podle rozsahu změny: změny malé (elementární) x změny velké (komplexní);</a:t>
            </a:r>
          </a:p>
          <a:p>
            <a:pPr lvl="0" algn="just"/>
            <a:r>
              <a:rPr lang="cs-CZ" sz="1800" dirty="0"/>
              <a:t>podle časového průběhu změny: změny přírůstkové (postupné) x změny skokové (zlomové).</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změny I</a:t>
            </a:r>
            <a:endParaRPr lang="cs-CZ" dirty="0"/>
          </a:p>
        </p:txBody>
      </p:sp>
    </p:spTree>
    <p:extLst>
      <p:ext uri="{BB962C8B-B14F-4D97-AF65-F5344CB8AC3E}">
        <p14:creationId xmlns:p14="http://schemas.microsoft.com/office/powerpoint/2010/main" val="3203285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Management změny (</a:t>
            </a:r>
            <a:r>
              <a:rPr lang="cs-CZ" sz="1800" dirty="0" err="1"/>
              <a:t>change</a:t>
            </a:r>
            <a:r>
              <a:rPr lang="cs-CZ" sz="1800" dirty="0"/>
              <a:t> </a:t>
            </a:r>
            <a:r>
              <a:rPr lang="cs-CZ" sz="1800" dirty="0" smtClean="0"/>
              <a:t>management) je </a:t>
            </a:r>
            <a:r>
              <a:rPr lang="cs-CZ" sz="1800" dirty="0"/>
              <a:t>směr managementu, který spočívá jednak v připravenosti reakcí na podněty okolí (pasivní aspekt), a také na iniciaci samotné změny (aktivní aspekt). </a:t>
            </a:r>
            <a:endParaRPr lang="cs-CZ" sz="1800" dirty="0" smtClean="0"/>
          </a:p>
          <a:p>
            <a:pPr algn="just"/>
            <a:r>
              <a:rPr lang="cs-CZ" sz="1800" dirty="0" smtClean="0"/>
              <a:t>Management </a:t>
            </a:r>
            <a:r>
              <a:rPr lang="cs-CZ" sz="1800" dirty="0"/>
              <a:t>změny zahrnuje aktivity spojené s monitorováním, přípravou a hlavně implementací </a:t>
            </a:r>
            <a:r>
              <a:rPr lang="cs-CZ" sz="1800" dirty="0" smtClean="0"/>
              <a:t>změn. V</a:t>
            </a:r>
            <a:r>
              <a:rPr lang="cs-CZ" sz="1800" dirty="0"/>
              <a:t> praxi existuje značná rozmanitost změn a různým změnám odpovídají rozdílné přístupy a reakce managementu na změny. Mezi nejznámější a nejčastější přístupy patří přístupy trvalého zlepšování a </a:t>
            </a:r>
            <a:r>
              <a:rPr lang="cs-CZ" sz="1800" dirty="0" err="1"/>
              <a:t>reeingeneering</a:t>
            </a:r>
            <a:r>
              <a:rPr lang="cs-CZ" sz="1800" dirty="0" smtClean="0"/>
              <a:t>.</a:t>
            </a:r>
          </a:p>
          <a:p>
            <a:pPr algn="just"/>
            <a:r>
              <a:rPr lang="cs-CZ" sz="1800" i="1" dirty="0"/>
              <a:t>Přístupy trvalého zlepšování </a:t>
            </a:r>
            <a:r>
              <a:rPr lang="cs-CZ" sz="1800" dirty="0"/>
              <a:t>představují zlepšovací aktivity, jejichž cílem je zjištění, řešení a napravení určitého problému. </a:t>
            </a:r>
            <a:endParaRPr lang="cs-CZ" sz="1800" dirty="0" smtClean="0"/>
          </a:p>
          <a:p>
            <a:pPr algn="just"/>
            <a:r>
              <a:rPr lang="cs-CZ" sz="1800" i="1" dirty="0" err="1" smtClean="0"/>
              <a:t>Reengineering</a:t>
            </a:r>
            <a:r>
              <a:rPr lang="cs-CZ" sz="1800" dirty="0" smtClean="0"/>
              <a:t> </a:t>
            </a:r>
            <a:r>
              <a:rPr lang="cs-CZ" sz="1800" dirty="0"/>
              <a:t>je směr managementu změny, který hledá příležitosti k úspěchu v radikálních změnách orientovaných především do oblasti řízení. </a:t>
            </a:r>
            <a:r>
              <a:rPr lang="cs-CZ" sz="1800" dirty="0" err="1"/>
              <a:t>Reengineeringové</a:t>
            </a:r>
            <a:r>
              <a:rPr lang="cs-CZ" sz="1800" dirty="0"/>
              <a:t> změny jsou zásadní, radikální, dramatické a zaměřené na </a:t>
            </a:r>
            <a:r>
              <a:rPr lang="cs-CZ" sz="1800" dirty="0" smtClean="0"/>
              <a:t>řídící procesy.</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změny II</a:t>
            </a:r>
            <a:endParaRPr lang="cs-CZ" dirty="0"/>
          </a:p>
        </p:txBody>
      </p:sp>
    </p:spTree>
    <p:extLst>
      <p:ext uri="{BB962C8B-B14F-4D97-AF65-F5344CB8AC3E}">
        <p14:creationId xmlns:p14="http://schemas.microsoft.com/office/powerpoint/2010/main" val="3894452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Znalost představuje strukturovaný souhrn vzájemně souvisejících poznatků a zkušeností z určité oblasti nebo k nějakému účelu. Poznatek je jednotlivý výsledek lidského poznávání. Soustava poznatků tvoří znalost. Znalosti mohou být všeobecné a specifické</a:t>
            </a:r>
            <a:r>
              <a:rPr lang="cs-CZ" sz="1800" dirty="0" smtClean="0"/>
              <a:t>.</a:t>
            </a:r>
          </a:p>
          <a:p>
            <a:pPr marL="0" indent="0" algn="just">
              <a:buNone/>
            </a:pPr>
            <a:r>
              <a:rPr lang="cs-CZ" sz="1800" dirty="0" smtClean="0"/>
              <a:t>Typy </a:t>
            </a:r>
            <a:r>
              <a:rPr lang="cs-CZ" sz="1800" dirty="0"/>
              <a:t>znalostí (Bureš 2007):</a:t>
            </a:r>
          </a:p>
          <a:p>
            <a:pPr lvl="0" algn="just"/>
            <a:r>
              <a:rPr lang="cs-CZ" sz="1800" dirty="0"/>
              <a:t>explicitní znalost – je formalizovaná nebo dokumentovaná znalost, která je většinou dobře strukturovaná a snadno přenositelná, např. dokumenty, manuály apod.;</a:t>
            </a:r>
          </a:p>
          <a:p>
            <a:pPr lvl="0" algn="just"/>
            <a:r>
              <a:rPr lang="cs-CZ" sz="1800" dirty="0"/>
              <a:t>implicitní znalost – je znalost uložená v hlavách pracovníků kdykoliv převoditelná do explicitní formy, např. znalost procesu vlastníkem procesu apod.;</a:t>
            </a:r>
          </a:p>
          <a:p>
            <a:pPr algn="just"/>
            <a:r>
              <a:rPr lang="cs-CZ" sz="1800" dirty="0" err="1"/>
              <a:t>tacitní</a:t>
            </a:r>
            <a:r>
              <a:rPr lang="cs-CZ" sz="1800" dirty="0"/>
              <a:t> (neformulovaná) znalost – je znalost uložená v hlavách pracovníků, kterou je obtížně nebo zcela nemožné převést do explicitní formy, zformalizovat nebo zdokumentovat</a:t>
            </a:r>
            <a:r>
              <a:rPr lang="cs-CZ" sz="1800" dirty="0" smtClean="0"/>
              <a:t>.</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znalostí I</a:t>
            </a:r>
            <a:endParaRPr lang="cs-CZ" dirty="0"/>
          </a:p>
        </p:txBody>
      </p:sp>
    </p:spTree>
    <p:extLst>
      <p:ext uri="{BB962C8B-B14F-4D97-AF65-F5344CB8AC3E}">
        <p14:creationId xmlns:p14="http://schemas.microsoft.com/office/powerpoint/2010/main" val="1504560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8112" y="721557"/>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Proces je soubor činností, který vyžaduje jeden nebo více vstupů a tvoří výstup, který má pro zákazníka hodnotu. </a:t>
            </a:r>
            <a:endParaRPr lang="cs-CZ" sz="1800" dirty="0" smtClean="0"/>
          </a:p>
          <a:p>
            <a:pPr algn="just"/>
            <a:r>
              <a:rPr lang="cs-CZ" sz="1800" dirty="0" smtClean="0"/>
              <a:t>Každý </a:t>
            </a:r>
            <a:r>
              <a:rPr lang="cs-CZ" sz="1800" dirty="0"/>
              <a:t>proces má vstup, výstup, vlastníka, zdroje a náklady s ním spojené, a vnitřní organizační strukturu. </a:t>
            </a:r>
            <a:r>
              <a:rPr lang="cs-CZ" sz="1800" dirty="0" smtClean="0"/>
              <a:t>Pro </a:t>
            </a:r>
            <a:r>
              <a:rPr lang="cs-CZ" sz="1800" dirty="0"/>
              <a:t>realizaci procesu je potřeba mít vhodné informační zabezpečení a čas potřebný k realizaci konkrétního procesu</a:t>
            </a:r>
            <a:r>
              <a:rPr lang="cs-CZ" sz="1800" dirty="0" smtClean="0"/>
              <a:t>.</a:t>
            </a:r>
          </a:p>
          <a:p>
            <a:pPr marL="0" indent="0" algn="just">
              <a:buNone/>
            </a:pPr>
            <a:r>
              <a:rPr lang="cs-CZ" sz="1800" dirty="0" smtClean="0"/>
              <a:t>V</a:t>
            </a:r>
            <a:r>
              <a:rPr lang="cs-CZ" sz="1800" dirty="0"/>
              <a:t> podniku rozeznáváme tyto typy </a:t>
            </a:r>
            <a:r>
              <a:rPr lang="cs-CZ" sz="1800" dirty="0" smtClean="0"/>
              <a:t>procesů:</a:t>
            </a:r>
            <a:endParaRPr lang="cs-CZ" sz="1800" dirty="0"/>
          </a:p>
          <a:p>
            <a:pPr lvl="0" algn="just"/>
            <a:r>
              <a:rPr lang="cs-CZ" sz="1800" dirty="0"/>
              <a:t>klíčové procesy – souvisí s realizací produktů a přidávají hodnotu pro zákazníky;</a:t>
            </a:r>
          </a:p>
          <a:p>
            <a:pPr lvl="0" algn="just"/>
            <a:r>
              <a:rPr lang="cs-CZ" sz="1800" dirty="0"/>
              <a:t>pomocné procesy – slouží k podpoře klíčových procesů;</a:t>
            </a:r>
          </a:p>
          <a:p>
            <a:pPr algn="just"/>
            <a:r>
              <a:rPr lang="cs-CZ" sz="1800" dirty="0"/>
              <a:t>řídící procesy – jedná se o procesy průřezového charakteru, který spíše patří mezi pomocné procesy, jejichž výstupem je stanovení ukazatelů a způsobu měření ostatních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Procesní management I</a:t>
            </a:r>
            <a:endParaRPr lang="cs-CZ" dirty="0"/>
          </a:p>
        </p:txBody>
      </p:sp>
    </p:spTree>
    <p:extLst>
      <p:ext uri="{BB962C8B-B14F-4D97-AF65-F5344CB8AC3E}">
        <p14:creationId xmlns:p14="http://schemas.microsoft.com/office/powerpoint/2010/main" val="1359361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Procesní management </a:t>
            </a:r>
            <a:r>
              <a:rPr lang="cs-CZ" sz="1800" dirty="0"/>
              <a:t>je přístup managementu zaměřený na monitoring existujících procesů, jejich analýzu, případné změny, stabilizaci a další zlepšování</a:t>
            </a:r>
            <a:r>
              <a:rPr lang="cs-CZ" sz="1800" dirty="0" smtClean="0"/>
              <a:t>.</a:t>
            </a:r>
          </a:p>
          <a:p>
            <a:pPr algn="just"/>
            <a:r>
              <a:rPr lang="cs-CZ" sz="1800" b="1" dirty="0"/>
              <a:t>Procesní přístup </a:t>
            </a:r>
            <a:r>
              <a:rPr lang="cs-CZ" sz="1800" dirty="0"/>
              <a:t>představuje systematickou identifikaci a řízení procesů používaných v organizaci a jejich vzájemné působení. </a:t>
            </a:r>
            <a:endParaRPr lang="cs-CZ" sz="1800" dirty="0" smtClean="0"/>
          </a:p>
          <a:p>
            <a:pPr marL="0" indent="0" algn="just">
              <a:buNone/>
            </a:pPr>
            <a:endParaRPr lang="cs-CZ" sz="1800" dirty="0"/>
          </a:p>
          <a:p>
            <a:pPr marL="0" indent="0" algn="just">
              <a:buNone/>
            </a:pPr>
            <a:r>
              <a:rPr lang="cs-CZ" sz="1800" dirty="0" smtClean="0"/>
              <a:t>Mezi </a:t>
            </a:r>
            <a:r>
              <a:rPr lang="cs-CZ" sz="1800" dirty="0"/>
              <a:t>hlavní úkoly procesního řízení patří:</a:t>
            </a:r>
          </a:p>
          <a:p>
            <a:pPr lvl="0" algn="just"/>
            <a:r>
              <a:rPr lang="cs-CZ" sz="1800" dirty="0"/>
              <a:t>identifikace procesů a tvorbu procesní mapy;</a:t>
            </a:r>
          </a:p>
          <a:p>
            <a:pPr lvl="0" algn="just"/>
            <a:r>
              <a:rPr lang="cs-CZ" sz="1800" dirty="0"/>
              <a:t>nové definování procesů – </a:t>
            </a:r>
            <a:r>
              <a:rPr lang="cs-CZ" sz="1800" dirty="0" err="1"/>
              <a:t>redesign</a:t>
            </a:r>
            <a:r>
              <a:rPr lang="cs-CZ" sz="1800" dirty="0"/>
              <a:t> procesů a napřímení procesů;</a:t>
            </a:r>
          </a:p>
          <a:p>
            <a:pPr lvl="0" algn="just"/>
            <a:r>
              <a:rPr lang="cs-CZ" sz="1800" dirty="0"/>
              <a:t>zajištění stability procesů;</a:t>
            </a:r>
          </a:p>
          <a:p>
            <a:pPr algn="just"/>
            <a:r>
              <a:rPr lang="cs-CZ" sz="1800" dirty="0"/>
              <a:t>navození atmosféry zlepšování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Procesní management II</a:t>
            </a:r>
            <a:endParaRPr lang="cs-CZ" dirty="0"/>
          </a:p>
        </p:txBody>
      </p:sp>
    </p:spTree>
    <p:extLst>
      <p:ext uri="{BB962C8B-B14F-4D97-AF65-F5344CB8AC3E}">
        <p14:creationId xmlns:p14="http://schemas.microsoft.com/office/powerpoint/2010/main" val="1789385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Inovace</a:t>
            </a:r>
            <a:r>
              <a:rPr lang="cs-CZ" sz="1800" dirty="0"/>
              <a:t> v obecném pojetí je chápána jako hluboká, kvalitativní změna v různých oblastech organizace. Inovace může znamenat zdokonalení a představuje vlastně jakoukoliv novinku, změnu, která přináší něco nového do života společnosti</a:t>
            </a:r>
            <a:r>
              <a:rPr lang="cs-CZ" sz="1800" dirty="0" smtClean="0"/>
              <a:t>. </a:t>
            </a:r>
          </a:p>
          <a:p>
            <a:pPr algn="just"/>
            <a:r>
              <a:rPr lang="cs-CZ" sz="1800" dirty="0"/>
              <a:t>Podle Vebra a kolektivu (2017) inovace představuje komplexní proces od nápadu přes vývoj až po realizaci a komercionalizaci. </a:t>
            </a:r>
            <a:endParaRPr lang="cs-CZ" sz="1800" dirty="0" smtClean="0"/>
          </a:p>
          <a:p>
            <a:pPr algn="just"/>
            <a:r>
              <a:rPr lang="cs-CZ" sz="1800" dirty="0" smtClean="0"/>
              <a:t>Inovace </a:t>
            </a:r>
            <a:r>
              <a:rPr lang="cs-CZ" sz="1800" dirty="0"/>
              <a:t>je hybným faktorem každé organizace, jelikož jejím prostřednictvím dochází k italizaci produktového portfolia a tím k posílení pozice organizace na trhu, ke zvyšování efektivnosti provozních činností, zvyšování kvality a snižování nákladů atd. </a:t>
            </a:r>
            <a:endParaRPr lang="cs-CZ" sz="1800" dirty="0" smtClean="0"/>
          </a:p>
          <a:p>
            <a:pPr algn="just"/>
            <a:r>
              <a:rPr lang="cs-CZ" sz="1800" dirty="0" smtClean="0"/>
              <a:t>J</a:t>
            </a:r>
            <a:r>
              <a:rPr lang="cs-CZ" sz="1800" dirty="0"/>
              <a:t>. A. </a:t>
            </a:r>
            <a:r>
              <a:rPr lang="cs-CZ" sz="1800" dirty="0" err="1"/>
              <a:t>Schumpeter</a:t>
            </a:r>
            <a:r>
              <a:rPr lang="cs-CZ" sz="1800" dirty="0"/>
              <a:t> považoval inovace za podstatu ekonomického vývoje tržních ekonomik, které narušují stávající rovnováhu a opět ji navozují, ale na kvalitativně vyšší úrovni. </a:t>
            </a:r>
            <a:endParaRPr lang="cs-CZ" sz="1800" dirty="0" smtClean="0"/>
          </a:p>
          <a:p>
            <a:pPr lvl="0"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inovací I</a:t>
            </a:r>
            <a:endParaRPr lang="cs-CZ" dirty="0"/>
          </a:p>
        </p:txBody>
      </p:sp>
    </p:spTree>
    <p:extLst>
      <p:ext uri="{BB962C8B-B14F-4D97-AF65-F5344CB8AC3E}">
        <p14:creationId xmlns:p14="http://schemas.microsoft.com/office/powerpoint/2010/main" val="2471113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3520</TotalTime>
  <Words>3882</Words>
  <Application>Microsoft Office PowerPoint</Application>
  <PresentationFormat>Předvádění na obrazovce (16:9)</PresentationFormat>
  <Paragraphs>278</Paragraphs>
  <Slides>33</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33</vt:i4>
      </vt:variant>
    </vt:vector>
  </HeadingPairs>
  <TitlesOfParts>
    <vt:vector size="38" baseType="lpstr">
      <vt:lpstr>Arial</vt:lpstr>
      <vt:lpstr>Calibri</vt:lpstr>
      <vt:lpstr>Enriqueta</vt:lpstr>
      <vt:lpstr>Times New Roman</vt:lpstr>
      <vt:lpstr>SLU</vt:lpstr>
      <vt:lpstr>Moderní přístupy k managementu</vt:lpstr>
      <vt:lpstr>Osnova tématu</vt:lpstr>
      <vt:lpstr>Vybrané současné přístupy k managementu</vt:lpstr>
      <vt:lpstr>Management změny I</vt:lpstr>
      <vt:lpstr>Management změny II</vt:lpstr>
      <vt:lpstr>Management znalostí I</vt:lpstr>
      <vt:lpstr>Procesní management I</vt:lpstr>
      <vt:lpstr>Procesní management II</vt:lpstr>
      <vt:lpstr>Management inovací I</vt:lpstr>
      <vt:lpstr>Management inovací II</vt:lpstr>
      <vt:lpstr>Management inovací III</vt:lpstr>
      <vt:lpstr>Management inovací IV</vt:lpstr>
      <vt:lpstr>Informační management I</vt:lpstr>
      <vt:lpstr>Informační management II</vt:lpstr>
      <vt:lpstr>Informační management III</vt:lpstr>
      <vt:lpstr>Informační management IV</vt:lpstr>
      <vt:lpstr>Management jakosti I</vt:lpstr>
      <vt:lpstr>Management jakosti II</vt:lpstr>
      <vt:lpstr>Management jakosti III</vt:lpstr>
      <vt:lpstr>Management jakosti IV</vt:lpstr>
      <vt:lpstr>Management jakosti V</vt:lpstr>
      <vt:lpstr>Management jakosti VI</vt:lpstr>
      <vt:lpstr>Management jakosti VII</vt:lpstr>
      <vt:lpstr>Environmentální management I</vt:lpstr>
      <vt:lpstr>Environmentální management II</vt:lpstr>
      <vt:lpstr>Environmentální management III</vt:lpstr>
      <vt:lpstr>Environmentální management IV</vt:lpstr>
      <vt:lpstr>Strategický management I</vt:lpstr>
      <vt:lpstr>Strategický management II</vt:lpstr>
      <vt:lpstr>Management rizika</vt:lpstr>
      <vt:lpstr>Krizový management I</vt:lpstr>
      <vt:lpstr>Krizový management II</vt:lpstr>
      <vt:lpstr>Shrnutí tématu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210</cp:revision>
  <dcterms:created xsi:type="dcterms:W3CDTF">2016-07-06T15:42:34Z</dcterms:created>
  <dcterms:modified xsi:type="dcterms:W3CDTF">2021-03-01T14:42:17Z</dcterms:modified>
</cp:coreProperties>
</file>