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30" r:id="rId11"/>
    <p:sldId id="331" r:id="rId12"/>
    <p:sldId id="329" r:id="rId13"/>
    <p:sldId id="332" r:id="rId14"/>
    <p:sldId id="333" r:id="rId15"/>
    <p:sldId id="335" r:id="rId16"/>
    <p:sldId id="334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Koncepční vymezení managementu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i="1" dirty="0" smtClean="0"/>
              <a:t>Střední </a:t>
            </a:r>
            <a:r>
              <a:rPr lang="cs-CZ" sz="1800" b="1" i="1" dirty="0"/>
              <a:t>manažeři</a:t>
            </a:r>
            <a:r>
              <a:rPr lang="cs-CZ" sz="1800" dirty="0"/>
              <a:t> (manažeři druhé linie – </a:t>
            </a:r>
            <a:r>
              <a:rPr lang="cs-CZ" sz="1800" dirty="0" err="1"/>
              <a:t>middle</a:t>
            </a:r>
            <a:r>
              <a:rPr lang="cs-CZ" sz="1800" dirty="0"/>
              <a:t> management) působí na úrovni středního managementu, tj. taktické úrovni řízení. </a:t>
            </a:r>
            <a:endParaRPr lang="cs-CZ" sz="1800" dirty="0" smtClean="0"/>
          </a:p>
          <a:p>
            <a:pPr algn="just"/>
            <a:r>
              <a:rPr lang="cs-CZ" sz="1800" dirty="0" smtClean="0"/>
              <a:t>Posláním </a:t>
            </a:r>
            <a:r>
              <a:rPr lang="cs-CZ" sz="1800" dirty="0"/>
              <a:t>středních manažerů je rozhodování pro řízení operativního systému organizace, které vede k naplnění strategických cílů nastavených vrcholovými manažery. </a:t>
            </a:r>
            <a:endParaRPr lang="cs-CZ" sz="1800" dirty="0" smtClean="0"/>
          </a:p>
          <a:p>
            <a:pPr algn="just"/>
            <a:r>
              <a:rPr lang="cs-CZ" sz="1800" dirty="0" smtClean="0"/>
              <a:t>Aktivity </a:t>
            </a:r>
            <a:r>
              <a:rPr lang="cs-CZ" sz="1800" dirty="0"/>
              <a:t>středních manažerů jsou obvykle vykonávány v časovém horizontu maximálně jednoho roku. </a:t>
            </a:r>
            <a:endParaRPr lang="cs-CZ" sz="1800" dirty="0" smtClean="0"/>
          </a:p>
          <a:p>
            <a:pPr algn="just"/>
            <a:r>
              <a:rPr lang="cs-CZ" sz="1800" dirty="0" smtClean="0"/>
              <a:t>Jedná </a:t>
            </a:r>
            <a:r>
              <a:rPr lang="cs-CZ" sz="1800" dirty="0"/>
              <a:t>se o početnou a různorodou skupinu řídících pracovníků (např. vedoucí oddělení atd.), kteří působí jako takový určitý zprostředkovatelský článek mezi nejvyšším vedením a nejnižší úrovni vedení. </a:t>
            </a:r>
          </a:p>
          <a:p>
            <a:pPr algn="just"/>
            <a:endParaRPr lang="cs-CZ" sz="1800" b="1" i="1" dirty="0" smtClean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Typologie manažerů III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181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i="1" dirty="0" smtClean="0"/>
              <a:t>Manažeři </a:t>
            </a:r>
            <a:r>
              <a:rPr lang="cs-CZ" sz="1800" b="1" i="1" dirty="0"/>
              <a:t>první linie</a:t>
            </a:r>
            <a:r>
              <a:rPr lang="cs-CZ" sz="1800" dirty="0"/>
              <a:t> (nejnižší manažeři – </a:t>
            </a:r>
            <a:r>
              <a:rPr lang="cs-CZ" sz="1800" dirty="0" err="1"/>
              <a:t>lower</a:t>
            </a:r>
            <a:r>
              <a:rPr lang="cs-CZ" sz="1800" dirty="0"/>
              <a:t> management) jsou takoví manažeři, kteří působí na nejnižším stupni řízení a jsou v bezprostředním styku s výkonnými pracovníky. </a:t>
            </a:r>
            <a:endParaRPr lang="cs-CZ" sz="1800" dirty="0" smtClean="0"/>
          </a:p>
          <a:p>
            <a:pPr algn="just"/>
            <a:r>
              <a:rPr lang="cs-CZ" sz="1800" dirty="0" smtClean="0"/>
              <a:t>Jedná </a:t>
            </a:r>
            <a:r>
              <a:rPr lang="cs-CZ" sz="1800" dirty="0"/>
              <a:t>se například o mistry, dílovedoucí, vedoucí prodejny, primáře, vedoucí kateder atd. </a:t>
            </a:r>
            <a:endParaRPr lang="cs-CZ" sz="1800" dirty="0" smtClean="0"/>
          </a:p>
          <a:p>
            <a:pPr algn="just"/>
            <a:r>
              <a:rPr lang="cs-CZ" sz="1800" dirty="0" smtClean="0"/>
              <a:t>Mezi </a:t>
            </a:r>
            <a:r>
              <a:rPr lang="cs-CZ" sz="1800" dirty="0"/>
              <a:t>hlavní úkoly manažery první linie patří rozhodování o každodenních, operativních úkolech a problémech na svém oddělení. </a:t>
            </a:r>
            <a:endParaRPr lang="cs-CZ" sz="1800" dirty="0" smtClean="0"/>
          </a:p>
          <a:p>
            <a:pPr algn="just"/>
            <a:r>
              <a:rPr lang="cs-CZ" sz="1800" dirty="0"/>
              <a:t>Převažujícími aktivitami těchto manažerů jsou komunikace s nadřízenými a podřízenými, organizace práce, konkretizace práce na úroveň úkolů pro jednotlivé pracovníky, vedení a motivace podřízených a hodnocení výsledků jejich práce apod.</a:t>
            </a:r>
            <a:endParaRPr lang="cs-CZ" sz="1800" dirty="0" smtClean="0"/>
          </a:p>
          <a:p>
            <a:pPr algn="just"/>
            <a:r>
              <a:rPr lang="cs-CZ" sz="1800" dirty="0" smtClean="0"/>
              <a:t>Pro </a:t>
            </a:r>
            <a:r>
              <a:rPr lang="cs-CZ" sz="1800" dirty="0"/>
              <a:t>operativní řízení jsou typické činnosti s časovým horizontem týdenním, měsíčním nebo čtvrtletním (Váchal et al., 2013). 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Typologie manažerů IV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85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Podnikatelské prostředí, obecně řečeno, představuje veškeré síly a vlivy, přímého nebo nepřímého vlivu, působící na podnikatelské subjekty. </a:t>
            </a:r>
            <a:endParaRPr lang="cs-CZ" sz="1800" dirty="0" smtClean="0"/>
          </a:p>
          <a:p>
            <a:pPr algn="just"/>
            <a:r>
              <a:rPr lang="cs-CZ" sz="1800" dirty="0" smtClean="0"/>
              <a:t>Podnikatelské </a:t>
            </a:r>
            <a:r>
              <a:rPr lang="cs-CZ" sz="1800" dirty="0"/>
              <a:t>prostředí musí být chápáno v celé jeho celistvosti, jako určitý komplex faktorů, vztahů a vlivů působících na daný podnikatelský subjekt</a:t>
            </a:r>
            <a:r>
              <a:rPr lang="cs-CZ" sz="1800" dirty="0" smtClean="0"/>
              <a:t>.</a:t>
            </a:r>
            <a:endParaRPr lang="cs-CZ" sz="1800" dirty="0"/>
          </a:p>
          <a:p>
            <a:pPr algn="just"/>
            <a:r>
              <a:rPr lang="cs-CZ" sz="1800" dirty="0"/>
              <a:t>K</a:t>
            </a:r>
            <a:r>
              <a:rPr lang="cs-CZ" sz="1800" dirty="0" smtClean="0"/>
              <a:t>aždý </a:t>
            </a:r>
            <a:r>
              <a:rPr lang="cs-CZ" sz="1800" dirty="0"/>
              <a:t>podnik je otevřený systém, který má vztahy k okolím, ve kterém a působí a výsledky podniku pak ve značné míře závisí na faktorech vnějšího a vnitřního prostředí. Všechny tyto faktory a síly musí vzít manažer do úvahy při realizaci a výkonu manažerských funkcí. Tyto faktory nelze ignorovat nebo zcela pomíjet. </a:t>
            </a:r>
            <a:endParaRPr lang="cs-CZ" sz="1800" dirty="0" smtClean="0"/>
          </a:p>
          <a:p>
            <a:pPr algn="just"/>
            <a:r>
              <a:rPr lang="cs-CZ" sz="1800" dirty="0"/>
              <a:t>v </a:t>
            </a:r>
            <a:r>
              <a:rPr lang="cs-CZ" sz="1800" dirty="0" err="1"/>
              <a:t>Timmonsově</a:t>
            </a:r>
            <a:r>
              <a:rPr lang="cs-CZ" sz="1800" dirty="0"/>
              <a:t> modelu z roku 2001 podnikatelské prostředí jako jeden ze tří faktorů úspěchů podnikání. V tomto svém modelu jej </a:t>
            </a:r>
            <a:r>
              <a:rPr lang="cs-CZ" sz="1800" dirty="0" err="1"/>
              <a:t>Timmons</a:t>
            </a:r>
            <a:r>
              <a:rPr lang="cs-CZ" sz="1800" dirty="0"/>
              <a:t> označuje jako hnací síly.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 smtClean="0"/>
              <a:t>Podnikatelské prostředí a jeho vliv na management organizace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7621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Podnikatelské prostředí, jako celek má vrstvy, které strukturují prostředí a vytvářejí z podnikatelského prostředí tak určitý komplexní systém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 </a:t>
            </a:r>
            <a:r>
              <a:rPr lang="cs-CZ" sz="1800" dirty="0"/>
              <a:t>Strukturovat podnikatelské prostředí můžeme z různých hledisek a je pojímána různých autory různě. </a:t>
            </a:r>
            <a:endParaRPr lang="cs-CZ" sz="1800" dirty="0" smtClean="0"/>
          </a:p>
          <a:p>
            <a:pPr algn="just"/>
            <a:r>
              <a:rPr lang="cs-CZ" sz="1800" dirty="0" smtClean="0"/>
              <a:t>Asi </a:t>
            </a:r>
            <a:r>
              <a:rPr lang="cs-CZ" sz="1800" dirty="0"/>
              <a:t>nejčastěji se setkáváme se strukturováním podnikatelského prostředí ze dvou pohledů, a to z pohledu směru vlivu faktorů na daný podnik a z prostorového pohledu působení daného podniku. </a:t>
            </a:r>
          </a:p>
          <a:p>
            <a:pPr algn="just"/>
            <a:r>
              <a:rPr lang="cs-CZ" sz="1800" b="1" dirty="0"/>
              <a:t>Struktura podnikatelského prostředí z pohledu směru vlivu faktorů na daný podnik</a:t>
            </a:r>
            <a:r>
              <a:rPr lang="cs-CZ" sz="1800" dirty="0"/>
              <a:t> rozlišuje podnikatelské prostředí na externí (vnější) a prostředí interní (vnitřní).</a:t>
            </a:r>
          </a:p>
          <a:p>
            <a:pPr algn="just"/>
            <a:r>
              <a:rPr lang="cs-CZ" sz="1800" dirty="0" smtClean="0"/>
              <a:t>Z</a:t>
            </a:r>
            <a:r>
              <a:rPr lang="cs-CZ" sz="1800" dirty="0"/>
              <a:t> </a:t>
            </a:r>
            <a:r>
              <a:rPr lang="cs-CZ" sz="1800" b="1" dirty="0"/>
              <a:t>prostorového (geografického) pohledu působení daného </a:t>
            </a:r>
            <a:r>
              <a:rPr lang="cs-CZ" sz="1800" b="1" dirty="0" smtClean="0"/>
              <a:t>podniku</a:t>
            </a:r>
            <a:r>
              <a:rPr lang="cs-CZ" sz="1800" dirty="0"/>
              <a:t> </a:t>
            </a:r>
            <a:r>
              <a:rPr lang="cs-CZ" sz="1800" dirty="0" smtClean="0"/>
              <a:t>se  </a:t>
            </a:r>
            <a:r>
              <a:rPr lang="cs-CZ" sz="1800" dirty="0"/>
              <a:t>podnikatelské prostředí </a:t>
            </a:r>
            <a:r>
              <a:rPr lang="cs-CZ" sz="1800" dirty="0" smtClean="0"/>
              <a:t>člení na </a:t>
            </a:r>
            <a:r>
              <a:rPr lang="cs-CZ" sz="1800" dirty="0"/>
              <a:t>globální, národní, lokální, odvětví a podnik.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Struktura podnikatelského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8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Charakteristickou vlastností podnikatelského prostředí je neustálý proces událostí a změn, které mají různě dlouhé doby trvání a rozličnou míru vlivu na společnost. Z pohledu doby trvání a míry vlivu na společnost </a:t>
            </a:r>
            <a:r>
              <a:rPr lang="cs-CZ" sz="1800" dirty="0" smtClean="0"/>
              <a:t>rozlišujeme: </a:t>
            </a:r>
            <a:endParaRPr lang="cs-CZ" sz="1800" dirty="0"/>
          </a:p>
          <a:p>
            <a:pPr algn="just"/>
            <a:r>
              <a:rPr lang="cs-CZ" sz="1800" b="1" i="1" dirty="0"/>
              <a:t>Módní jevy (výkyvy)</a:t>
            </a:r>
            <a:r>
              <a:rPr lang="cs-CZ" sz="1800" dirty="0"/>
              <a:t> jsou nepředvídatelné, krátkodobé události bez významnějšího vlivu na dlouhodobou sociální, ekonomickou a politickou oblast.</a:t>
            </a:r>
          </a:p>
          <a:p>
            <a:pPr algn="just"/>
            <a:r>
              <a:rPr lang="cs-CZ" sz="1800" b="1" i="1" dirty="0"/>
              <a:t>Trend </a:t>
            </a:r>
            <a:r>
              <a:rPr lang="cs-CZ" sz="1800" dirty="0"/>
              <a:t>je charakteristický směr nebo posloupnost vývoje událostí, který se vyznačuje dlouhodobou tendencí. </a:t>
            </a:r>
          </a:p>
          <a:p>
            <a:pPr algn="just"/>
            <a:r>
              <a:rPr lang="cs-CZ" sz="1800" b="1" i="1" dirty="0" err="1"/>
              <a:t>Megatrendy</a:t>
            </a:r>
            <a:r>
              <a:rPr lang="cs-CZ" sz="1800" dirty="0"/>
              <a:t> jsou reprezentovány velkými sociálními, ekonomickými, politickými a technologickými změnami, které se vyvíjejí pozvolna a dlouhodobě a výrazným způsobem ovlivňují život jednotlivce i společnosti. Mezi nejčastěji uváděné </a:t>
            </a:r>
            <a:r>
              <a:rPr lang="cs-CZ" sz="1800" dirty="0" err="1"/>
              <a:t>megatrendy</a:t>
            </a:r>
            <a:r>
              <a:rPr lang="cs-CZ" sz="1800" dirty="0"/>
              <a:t> patří globalizace, liberalizace, regionalizace apod.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Změny v podnikatelském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65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Podniková kultura je jedním z významných prvků ovlivňujících celkovou efektivnost podniku. </a:t>
            </a:r>
            <a:endParaRPr lang="cs-CZ" sz="1800" dirty="0" smtClean="0"/>
          </a:p>
          <a:p>
            <a:pPr algn="just"/>
            <a:r>
              <a:rPr lang="cs-CZ" sz="1800" dirty="0" smtClean="0"/>
              <a:t>Podniková </a:t>
            </a:r>
            <a:r>
              <a:rPr lang="cs-CZ" sz="1800" dirty="0"/>
              <a:t>kultura plní v organizaci důležité funkce, čímž současně ovlivňuje chování lidí uvnitř organizace, ale i chování organizace navenek, vůči svému konkurenčnímu prostředí. </a:t>
            </a:r>
            <a:endParaRPr lang="cs-CZ" sz="1800" dirty="0" smtClean="0"/>
          </a:p>
          <a:p>
            <a:pPr algn="just"/>
            <a:r>
              <a:rPr lang="cs-CZ" sz="1800" dirty="0" smtClean="0"/>
              <a:t>Podniková </a:t>
            </a:r>
            <a:r>
              <a:rPr lang="cs-CZ" sz="1800" dirty="0"/>
              <a:t>kultura nepůsobí izolovaně. </a:t>
            </a:r>
            <a:endParaRPr lang="cs-CZ" sz="1800" dirty="0" smtClean="0"/>
          </a:p>
          <a:p>
            <a:pPr algn="just"/>
            <a:r>
              <a:rPr lang="cs-CZ" sz="1800" dirty="0" smtClean="0"/>
              <a:t>Podle </a:t>
            </a:r>
            <a:r>
              <a:rPr lang="cs-CZ" sz="1800" dirty="0"/>
              <a:t>Lukášové a Nového (2004) působí podniková kultura ve vzájemných vztazích zejména s organizační strategií a organizační strukturou, přičemž právě strategie podniku je považována za faktor rozhodující o úspěchu nebo neúspěchu podnikatelské činnosti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Lze tedy říci, že pokud má podniková kultura vhodný obsah, pak silná kultura podporuje výkonnost a konkurenceschopnost podniku.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Management organizace a podniková kultura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778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Podle Vysekalové a Mikeše (2009, s. 67) podniková kultura vyjadřuje určitý charakter firmy, celkovou atmosféru, ovzduší, vnitřní život ovlivňující myšlení a chování spolupracovníků firmy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„Kultura organizace neboli podniková kultura představuje soustavu hodnot, norem, přesvědčení, postojů a domněnek, která sice asi nebyla nikde výslovně zformulována, ale určuje způsob chování a jednání lidí a způsoby vykonávání práce. Hodnoty se týkají toho, o čem se věří, že je důležité v chování lidí a organizace. Normy jsou pak nepsaná pravidla chování”(Armstrong 2007, s. 257).</a:t>
            </a:r>
          </a:p>
          <a:p>
            <a:pPr algn="just"/>
            <a:r>
              <a:rPr lang="cs-CZ" sz="1800" dirty="0"/>
              <a:t>„Organizační kulturu lze chápat jako soubor základních předpokladů, hodnot, postojů a norem chování, které jsou sdíleny v rámci organizace, které se projevují v myšlení, cítění a chování členů organizace v artefaktech (výtvorech) materiální a nemateriální povahy” (Lukášová a Nový 2004, s. 22).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Vymezení pojmu podniková kultura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16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 smtClean="0"/>
              <a:t>Základní funkce podnikové kultury:</a:t>
            </a:r>
            <a:endParaRPr lang="cs-CZ" sz="1800" b="1" dirty="0"/>
          </a:p>
          <a:p>
            <a:pPr lvl="0" algn="just"/>
            <a:r>
              <a:rPr lang="cs-CZ" sz="1800" dirty="0"/>
              <a:t>vnější – způsob adaptace podniku na okolní podmínky, tvář podniku, její image;</a:t>
            </a:r>
          </a:p>
          <a:p>
            <a:pPr lvl="0" algn="just"/>
            <a:r>
              <a:rPr lang="cs-CZ" sz="1800" dirty="0"/>
              <a:t>vnitřní – způsob integrace uvnitř podniku, průbojnost strategie podniku. </a:t>
            </a:r>
            <a:endParaRPr lang="cs-CZ" sz="1800" dirty="0" smtClean="0"/>
          </a:p>
          <a:p>
            <a:pPr marL="0" lvl="0" indent="0" algn="just">
              <a:buNone/>
            </a:pPr>
            <a:endParaRPr lang="cs-CZ" sz="1800" dirty="0"/>
          </a:p>
          <a:p>
            <a:pPr marL="0" indent="0" algn="just">
              <a:buNone/>
            </a:pPr>
            <a:r>
              <a:rPr lang="cs-CZ" sz="1800" b="1" dirty="0" smtClean="0"/>
              <a:t>Mezi další funkce podnikové kultury patří: </a:t>
            </a:r>
            <a:endParaRPr lang="cs-CZ" sz="1800" b="1" dirty="0"/>
          </a:p>
          <a:p>
            <a:pPr lvl="0" algn="just"/>
            <a:r>
              <a:rPr lang="cs-CZ" sz="1800" dirty="0"/>
              <a:t>snižuje konflikty uvnitř </a:t>
            </a:r>
            <a:r>
              <a:rPr lang="cs-CZ" sz="1800" dirty="0" smtClean="0"/>
              <a:t>podniku;</a:t>
            </a:r>
            <a:endParaRPr lang="cs-CZ" sz="1800" dirty="0"/>
          </a:p>
          <a:p>
            <a:pPr lvl="0" algn="just"/>
            <a:r>
              <a:rPr lang="cs-CZ" sz="1800" dirty="0"/>
              <a:t>snižuje nejistotu zaměstnanců a ovlivňuje pracovní spokojenost a emocionální </a:t>
            </a:r>
            <a:r>
              <a:rPr lang="cs-CZ" sz="1800" dirty="0" smtClean="0"/>
              <a:t>pohodu;</a:t>
            </a:r>
            <a:endParaRPr lang="cs-CZ" sz="1800" dirty="0"/>
          </a:p>
          <a:p>
            <a:pPr lvl="0" algn="just"/>
            <a:r>
              <a:rPr lang="cs-CZ" sz="1800" dirty="0"/>
              <a:t>je zdrojem </a:t>
            </a:r>
            <a:r>
              <a:rPr lang="cs-CZ" sz="1800" dirty="0" smtClean="0"/>
              <a:t>motivace;</a:t>
            </a:r>
            <a:endParaRPr lang="cs-CZ" sz="1800" dirty="0"/>
          </a:p>
          <a:p>
            <a:pPr algn="just"/>
            <a:r>
              <a:rPr lang="cs-CZ" sz="1800" dirty="0"/>
              <a:t>je konkurenční </a:t>
            </a:r>
            <a:r>
              <a:rPr lang="cs-CZ" sz="1800" dirty="0" smtClean="0"/>
              <a:t>výhodou.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Funkce podnikové kultury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0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 smtClean="0"/>
              <a:t>Prvky podnikové kultury jsou pojímány </a:t>
            </a:r>
            <a:r>
              <a:rPr lang="cs-CZ" sz="1800" dirty="0"/>
              <a:t>jako „slupky cibule“, přičemž hodnoty se nacházejí uprostřed cibule a nelze je víceméně pozorovat okem, zatímco symboly jsou na povrchu cibule a představují viditelnou část kultury, která je rozpoznatelná pro lidi, kteří danou kulturu sdílejí, jako slova, gestikulace, obrazy, či </a:t>
            </a:r>
            <a:r>
              <a:rPr lang="cs-CZ" sz="1800" dirty="0" smtClean="0"/>
              <a:t>předměty.</a:t>
            </a:r>
          </a:p>
          <a:p>
            <a:pPr lvl="0" algn="just"/>
            <a:r>
              <a:rPr lang="cs-CZ" sz="1800" dirty="0" smtClean="0"/>
              <a:t>Za </a:t>
            </a:r>
            <a:r>
              <a:rPr lang="cs-CZ" sz="1800" b="1" dirty="0" smtClean="0"/>
              <a:t>vnitřní prvky podnikové </a:t>
            </a:r>
            <a:r>
              <a:rPr lang="cs-CZ" sz="1800" b="1" dirty="0"/>
              <a:t>kultury </a:t>
            </a:r>
            <a:r>
              <a:rPr lang="cs-CZ" sz="1800" dirty="0" smtClean="0"/>
              <a:t>jsou považovány </a:t>
            </a:r>
            <a:r>
              <a:rPr lang="cs-CZ" sz="1800" dirty="0"/>
              <a:t>symboly, hrdinové, rituály a hodnoty</a:t>
            </a:r>
            <a:r>
              <a:rPr lang="cs-CZ" sz="1800" dirty="0" smtClean="0"/>
              <a:t>. K</a:t>
            </a:r>
            <a:r>
              <a:rPr lang="cs-CZ" sz="1800" dirty="0"/>
              <a:t> těmto prvkům </a:t>
            </a:r>
            <a:r>
              <a:rPr lang="cs-CZ" sz="1800" dirty="0" smtClean="0"/>
              <a:t>se dále přidávají další prvky, a to </a:t>
            </a:r>
            <a:r>
              <a:rPr lang="cs-CZ" sz="1800" dirty="0"/>
              <a:t>základní předpoklady, normy, postoje a artefakty materiální i nemateriální </a:t>
            </a:r>
            <a:r>
              <a:rPr lang="cs-CZ" sz="1800" dirty="0" smtClean="0"/>
              <a:t>povahy.</a:t>
            </a:r>
          </a:p>
          <a:p>
            <a:pPr lvl="0" algn="just"/>
            <a:r>
              <a:rPr lang="cs-CZ" sz="1800" b="1" dirty="0" smtClean="0"/>
              <a:t>Vnější </a:t>
            </a:r>
            <a:r>
              <a:rPr lang="cs-CZ" sz="1800" b="1" dirty="0"/>
              <a:t>prvky podnikové kultury </a:t>
            </a:r>
            <a:r>
              <a:rPr lang="cs-CZ" sz="1800" dirty="0"/>
              <a:t>tvoří artefakty. Pro jednodušší pochopení jsou artefakty rozděleny na dvě části, kde první část představují nemateriální artefakty a druhou část naopak materiální artefakty.</a:t>
            </a:r>
            <a:endParaRPr lang="cs-CZ" sz="1800" dirty="0" smtClean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Prvky podnikové kultury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806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1800" b="1" dirty="0"/>
              <a:t>Harrison</a:t>
            </a:r>
            <a:r>
              <a:rPr lang="cs-CZ" sz="1800" dirty="0"/>
              <a:t> </a:t>
            </a:r>
            <a:r>
              <a:rPr lang="cs-CZ" sz="1800" b="1" dirty="0"/>
              <a:t>rozčlenil manažerskou kulturu na čtyři druhy</a:t>
            </a:r>
            <a:r>
              <a:rPr lang="cs-CZ" sz="1800" dirty="0"/>
              <a:t>, které jsou odlišně orientované.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Orientace na moc</a:t>
            </a:r>
            <a:r>
              <a:rPr lang="cs-CZ" sz="1800" dirty="0"/>
              <a:t> </a:t>
            </a:r>
            <a:r>
              <a:rPr lang="cs-CZ" sz="1800" dirty="0" smtClean="0"/>
              <a:t>– je </a:t>
            </a:r>
            <a:r>
              <a:rPr lang="cs-CZ" sz="1800" dirty="0"/>
              <a:t>charakteristická soutěživostí a odborností. Zde je prvotním cílem podniku řídit své okolí a management nebo vedoucí či mistři mají za úkol udržet zaměstnance, za které mají odpovědnost, pod úplnou kontrolou.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Orientace na lidi</a:t>
            </a:r>
            <a:r>
              <a:rPr lang="cs-CZ" sz="1800" dirty="0"/>
              <a:t> </a:t>
            </a:r>
            <a:r>
              <a:rPr lang="cs-CZ" sz="1800" dirty="0" smtClean="0"/>
              <a:t>– hlavním </a:t>
            </a:r>
            <a:r>
              <a:rPr lang="cs-CZ" sz="1800" dirty="0"/>
              <a:t>zaměřením orientace jsou lidi. Podniková kultura by měla pomáhat a sloužit těmto zaměstnancům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b="1" dirty="0" smtClean="0"/>
              <a:t>Orientace </a:t>
            </a:r>
            <a:r>
              <a:rPr lang="cs-CZ" sz="1800" b="1" dirty="0"/>
              <a:t>na </a:t>
            </a:r>
            <a:r>
              <a:rPr lang="cs-CZ" sz="1800" b="1" dirty="0" smtClean="0"/>
              <a:t>úkol</a:t>
            </a:r>
            <a:r>
              <a:rPr lang="cs-CZ" sz="1800" dirty="0"/>
              <a:t> </a:t>
            </a:r>
            <a:r>
              <a:rPr lang="cs-CZ" sz="1800" dirty="0" smtClean="0"/>
              <a:t>– v </a:t>
            </a:r>
            <a:r>
              <a:rPr lang="cs-CZ" sz="1800" dirty="0"/>
              <a:t>této kultuře jsou nejdůležitější schopnosti pracovníků, kteří by měli pracovat na správných úkolech a tyto úkoly by jim měli být „ušity na míru</a:t>
            </a:r>
            <a:r>
              <a:rPr lang="cs-CZ" sz="1800" dirty="0" smtClean="0"/>
              <a:t>”</a:t>
            </a:r>
          </a:p>
          <a:p>
            <a:pPr lvl="0" algn="just"/>
            <a:r>
              <a:rPr lang="cs-CZ" sz="1800" b="1" dirty="0" smtClean="0"/>
              <a:t>Orientace na roli</a:t>
            </a:r>
            <a:r>
              <a:rPr lang="cs-CZ" sz="1800" dirty="0" smtClean="0"/>
              <a:t>, zde se pozornost zaměřuje převážně </a:t>
            </a:r>
            <a:r>
              <a:rPr lang="cs-CZ" sz="1800" dirty="0"/>
              <a:t>na legálnost, legitimnost a byrokracii.</a:t>
            </a:r>
          </a:p>
          <a:p>
            <a:pPr lvl="0" algn="just"/>
            <a:endParaRPr lang="cs-CZ" sz="1800" dirty="0" smtClean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Harrisona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86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 smtClean="0"/>
              <a:t>Management </a:t>
            </a:r>
            <a:r>
              <a:rPr lang="cs-CZ" sz="1800" dirty="0"/>
              <a:t>je funkcí, je disciplínou, návodem, který je třeba zvládnou a manažeři jsou profesionálové, kteří tuto disciplínu realizují, vykonávají funkce a z nich vyplývající povinnosti. (</a:t>
            </a:r>
            <a:r>
              <a:rPr lang="cs-CZ" sz="1800" dirty="0" err="1"/>
              <a:t>Drucker</a:t>
            </a:r>
            <a:r>
              <a:rPr lang="cs-CZ" sz="1800" dirty="0"/>
              <a:t>, 1970, s. 6)</a:t>
            </a:r>
          </a:p>
          <a:p>
            <a:pPr lvl="0" algn="just"/>
            <a:r>
              <a:rPr lang="cs-CZ" sz="1800" dirty="0"/>
              <a:t>Management lze chápat jako proces koordinování činností skupiny pracovníků, realizovaný jednotlivcem nebo skupinou lidí za účelem dosažení určitých výsledků, které nelze dosáhnou individuální prací. (</a:t>
            </a:r>
            <a:r>
              <a:rPr lang="cs-CZ" sz="1800" dirty="0" err="1"/>
              <a:t>Donnelly</a:t>
            </a:r>
            <a:r>
              <a:rPr lang="cs-CZ" sz="1800" dirty="0"/>
              <a:t> et al., 1997, s. 24) </a:t>
            </a:r>
          </a:p>
          <a:p>
            <a:pPr lvl="0" algn="just"/>
            <a:r>
              <a:rPr lang="cs-CZ" sz="1800" dirty="0"/>
              <a:t>Management je procesem, který probíhá mezi jednotlivcem/skupinou, který řídí (řídící subjekt) a jednotlivcem/skupinou, který je řízen (řízený subjekt). (Blažek, 2014, s. 12) </a:t>
            </a:r>
          </a:p>
          <a:p>
            <a:pPr lvl="0" algn="just"/>
            <a:r>
              <a:rPr lang="cs-CZ" sz="1800" dirty="0"/>
              <a:t>Management představuje tmel, který drží společnosti i organizaci pohromadě. (Handy, 2016, s. 120).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Vybrané definice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1800" dirty="0"/>
              <a:t>Handy, rozdělil kulturu obdobně jako Harrison.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Kultura moci </a:t>
            </a:r>
            <a:r>
              <a:rPr lang="cs-CZ" sz="1800" dirty="0" smtClean="0"/>
              <a:t>– moc </a:t>
            </a:r>
            <a:r>
              <a:rPr lang="cs-CZ" sz="1800" dirty="0"/>
              <a:t>přichází z míst, kde se nacházejí lidé, kteří kontrolují a řídí společnost. Kultura moci se vyznačuje převážně soutěživostí, orientací na moc a důrazem na politikaření.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Kultura role</a:t>
            </a:r>
            <a:r>
              <a:rPr lang="cs-CZ" sz="1800" dirty="0"/>
              <a:t> </a:t>
            </a:r>
            <a:r>
              <a:rPr lang="cs-CZ" sz="1800" dirty="0" smtClean="0"/>
              <a:t>– moc v </a:t>
            </a:r>
            <a:r>
              <a:rPr lang="cs-CZ" sz="1800" dirty="0"/>
              <a:t>této </a:t>
            </a:r>
            <a:r>
              <a:rPr lang="cs-CZ" sz="1800" dirty="0" smtClean="0"/>
              <a:t>kultuře je propojena s </a:t>
            </a:r>
            <a:r>
              <a:rPr lang="cs-CZ" sz="1800" dirty="0"/>
              <a:t>funkcemi. Práce je řízena hlavně pravidly a procedurami. Není zde důležité, kdo působí na daném pracovním místě, ale naopak je důraz kladen na popis pracovního místa nebo popis role.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Kultura úkolu</a:t>
            </a:r>
            <a:r>
              <a:rPr lang="cs-CZ" sz="1800" dirty="0"/>
              <a:t> </a:t>
            </a:r>
            <a:r>
              <a:rPr lang="cs-CZ" sz="1800" dirty="0" smtClean="0"/>
              <a:t>– vliv </a:t>
            </a:r>
            <a:r>
              <a:rPr lang="cs-CZ" sz="1800" dirty="0"/>
              <a:t>není založen na funkci či osobní moci, ale jako nejvýznamnější je odborná moc. Hlavním úkolem této kultury je zvolit vhodné pracovníky, na správné místo a dovolit jim pracovat a rozhodovat se dle vlastních zkušeností.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Kultura osoby</a:t>
            </a:r>
            <a:r>
              <a:rPr lang="cs-CZ" sz="1800" dirty="0"/>
              <a:t> </a:t>
            </a:r>
            <a:r>
              <a:rPr lang="cs-CZ" sz="1800" dirty="0" smtClean="0"/>
              <a:t>– kultura </a:t>
            </a:r>
            <a:r>
              <a:rPr lang="cs-CZ" sz="1800" dirty="0"/>
              <a:t>věnuje veškerou svou pozornost jedinci.</a:t>
            </a:r>
            <a:endParaRPr lang="cs-CZ" sz="1800" dirty="0" smtClean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</a:t>
            </a:r>
            <a:r>
              <a:rPr lang="cs-CZ" dirty="0" err="1" smtClean="0"/>
              <a:t>Handyho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85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Harrisona</a:t>
            </a:r>
            <a:endParaRPr lang="cs-CZ" dirty="0"/>
          </a:p>
        </p:txBody>
      </p:sp>
      <p:pic>
        <p:nvPicPr>
          <p:cNvPr id="5" name="Zástupný symbol pro obsah 3" descr="kultura.png"/>
          <p:cNvPicPr>
            <a:picLocks noChangeAspect="1"/>
          </p:cNvPicPr>
          <p:nvPr/>
        </p:nvPicPr>
        <p:blipFill>
          <a:blip r:embed="rId2" cstate="print">
            <a:lum bright="-20000" contrast="10000"/>
          </a:blip>
          <a:stretch>
            <a:fillRect/>
          </a:stretch>
        </p:blipFill>
        <p:spPr>
          <a:xfrm>
            <a:off x="899592" y="851583"/>
            <a:ext cx="6732240" cy="3718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4005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Tato typologie využívá dimenzi riziko (malé a velké) a dimenzi dynamika (pomalá a rychlá). Na základě těchto dvou dimenzí </a:t>
            </a:r>
            <a:r>
              <a:rPr lang="cs-CZ" sz="1800" dirty="0" smtClean="0"/>
              <a:t>rozlišujeme </a:t>
            </a:r>
            <a:r>
              <a:rPr lang="cs-CZ" sz="1800" dirty="0"/>
              <a:t>tyto typy:</a:t>
            </a:r>
          </a:p>
          <a:p>
            <a:pPr lvl="0" algn="just"/>
            <a:r>
              <a:rPr lang="cs-CZ" sz="1800" b="1" dirty="0"/>
              <a:t>Kultura „všechno nebo </a:t>
            </a:r>
            <a:r>
              <a:rPr lang="cs-CZ" sz="1800" b="1" dirty="0" smtClean="0"/>
              <a:t>nic“</a:t>
            </a:r>
            <a:r>
              <a:rPr lang="cs-CZ" sz="1800" b="1" i="1" dirty="0"/>
              <a:t> </a:t>
            </a:r>
            <a:r>
              <a:rPr lang="cs-CZ" sz="1800" b="1" i="1" dirty="0" smtClean="0"/>
              <a:t>– </a:t>
            </a:r>
            <a:r>
              <a:rPr lang="cs-CZ" sz="1800" dirty="0" smtClean="0"/>
              <a:t>pro </a:t>
            </a:r>
            <a:r>
              <a:rPr lang="cs-CZ" sz="1800" dirty="0"/>
              <a:t>podnik jsou typičtí individualisté, jejich velmi temperamentní a mladistvé jednání je hodnoceno pozitivně</a:t>
            </a:r>
            <a:r>
              <a:rPr lang="cs-CZ" sz="1800" dirty="0" smtClean="0"/>
              <a:t>. </a:t>
            </a:r>
            <a:endParaRPr lang="cs-CZ" sz="1800" dirty="0"/>
          </a:p>
          <a:p>
            <a:pPr lvl="0" algn="just"/>
            <a:r>
              <a:rPr lang="cs-CZ" sz="1800" b="1" dirty="0"/>
              <a:t>Kultura „chléb a </a:t>
            </a:r>
            <a:r>
              <a:rPr lang="cs-CZ" sz="1800" b="1" dirty="0" smtClean="0"/>
              <a:t>hry“ </a:t>
            </a:r>
            <a:r>
              <a:rPr lang="cs-CZ" sz="1800" b="1" i="1" dirty="0" smtClean="0"/>
              <a:t>– </a:t>
            </a:r>
            <a:r>
              <a:rPr lang="cs-CZ" sz="1800" dirty="0"/>
              <a:t>p</a:t>
            </a:r>
            <a:r>
              <a:rPr lang="cs-CZ" sz="1800" dirty="0" smtClean="0"/>
              <a:t>odniky </a:t>
            </a:r>
            <a:r>
              <a:rPr lang="cs-CZ" sz="1800" dirty="0"/>
              <a:t>jsou silně extrovertně orientovány, přátelští a sympatičtí pracovníci jsou hodnoceni pozitivně. Spolupráce mezi pracovníky je týmová a nekomplikovaná, důraz je kladen na úspěch</a:t>
            </a:r>
            <a:r>
              <a:rPr lang="cs-CZ" sz="1800" dirty="0" smtClean="0"/>
              <a:t>. </a:t>
            </a:r>
          </a:p>
          <a:p>
            <a:pPr lvl="0" algn="just"/>
            <a:r>
              <a:rPr lang="cs-CZ" sz="1800" b="1" dirty="0" smtClean="0"/>
              <a:t>„</a:t>
            </a:r>
            <a:r>
              <a:rPr lang="cs-CZ" sz="1800" b="1" dirty="0"/>
              <a:t>Analyticko-projektová“ </a:t>
            </a:r>
            <a:r>
              <a:rPr lang="cs-CZ" sz="1800" b="1" dirty="0" smtClean="0"/>
              <a:t>kultura</a:t>
            </a:r>
            <a:r>
              <a:rPr lang="cs-CZ" sz="1800" dirty="0"/>
              <a:t> </a:t>
            </a:r>
            <a:r>
              <a:rPr lang="cs-CZ" sz="1800" dirty="0" smtClean="0"/>
              <a:t>– podniky </a:t>
            </a:r>
            <a:r>
              <a:rPr lang="cs-CZ" sz="1800" dirty="0"/>
              <a:t>jsou orientovány na vědeckotechnickou racionalitu, jsou uplatňovány komplexní analýzy a dlouhodobé prognózy.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Procesní kultura</a:t>
            </a:r>
            <a:r>
              <a:rPr lang="cs-CZ" sz="1800" dirty="0"/>
              <a:t> </a:t>
            </a:r>
            <a:r>
              <a:rPr lang="cs-CZ" sz="1800" dirty="0" smtClean="0"/>
              <a:t>– všechny </a:t>
            </a:r>
            <a:r>
              <a:rPr lang="cs-CZ" sz="1800" dirty="0"/>
              <a:t>činnosti pracovníků v podniku jsou orientovány na proces, samotný cíl není příliš důležitý. Chyby se v podniku nedělají, vše je pečlivě kontrolováno.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</a:t>
            </a:r>
            <a:r>
              <a:rPr lang="cs-CZ" sz="2200" dirty="0" smtClean="0"/>
              <a:t> podnikové kultury podle </a:t>
            </a:r>
            <a:r>
              <a:rPr lang="cs-CZ" sz="2200" dirty="0" err="1" smtClean="0"/>
              <a:t>Deala</a:t>
            </a:r>
            <a:r>
              <a:rPr lang="cs-CZ" sz="2200" dirty="0" smtClean="0"/>
              <a:t> a Kennedyho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9134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</a:t>
            </a:r>
            <a:r>
              <a:rPr lang="cs-CZ" dirty="0" err="1" smtClean="0"/>
              <a:t>Deala</a:t>
            </a:r>
            <a:r>
              <a:rPr lang="cs-CZ" dirty="0" smtClean="0"/>
              <a:t> a Kennedyho</a:t>
            </a:r>
            <a:endParaRPr lang="cs-CZ" dirty="0"/>
          </a:p>
        </p:txBody>
      </p:sp>
      <p:pic>
        <p:nvPicPr>
          <p:cNvPr id="5" name="Zástupný symbol pro obsah 3" descr="kultur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756838"/>
            <a:ext cx="6056237" cy="392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9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 err="1" smtClean="0"/>
              <a:t>Schein</a:t>
            </a:r>
            <a:r>
              <a:rPr lang="cs-CZ" sz="1800" dirty="0" smtClean="0"/>
              <a:t> dělí </a:t>
            </a:r>
            <a:r>
              <a:rPr lang="cs-CZ" sz="1800" dirty="0"/>
              <a:t>kultury do čtyř </a:t>
            </a:r>
            <a:r>
              <a:rPr lang="cs-CZ" sz="1800" dirty="0" smtClean="0"/>
              <a:t>druhů: </a:t>
            </a:r>
          </a:p>
          <a:p>
            <a:pPr algn="just"/>
            <a:r>
              <a:rPr lang="cs-CZ" sz="1800" b="1" dirty="0" smtClean="0"/>
              <a:t>Kultura </a:t>
            </a:r>
            <a:r>
              <a:rPr lang="cs-CZ" sz="1800" b="1" dirty="0"/>
              <a:t>moci</a:t>
            </a:r>
            <a:r>
              <a:rPr lang="cs-CZ" sz="1800" dirty="0"/>
              <a:t> představuje kulturu, kde vedení podniku je svěřeno do několika málo pracovníkům. Podnik se pak následně spoléhá na jejich schopnosti a dovednosti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b="1" dirty="0" smtClean="0"/>
              <a:t>Kultura </a:t>
            </a:r>
            <a:r>
              <a:rPr lang="cs-CZ" sz="1800" b="1" dirty="0"/>
              <a:t>role</a:t>
            </a:r>
            <a:r>
              <a:rPr lang="cs-CZ" sz="1800" dirty="0"/>
              <a:t> je založena na rovnoměrném rozdělení moci mezi vůdce a byrokraty. Prostředí podniku je s největší pravděpodobností stabilní a zároveň jsou zde zcela jasně určeny pravidla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b="1" dirty="0" smtClean="0"/>
              <a:t>Kultura </a:t>
            </a:r>
            <a:r>
              <a:rPr lang="cs-CZ" sz="1800" b="1" dirty="0"/>
              <a:t>úspěchu</a:t>
            </a:r>
            <a:r>
              <a:rPr lang="cs-CZ" sz="1800" dirty="0"/>
              <a:t> klade důraz na osobní motivaci, oddanost, aktivitu, nadšení a účinek. </a:t>
            </a:r>
            <a:endParaRPr lang="cs-CZ" sz="1800" dirty="0" smtClean="0"/>
          </a:p>
          <a:p>
            <a:pPr algn="just"/>
            <a:r>
              <a:rPr lang="cs-CZ" sz="1800" b="1" i="1" dirty="0" smtClean="0"/>
              <a:t>Kultura podpory</a:t>
            </a:r>
            <a:r>
              <a:rPr lang="cs-CZ" sz="1800" dirty="0"/>
              <a:t> </a:t>
            </a:r>
            <a:r>
              <a:rPr lang="cs-CZ" sz="1800" dirty="0" smtClean="0"/>
              <a:t>je založena na oddanosti a solidaritě zaměstnanců, což vede k úspěchu podniku. Vztahy </a:t>
            </a:r>
            <a:r>
              <a:rPr lang="cs-CZ" sz="1800" dirty="0"/>
              <a:t>mezi pracovníky jsou založeny na </a:t>
            </a:r>
            <a:r>
              <a:rPr lang="cs-CZ" sz="1800" dirty="0" smtClean="0"/>
              <a:t>důvěře.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</a:t>
            </a:r>
            <a:r>
              <a:rPr lang="cs-CZ" dirty="0" err="1" smtClean="0"/>
              <a:t>Scheina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3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dirty="0" err="1"/>
              <a:t>Pffeiffer</a:t>
            </a:r>
            <a:r>
              <a:rPr lang="cs-CZ" sz="1800" b="1" dirty="0"/>
              <a:t> a Umlaufová</a:t>
            </a:r>
            <a:r>
              <a:rPr lang="cs-CZ" sz="1800" dirty="0"/>
              <a:t> </a:t>
            </a:r>
            <a:r>
              <a:rPr lang="cs-CZ" sz="1800" dirty="0" smtClean="0"/>
              <a:t>rozčleňují </a:t>
            </a:r>
            <a:r>
              <a:rPr lang="cs-CZ" sz="1800" dirty="0"/>
              <a:t>manažerskou kulturu na základě těchto dimenzí: rychlost zpětné vazby trhu (malá a velká) a míra rizikovosti podnikání (velká a malá). Na základě těchto dimenzí pak vymezili tyto typy manažerské kultury: </a:t>
            </a:r>
          </a:p>
          <a:p>
            <a:pPr lvl="0" algn="just"/>
            <a:r>
              <a:rPr lang="cs-CZ" sz="1800" b="1" i="1" dirty="0"/>
              <a:t>Kultura přátelský experimentů</a:t>
            </a:r>
            <a:r>
              <a:rPr lang="cs-CZ" sz="1800" dirty="0" smtClean="0"/>
              <a:t>: </a:t>
            </a:r>
            <a:r>
              <a:rPr lang="cs-CZ" sz="1800" dirty="0"/>
              <a:t>V těchto podnicích je prostor pro inovace a experimentování díky tomu, že podnik rychle ví, co se povedlo a co ne a díky malé míře ohrožení. Je zde kladen důraz na týmovou práci. </a:t>
            </a:r>
            <a:endParaRPr lang="cs-CZ" sz="1800" dirty="0" smtClean="0"/>
          </a:p>
          <a:p>
            <a:pPr lvl="0" algn="just"/>
            <a:endParaRPr lang="cs-CZ" sz="1800" dirty="0"/>
          </a:p>
          <a:p>
            <a:pPr lvl="0" algn="just"/>
            <a:r>
              <a:rPr lang="cs-CZ" sz="1800" b="1" i="1" dirty="0"/>
              <a:t>Kultura jízdy na jistotu</a:t>
            </a:r>
            <a:r>
              <a:rPr lang="cs-CZ" sz="1800" dirty="0"/>
              <a:t>: </a:t>
            </a:r>
            <a:r>
              <a:rPr lang="cs-CZ" sz="1800" dirty="0" smtClean="0"/>
              <a:t>Je typická pro podniky </a:t>
            </a:r>
            <a:r>
              <a:rPr lang="cs-CZ" sz="1800" dirty="0"/>
              <a:t>velmi </a:t>
            </a:r>
            <a:r>
              <a:rPr lang="cs-CZ" sz="1800" dirty="0" smtClean="0"/>
              <a:t>silně ohroženy </a:t>
            </a:r>
            <a:r>
              <a:rPr lang="cs-CZ" sz="1800" dirty="0"/>
              <a:t>potenciálním neúspěchem a také rizikem, že případné chyby se podnik nedoví rychle, ale třeba i za několik </a:t>
            </a:r>
            <a:r>
              <a:rPr lang="cs-CZ" sz="1800" dirty="0" smtClean="0"/>
              <a:t>let. </a:t>
            </a:r>
            <a:r>
              <a:rPr lang="cs-CZ" sz="1800" dirty="0"/>
              <a:t>Proto se vždy provádějí několikanásobné kontroly, které nejsou příliš oblíbené. </a:t>
            </a:r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Typologie podnikové kultury podle </a:t>
            </a:r>
            <a:r>
              <a:rPr lang="cs-CZ" dirty="0" err="1" smtClean="0"/>
              <a:t>Pffeiffera</a:t>
            </a:r>
            <a:r>
              <a:rPr lang="cs-CZ" dirty="0" smtClean="0"/>
              <a:t> a Umlaufové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65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i="1" dirty="0" smtClean="0"/>
              <a:t>Kultura </a:t>
            </a:r>
            <a:r>
              <a:rPr lang="cs-CZ" sz="1800" b="1" i="1" dirty="0"/>
              <a:t>ostrých hochů</a:t>
            </a:r>
            <a:r>
              <a:rPr lang="cs-CZ" sz="1800" dirty="0"/>
              <a:t>: Vyskytuje se u podniků, pro které je typická vysoká míra rizikovosti podnikání a současně rychlá zpětná vazba trhu (reklamní agentury, cestovní kanceláře). Podniky zaměstnávají pracovníky, kteří dosahují vysokých výkonů, na týmovou práci se však zapomíná. Důležitým nástrojem podniků je účelný marketing. </a:t>
            </a:r>
            <a:endParaRPr lang="cs-CZ" sz="1800" dirty="0" smtClean="0"/>
          </a:p>
          <a:p>
            <a:pPr lvl="0" algn="just"/>
            <a:endParaRPr lang="cs-CZ" sz="1800" dirty="0"/>
          </a:p>
          <a:p>
            <a:pPr algn="just"/>
            <a:r>
              <a:rPr lang="cs-CZ" sz="1800" b="1" i="1" dirty="0"/>
              <a:t>Kultura mašliček</a:t>
            </a:r>
            <a:r>
              <a:rPr lang="cs-CZ" sz="1800" dirty="0"/>
              <a:t>: Rizikovost podnikání je velmi malá u těchto podniků a časová prodleva zpětné vazby je velká (státní orgány, školství). Pracovníci se často nesnaží být lepší, něco měnit nebo rozvíjet, důvodem je absence hrozeb a často i motivů pro zlepšování sama sebe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dirty="0" smtClean="0"/>
              <a:t>Typologie podnikové kultury podle </a:t>
            </a:r>
            <a:r>
              <a:rPr lang="cs-CZ" dirty="0" err="1" smtClean="0"/>
              <a:t>Pffeiffera</a:t>
            </a:r>
            <a:r>
              <a:rPr lang="cs-CZ" dirty="0" smtClean="0"/>
              <a:t> a Umlaufové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9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Determinanty manažerské </a:t>
            </a:r>
            <a:r>
              <a:rPr lang="cs-CZ" sz="1800" dirty="0" smtClean="0"/>
              <a:t>kultury určují, </a:t>
            </a:r>
            <a:r>
              <a:rPr lang="cs-CZ" sz="1800" dirty="0"/>
              <a:t>zda manažerská kultura konkrétního podniku je silná nebo slabá</a:t>
            </a:r>
            <a:r>
              <a:rPr lang="cs-CZ" sz="1800" dirty="0" smtClean="0"/>
              <a:t>.</a:t>
            </a:r>
          </a:p>
          <a:p>
            <a:pPr marL="0" indent="0" algn="just">
              <a:buNone/>
            </a:pPr>
            <a:r>
              <a:rPr lang="cs-CZ" sz="1800" dirty="0"/>
              <a:t>Silná manažerská kultura musí splňovat podle </a:t>
            </a:r>
            <a:r>
              <a:rPr lang="cs-CZ" sz="1800" dirty="0" err="1"/>
              <a:t>Bedrnové</a:t>
            </a:r>
            <a:r>
              <a:rPr lang="cs-CZ" sz="1800" dirty="0"/>
              <a:t> a Nového (2002) tři kritéria: </a:t>
            </a:r>
          </a:p>
          <a:p>
            <a:pPr lvl="0" algn="just"/>
            <a:r>
              <a:rPr lang="cs-CZ" sz="1800" b="1" dirty="0"/>
              <a:t>Pregnantnost</a:t>
            </a:r>
            <a:r>
              <a:rPr lang="cs-CZ" sz="1800" dirty="0"/>
              <a:t> – jednotlivé oblasti manažerské kultury musí přesně definovat všem pracovníkům, které aktivity jsou nutné, žádoucí, akceptovatelné, vyloučené a nepřijatelné. </a:t>
            </a:r>
            <a:endParaRPr lang="cs-CZ" sz="1800" dirty="0" smtClean="0"/>
          </a:p>
          <a:p>
            <a:pPr lvl="0" algn="just"/>
            <a:r>
              <a:rPr lang="cs-CZ" sz="1800" b="1" dirty="0" smtClean="0"/>
              <a:t>Rozšířenost</a:t>
            </a:r>
            <a:r>
              <a:rPr lang="cs-CZ" sz="1800" dirty="0" smtClean="0"/>
              <a:t> </a:t>
            </a:r>
            <a:r>
              <a:rPr lang="cs-CZ" sz="1800" dirty="0"/>
              <a:t>– manažerská kultura musí být dostatečně rozšířena v podniku, všichni pracovníci musí být dostatečně seznámeni s jednotlivými prvky manažerské kultury, a musí se s jejich existencí a vlivem setkávat v každé situaci, v každém okamžiku a na každém místě.</a:t>
            </a:r>
          </a:p>
          <a:p>
            <a:pPr algn="just"/>
            <a:r>
              <a:rPr lang="cs-CZ" sz="1800" b="1" dirty="0"/>
              <a:t>Zakotvenost</a:t>
            </a:r>
            <a:r>
              <a:rPr lang="cs-CZ" sz="1800" dirty="0"/>
              <a:t> – znamená míru identifikace jednotlivých podnikových hodnot, vzorů a norem jednání.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Síla podnikové kultury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92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657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Manažerská etika se zabývá problematikou morálního, etického chování manažera/podnikatele. </a:t>
            </a:r>
            <a:r>
              <a:rPr lang="cs-CZ" sz="1800" dirty="0" smtClean="0"/>
              <a:t>Etické </a:t>
            </a:r>
            <a:r>
              <a:rPr lang="cs-CZ" sz="1800" dirty="0"/>
              <a:t>chování znamená chování podle morálních hodnot, tj. správné chování.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Etika </a:t>
            </a:r>
            <a:r>
              <a:rPr lang="cs-CZ" sz="1800" dirty="0"/>
              <a:t>v podnikání, potažmo manažerská etika, se vztahuje k chování podnikatelů a manažerů vůči zákazníkům, zaměstnancům a společnosti jako celku.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Nástrojem</a:t>
            </a:r>
            <a:r>
              <a:rPr lang="cs-CZ" sz="1800" dirty="0"/>
              <a:t>, který pomáhá podporovat a rozvíjet etické chování v organizacích, je etický kodex</a:t>
            </a:r>
            <a:r>
              <a:rPr lang="cs-CZ" sz="1800" dirty="0" smtClean="0"/>
              <a:t>.</a:t>
            </a:r>
            <a:endParaRPr lang="cs-CZ" sz="1800" dirty="0"/>
          </a:p>
          <a:p>
            <a:pPr lvl="0" algn="just"/>
            <a:r>
              <a:rPr lang="cs-CZ" sz="1800" b="1" dirty="0"/>
              <a:t>Etika</a:t>
            </a:r>
            <a:r>
              <a:rPr lang="cs-CZ" sz="1800" dirty="0"/>
              <a:t> je vědní disciplína zkoumající vznik, vývoj a funkce morálky, mravní význam a vztah člověka ke světu. Přičemž morálka je charakterizována jako soubor specifických zvyklostí, norem, standardů, etických a kulturních pravidel nebo vzorců, které jsou požadovány a očekávány od jedince ve společnosti. Takovýto jedinec bývá pak charakterizován jako „dobrý člověk“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Management podniku a manažerská etika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2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657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Etický kodex</a:t>
            </a:r>
            <a:r>
              <a:rPr lang="cs-CZ" sz="1800" dirty="0"/>
              <a:t> je soubor pravidel a zásad, které posilují odpovědné, střídmé a pospolité chování a představují minimální práh přijatelného chování při výkonu zaměstnání, nebo jsou směřovány k dodržování následujících idejí: vždy se chovat způsobem prospívajícím důvěryhodnosti;  není dovoleno činit přímo to, co je přímo zakázáno; nutno zabránit nekorektnosti. </a:t>
            </a:r>
            <a:endParaRPr lang="cs-CZ" sz="1800" dirty="0" smtClean="0"/>
          </a:p>
          <a:p>
            <a:pPr algn="just"/>
            <a:r>
              <a:rPr lang="cs-CZ" sz="1800" dirty="0" smtClean="0"/>
              <a:t>Cílem </a:t>
            </a:r>
            <a:r>
              <a:rPr lang="cs-CZ" sz="1800" dirty="0"/>
              <a:t>etického kodexu je usnadňovat řešení etických dilemat zaměstnanců a vést organizaci k etickému a spravedlivému chování</a:t>
            </a:r>
            <a:r>
              <a:rPr lang="cs-CZ" sz="1800" dirty="0" smtClean="0"/>
              <a:t>. Etické </a:t>
            </a:r>
            <a:r>
              <a:rPr lang="cs-CZ" sz="1800" dirty="0"/>
              <a:t>kodexy jsou </a:t>
            </a:r>
            <a:r>
              <a:rPr lang="cs-CZ" sz="1800" dirty="0" smtClean="0"/>
              <a:t>nejvýznamnějšími </a:t>
            </a:r>
            <a:r>
              <a:rPr lang="cs-CZ" sz="1800" dirty="0"/>
              <a:t>a také nejpoužívanějšími nástroji etického řízení. Jsou vnímány jako preventivní nástroj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Z pohledu organizace může etický kodex přispívat </a:t>
            </a:r>
            <a:r>
              <a:rPr lang="cs-CZ" sz="1800" dirty="0" smtClean="0"/>
              <a:t>k eliminaci </a:t>
            </a:r>
            <a:r>
              <a:rPr lang="cs-CZ" sz="1800" dirty="0"/>
              <a:t>nežádoucích praktik, které jsou příčinou ztráty zákazníků</a:t>
            </a:r>
            <a:r>
              <a:rPr lang="cs-CZ" sz="1800" dirty="0" smtClean="0"/>
              <a:t>; zavádění </a:t>
            </a:r>
            <a:r>
              <a:rPr lang="cs-CZ" sz="1800" dirty="0"/>
              <a:t>nových postupů</a:t>
            </a:r>
            <a:r>
              <a:rPr lang="cs-CZ" sz="1800" dirty="0" smtClean="0"/>
              <a:t>; zabránění </a:t>
            </a:r>
            <a:r>
              <a:rPr lang="cs-CZ" sz="1800" dirty="0"/>
              <a:t>zneužití pravomocí nadřízených</a:t>
            </a:r>
            <a:r>
              <a:rPr lang="cs-CZ" sz="1800" dirty="0" smtClean="0"/>
              <a:t>; řešení </a:t>
            </a:r>
            <a:r>
              <a:rPr lang="cs-CZ" sz="1800" dirty="0"/>
              <a:t>etických přestupků, týkajících se disciplíny zaměstnanců</a:t>
            </a:r>
            <a:r>
              <a:rPr lang="cs-CZ" sz="1800" dirty="0" smtClean="0"/>
              <a:t>; řešení </a:t>
            </a:r>
            <a:r>
              <a:rPr lang="cs-CZ" sz="1800" dirty="0"/>
              <a:t>strukturálních změn a krizových </a:t>
            </a:r>
            <a:r>
              <a:rPr lang="cs-CZ" sz="1800" dirty="0" smtClean="0"/>
              <a:t>situací a dalším nežádoucím projevům.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Etický kodex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44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Management představuje velmi komplexní a rozsáhlou oblast aktivit s řízením, vedením a správou v různých organizacích.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Obecně </a:t>
            </a:r>
            <a:r>
              <a:rPr lang="cs-CZ" sz="1800" dirty="0"/>
              <a:t>tedy lze říci, že management představuje veškeré aktivity v podniku, které je potřeba zrealizovat tak, aby byl zabezpečen chod určité organizace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Jak ukazují výše uvedené definice managementu, tak management je chápán z různých pohledů a pojetí</a:t>
            </a:r>
            <a:r>
              <a:rPr lang="cs-CZ" sz="1800" dirty="0" smtClean="0"/>
              <a:t>.</a:t>
            </a:r>
          </a:p>
          <a:p>
            <a:pPr marL="0" indent="0" algn="just">
              <a:buNone/>
            </a:pPr>
            <a:r>
              <a:rPr lang="cs-CZ" sz="1800" dirty="0" smtClean="0"/>
              <a:t> Z</a:t>
            </a:r>
            <a:r>
              <a:rPr lang="cs-CZ" sz="1800" dirty="0"/>
              <a:t> </a:t>
            </a:r>
            <a:r>
              <a:rPr lang="cs-CZ" sz="1800" dirty="0" smtClean="0"/>
              <a:t>uvedených </a:t>
            </a:r>
            <a:r>
              <a:rPr lang="cs-CZ" sz="1800" dirty="0"/>
              <a:t>definic můžeme vidět, že management je vnímán a chápán ve třech základních rovinách:</a:t>
            </a:r>
          </a:p>
          <a:p>
            <a:pPr lvl="0" algn="just"/>
            <a:r>
              <a:rPr lang="cs-CZ" sz="1800" dirty="0"/>
              <a:t>management jako funkce a aktivita;</a:t>
            </a:r>
          </a:p>
          <a:p>
            <a:pPr lvl="0" algn="just"/>
            <a:r>
              <a:rPr lang="cs-CZ" sz="1800" dirty="0"/>
              <a:t>management jako skupina řídících pracovníků;</a:t>
            </a:r>
          </a:p>
          <a:p>
            <a:pPr lvl="0" algn="just"/>
            <a:r>
              <a:rPr lang="cs-CZ" sz="1800" dirty="0"/>
              <a:t>management jako vědní disciplína.</a:t>
            </a:r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Pojetí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087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657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Koncepce společenské odpovědnosti organizací je uceleným konceptem sledujícím a určujícím odpovědné chování organizací vůči společnosti. </a:t>
            </a:r>
            <a:endParaRPr lang="cs-CZ" sz="1800" dirty="0" smtClean="0"/>
          </a:p>
          <a:p>
            <a:pPr algn="just"/>
            <a:r>
              <a:rPr lang="cs-CZ" sz="1800" dirty="0" smtClean="0"/>
              <a:t>V</a:t>
            </a:r>
            <a:r>
              <a:rPr lang="cs-CZ" sz="1800" dirty="0"/>
              <a:t> podstatě se jedná o stanovení správného chování organizací vůči zákazníkům, zaměstnancům, společnosti a přírodnímu prostředí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Společenská odpovědnost organizací (</a:t>
            </a:r>
            <a:r>
              <a:rPr lang="cs-CZ" sz="1800" dirty="0" err="1"/>
              <a:t>Corporate</a:t>
            </a:r>
            <a:r>
              <a:rPr lang="cs-CZ" sz="1800" dirty="0"/>
              <a:t> </a:t>
            </a:r>
            <a:r>
              <a:rPr lang="cs-CZ" sz="1800" dirty="0" err="1"/>
              <a:t>Social</a:t>
            </a:r>
            <a:r>
              <a:rPr lang="cs-CZ" sz="1800" dirty="0"/>
              <a:t> </a:t>
            </a:r>
            <a:r>
              <a:rPr lang="cs-CZ" sz="1800" dirty="0" err="1"/>
              <a:t>Responsiblity</a:t>
            </a:r>
            <a:r>
              <a:rPr lang="cs-CZ" sz="1800" dirty="0"/>
              <a:t> CSR) představuje komplexní koncepci zaměřenou na oblast společenské odpovědnosti </a:t>
            </a:r>
            <a:r>
              <a:rPr lang="cs-CZ" sz="1800" dirty="0" smtClean="0"/>
              <a:t>organizací. </a:t>
            </a:r>
          </a:p>
          <a:p>
            <a:pPr algn="just"/>
            <a:r>
              <a:rPr lang="cs-CZ" sz="1800" dirty="0"/>
              <a:t>Evropská unie vymezuje CSR jako „dobrovolné integrování sociálních a ekologických hledisek do každodenních firemních operací a interakcí s firemními </a:t>
            </a:r>
            <a:r>
              <a:rPr lang="cs-CZ" sz="1800" dirty="0" err="1"/>
              <a:t>stakeholdery</a:t>
            </a:r>
            <a:r>
              <a:rPr lang="cs-CZ" sz="1800" dirty="0"/>
              <a:t>“ (KOM, 2001, s. 8</a:t>
            </a:r>
            <a:r>
              <a:rPr lang="cs-CZ" sz="1800" dirty="0" smtClean="0"/>
              <a:t>)</a:t>
            </a:r>
          </a:p>
          <a:p>
            <a:pPr algn="just"/>
            <a:r>
              <a:rPr lang="cs-CZ" sz="1800" dirty="0" smtClean="0"/>
              <a:t>Koncepce </a:t>
            </a:r>
            <a:r>
              <a:rPr lang="cs-CZ" sz="1800" dirty="0"/>
              <a:t>společenské odpovědnosti organizace je takové chování a jednání organizace v oblasti ekonomické, etické a ekologické, které je odpovědné vůči zaměstnancům, zákazníkům a společnosti jako celku.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Společenská odpovědnost organizací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45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657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K</a:t>
            </a:r>
            <a:r>
              <a:rPr lang="cs-CZ" sz="1800" dirty="0" smtClean="0"/>
              <a:t>oncept </a:t>
            </a:r>
            <a:r>
              <a:rPr lang="cs-CZ" sz="1800" dirty="0"/>
              <a:t>CSR </a:t>
            </a:r>
            <a:r>
              <a:rPr lang="cs-CZ" sz="1800" dirty="0" smtClean="0"/>
              <a:t>se opírá o </a:t>
            </a:r>
            <a:r>
              <a:rPr lang="cs-CZ" sz="1800" dirty="0"/>
              <a:t>tzv. tři </a:t>
            </a:r>
            <a:r>
              <a:rPr lang="cs-CZ" sz="1800" dirty="0" smtClean="0"/>
              <a:t>pilíře:</a:t>
            </a:r>
          </a:p>
          <a:p>
            <a:pPr algn="just"/>
            <a:r>
              <a:rPr lang="cs-CZ" sz="1800" b="1" dirty="0" smtClean="0"/>
              <a:t>Profit </a:t>
            </a:r>
            <a:r>
              <a:rPr lang="cs-CZ" sz="1800" b="1" dirty="0"/>
              <a:t>– zisk (ekonomická oblast</a:t>
            </a:r>
            <a:r>
              <a:rPr lang="cs-CZ" sz="1800" b="1" dirty="0" smtClean="0"/>
              <a:t>)</a:t>
            </a:r>
            <a:r>
              <a:rPr lang="cs-CZ" sz="1800" dirty="0" smtClean="0"/>
              <a:t> – zde </a:t>
            </a:r>
            <a:r>
              <a:rPr lang="cs-CZ" sz="1800" dirty="0"/>
              <a:t>spadají například tyto aktivity:</a:t>
            </a:r>
            <a:r>
              <a:rPr lang="cs-CZ" sz="1800" i="1" dirty="0"/>
              <a:t> </a:t>
            </a:r>
            <a:r>
              <a:rPr lang="cs-CZ" sz="1800" dirty="0"/>
              <a:t>vytvoření etického kodexu (případně jiného podnikového dokumentu, který upravuje podnikatelské chování firmy); transparentnost jednání a chování organizace.; uplatňování principů dobrého řízení; podnikání s uplatněním protikorupční </a:t>
            </a:r>
            <a:r>
              <a:rPr lang="cs-CZ" sz="1800" dirty="0" smtClean="0"/>
              <a:t>politiky a další.</a:t>
            </a:r>
          </a:p>
          <a:p>
            <a:pPr algn="just"/>
            <a:r>
              <a:rPr lang="cs-CZ" sz="1800" b="1" dirty="0" err="1"/>
              <a:t>P</a:t>
            </a:r>
            <a:r>
              <a:rPr lang="cs-CZ" sz="1800" b="1" dirty="0" err="1" smtClean="0"/>
              <a:t>eople</a:t>
            </a:r>
            <a:r>
              <a:rPr lang="cs-CZ" sz="1800" b="1" dirty="0" smtClean="0"/>
              <a:t> </a:t>
            </a:r>
            <a:r>
              <a:rPr lang="cs-CZ" sz="1800" b="1" dirty="0"/>
              <a:t>– lidé (sociální oblast</a:t>
            </a:r>
            <a:r>
              <a:rPr lang="cs-CZ" sz="1800" b="1" dirty="0" smtClean="0"/>
              <a:t>)</a:t>
            </a:r>
            <a:r>
              <a:rPr lang="cs-CZ" sz="1800" dirty="0" smtClean="0"/>
              <a:t> – může </a:t>
            </a:r>
            <a:r>
              <a:rPr lang="cs-CZ" sz="1800" dirty="0"/>
              <a:t>zahrnovat aktivity jako je firemní filantropie, sponzorství a firemní dobrovolnictví; vedení dialogu se </a:t>
            </a:r>
            <a:r>
              <a:rPr lang="cs-CZ" sz="1800" dirty="0" err="1"/>
              <a:t>stakeholdery</a:t>
            </a:r>
            <a:r>
              <a:rPr lang="cs-CZ" sz="1800" dirty="0"/>
              <a:t>; podpora rozvoje lidského kapitálu </a:t>
            </a:r>
            <a:r>
              <a:rPr lang="cs-CZ" sz="1800" dirty="0" smtClean="0"/>
              <a:t>firmy a další.</a:t>
            </a:r>
          </a:p>
          <a:p>
            <a:pPr algn="just"/>
            <a:r>
              <a:rPr lang="cs-CZ" sz="1800" b="1" dirty="0"/>
              <a:t>P</a:t>
            </a:r>
            <a:r>
              <a:rPr lang="cs-CZ" sz="1800" b="1" dirty="0" smtClean="0"/>
              <a:t>lanet </a:t>
            </a:r>
            <a:r>
              <a:rPr lang="cs-CZ" sz="1800" b="1" dirty="0"/>
              <a:t>– planeta (environmentální oblast</a:t>
            </a:r>
            <a:r>
              <a:rPr lang="cs-CZ" sz="1800" b="1" dirty="0" smtClean="0"/>
              <a:t>)</a:t>
            </a:r>
            <a:r>
              <a:rPr lang="cs-CZ" sz="1800" dirty="0" smtClean="0"/>
              <a:t> - </a:t>
            </a:r>
            <a:r>
              <a:rPr lang="cs-CZ" sz="1800" dirty="0"/>
              <a:t>je tvořena těmito aktivitami: zajištění ekologické výroby, ekologických produktů a ekologických </a:t>
            </a:r>
            <a:r>
              <a:rPr lang="cs-CZ" sz="1800" dirty="0" smtClean="0"/>
              <a:t>služeb; </a:t>
            </a:r>
            <a:r>
              <a:rPr lang="cs-CZ" sz="1800" dirty="0"/>
              <a:t>ekologická firemní </a:t>
            </a:r>
            <a:r>
              <a:rPr lang="cs-CZ" sz="1800" dirty="0" smtClean="0"/>
              <a:t>politika; </a:t>
            </a:r>
            <a:r>
              <a:rPr lang="cs-CZ" sz="1800" dirty="0"/>
              <a:t>aktivity vedoucí k ochraně přírodních zdrojů a ke zmenšování dopadů na životní </a:t>
            </a:r>
            <a:r>
              <a:rPr lang="cs-CZ" sz="1800" dirty="0" smtClean="0"/>
              <a:t>prostředí a další.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 smtClean="0"/>
              <a:t>Společenská odpovědnost organizací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08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b="1" dirty="0"/>
              <a:t>Pojetí managementu jako funkce </a:t>
            </a:r>
            <a:r>
              <a:rPr lang="cs-CZ" sz="1800" dirty="0"/>
              <a:t>chápe management jako aktivity, které slouží k realizaci a řízení řídícího procesu jako celku.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Což </a:t>
            </a:r>
            <a:r>
              <a:rPr lang="cs-CZ" sz="1800" dirty="0"/>
              <a:t>znamená, že management zahrnuje všechny oblasti řízení v podniku, které vedou k naplňování řídících úkolů. </a:t>
            </a:r>
          </a:p>
          <a:p>
            <a:pPr lvl="0" algn="just"/>
            <a:r>
              <a:rPr lang="cs-CZ" sz="1800" dirty="0"/>
              <a:t>Management tedy můžeme charakterizovat jako určitý proces, někteří autoři hovoří o cyklicky probíhajícím </a:t>
            </a:r>
            <a:r>
              <a:rPr lang="cs-CZ" sz="1800" dirty="0" smtClean="0"/>
              <a:t>procesu, </a:t>
            </a:r>
            <a:r>
              <a:rPr lang="cs-CZ" sz="1800" dirty="0"/>
              <a:t>ve kterém řídící subjekt stanoví cíle a prostřednictvím určitých nástrojů a způsobů jednání působí na řízený subjekt tak, aby byly naplněny stanovené cíle.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Nástroje</a:t>
            </a:r>
            <a:r>
              <a:rPr lang="cs-CZ" sz="1800" dirty="0"/>
              <a:t>, kterými působí řídící subjekt na řízené subjekty, mají charakter konkrétních úkolů a činností s přesně stanoveným cílem a účelem. Tyto nástroje se nejčastěji nazývají jako manažerské funkce. </a:t>
            </a:r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Management jako funkce a aktivita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840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8072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Management v organizaci, z pohledu funkce a aktivity, můžeme rozčlenit do tří hlavních úrovní. Jednotlivým úrovním potom odpovídají konkrétní aktivity. V organizaci obvykle najdeme tyto úrovně řízení: </a:t>
            </a:r>
            <a:endParaRPr lang="cs-CZ" sz="1800" dirty="0" smtClean="0"/>
          </a:p>
          <a:p>
            <a:pPr algn="just"/>
            <a:r>
              <a:rPr lang="cs-CZ" sz="1800" b="1" dirty="0" smtClean="0"/>
              <a:t>Strategický </a:t>
            </a:r>
            <a:r>
              <a:rPr lang="cs-CZ" sz="1800" b="1" dirty="0"/>
              <a:t>management (strategické řízení)</a:t>
            </a:r>
            <a:r>
              <a:rPr lang="cs-CZ" sz="1800" dirty="0"/>
              <a:t> představuje nejvyšší úroveň řízení v organizaci. Na této úrovni řízení probíhá politicko-strategické rozhodování, spojené s tvorbou strategického plánu a celkové koncepce organizace, a rozhodování pro řízení operativního systému. </a:t>
            </a:r>
          </a:p>
          <a:p>
            <a:pPr algn="just"/>
            <a:r>
              <a:rPr lang="cs-CZ" sz="1800" b="1" dirty="0"/>
              <a:t>Střední management (taktické řízení)</a:t>
            </a:r>
            <a:r>
              <a:rPr lang="cs-CZ" sz="1800" dirty="0"/>
              <a:t> je spojen s rozhodováním pro řízení operativního systému organizace. Posláním středního managementu je realizace taktických (střednědobých) plánů a cílů.</a:t>
            </a:r>
          </a:p>
          <a:p>
            <a:pPr algn="just"/>
            <a:r>
              <a:rPr lang="cs-CZ" sz="1800" b="1" dirty="0"/>
              <a:t>Operativní management (operativní řízení)</a:t>
            </a:r>
            <a:r>
              <a:rPr lang="cs-CZ" sz="1800" dirty="0"/>
              <a:t> se zabývá bezprostředním operativním řízením krátkodobých aktivit a naplňováním krátkodobých, operativních cílů.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Úrovně managementu v organizaci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219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V tomto pojetí je management spojován s lidským faktorem. Blažek (2014) hovoří o tzv. personifikaci pojmu management. </a:t>
            </a:r>
            <a:endParaRPr lang="cs-CZ" sz="1800" dirty="0" smtClean="0"/>
          </a:p>
          <a:p>
            <a:pPr algn="just"/>
            <a:r>
              <a:rPr lang="cs-CZ" sz="1800" dirty="0" smtClean="0"/>
              <a:t>Management </a:t>
            </a:r>
            <a:r>
              <a:rPr lang="cs-CZ" sz="1800" dirty="0"/>
              <a:t>je vnímán jako skupina pracovníků, vedoucích pracovníků - manažerů, kteří jsou realizátoři managementu a mají za úkol řídit danou organizaci. </a:t>
            </a:r>
            <a:endParaRPr lang="cs-CZ" sz="1800" dirty="0" smtClean="0"/>
          </a:p>
          <a:p>
            <a:pPr algn="just"/>
            <a:r>
              <a:rPr lang="cs-CZ" sz="1800" dirty="0" smtClean="0"/>
              <a:t>Manažer </a:t>
            </a:r>
            <a:r>
              <a:rPr lang="cs-CZ" sz="1800" dirty="0"/>
              <a:t>je klíčovou osobou v organizaci, jelikož nese odpovědnost za úspěšnost organizace v podnikatelském prostředí. </a:t>
            </a:r>
            <a:r>
              <a:rPr lang="cs-CZ" sz="1800" dirty="0" smtClean="0"/>
              <a:t>V</a:t>
            </a:r>
            <a:r>
              <a:rPr lang="cs-CZ" sz="1800" dirty="0"/>
              <a:t> malých organizacích splývá role manažera s rolí vlastníka. S růstem organizací dochází k oddělování manažera a vlastníka. Manažer se tak stává prostředníkem mezi výkonnými zaměstnanci a vlastníky </a:t>
            </a:r>
            <a:r>
              <a:rPr lang="cs-CZ" sz="1800" dirty="0" smtClean="0"/>
              <a:t>organizace.</a:t>
            </a:r>
          </a:p>
          <a:p>
            <a:pPr algn="just"/>
            <a:r>
              <a:rPr lang="cs-CZ" sz="1800" dirty="0"/>
              <a:t>Podle </a:t>
            </a:r>
            <a:r>
              <a:rPr lang="cs-CZ" sz="1800" dirty="0" err="1"/>
              <a:t>Druckera</a:t>
            </a:r>
            <a:r>
              <a:rPr lang="cs-CZ" sz="1800" dirty="0"/>
              <a:t> je manažer považován za osobu, která odpovídá za plánování, realizaci a kontrolu. </a:t>
            </a:r>
            <a:endParaRPr lang="cs-CZ" sz="1800" dirty="0" smtClean="0"/>
          </a:p>
          <a:p>
            <a:pPr algn="just"/>
            <a:r>
              <a:rPr lang="cs-CZ" sz="1800" dirty="0" smtClean="0"/>
              <a:t>Lojd </a:t>
            </a:r>
            <a:r>
              <a:rPr lang="cs-CZ" sz="1800" dirty="0"/>
              <a:t>(2011, s. 10) považuje manažera za člověka, který dosahuje stanovených cílů s lidmi a prostřednictvím nich. 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Management jako skupina řídících pracovníků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392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/>
              <a:t>Obecně tedy můžeme říci, že manažer představuje „specifický“ typ pracovníka v organizaci</a:t>
            </a:r>
            <a:r>
              <a:rPr lang="cs-CZ" sz="1800" dirty="0" smtClean="0"/>
              <a:t>. </a:t>
            </a:r>
            <a:r>
              <a:rPr lang="cs-CZ" sz="1800" dirty="0"/>
              <a:t>Mezi hlavní </a:t>
            </a:r>
            <a:r>
              <a:rPr lang="cs-CZ" sz="1800" dirty="0" smtClean="0"/>
              <a:t>specifika, která </a:t>
            </a:r>
            <a:r>
              <a:rPr lang="cs-CZ" sz="1800" dirty="0"/>
              <a:t>odlišují manažera od výkonných pracovníků, patří:</a:t>
            </a:r>
          </a:p>
          <a:p>
            <a:pPr lvl="0" algn="just"/>
            <a:r>
              <a:rPr lang="cs-CZ" sz="1800" dirty="0"/>
              <a:t>moc – moc znamená prosazování své vůle i proti vůli jiné osoby a ovlivňování přání jiné </a:t>
            </a:r>
            <a:r>
              <a:rPr lang="cs-CZ" sz="1800" dirty="0" smtClean="0"/>
              <a:t>osoby</a:t>
            </a:r>
            <a:r>
              <a:rPr lang="cs-CZ" sz="1800" dirty="0"/>
              <a:t>;</a:t>
            </a:r>
          </a:p>
          <a:p>
            <a:pPr lvl="0" algn="just"/>
            <a:r>
              <a:rPr lang="cs-CZ" sz="1800" dirty="0"/>
              <a:t>autorita – představuje legitimizovanou moc, představuje oprávnění ovládat a řídit jiné </a:t>
            </a:r>
            <a:r>
              <a:rPr lang="cs-CZ" sz="1800" dirty="0" smtClean="0"/>
              <a:t>lidi;</a:t>
            </a:r>
            <a:endParaRPr lang="cs-CZ" sz="1800" dirty="0"/>
          </a:p>
          <a:p>
            <a:pPr lvl="0" algn="just"/>
            <a:r>
              <a:rPr lang="cs-CZ" sz="1800" dirty="0" smtClean="0"/>
              <a:t>pravomoc </a:t>
            </a:r>
            <a:r>
              <a:rPr lang="cs-CZ" sz="1800" dirty="0"/>
              <a:t>– představuje právo pracovníka volně se rozhodovat, což znamená, že má možnost a volnost jednání; </a:t>
            </a:r>
          </a:p>
          <a:p>
            <a:pPr lvl="0" algn="just"/>
            <a:r>
              <a:rPr lang="cs-CZ" sz="1800" dirty="0"/>
              <a:t>odpovědnost – představuje povinnosti vyplývající ze závazku plnit činnosti a úkoly spojené s konkrétním pracovním místem; </a:t>
            </a:r>
          </a:p>
          <a:p>
            <a:pPr lvl="0" algn="just"/>
            <a:r>
              <a:rPr lang="cs-CZ" sz="1800" dirty="0"/>
              <a:t>výše finančního ohodnocení;</a:t>
            </a:r>
          </a:p>
          <a:p>
            <a:pPr lvl="0" algn="just"/>
            <a:r>
              <a:rPr lang="cs-CZ" sz="1800" dirty="0"/>
              <a:t>společenský status – postavení člověka ve skupině.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Manažer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7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Manažery třídíme podle stupňů řízení, kterým odpovídají konkrétní úkoly a aktivity. V tomto případě hovoříme o </a:t>
            </a:r>
            <a:r>
              <a:rPr lang="cs-CZ" sz="1800" b="1" dirty="0"/>
              <a:t>vertikální typologii </a:t>
            </a:r>
            <a:r>
              <a:rPr lang="cs-CZ" sz="1800" b="1" dirty="0" smtClean="0"/>
              <a:t>manažerů</a:t>
            </a:r>
            <a:r>
              <a:rPr lang="cs-CZ" sz="1800" dirty="0" smtClean="0"/>
              <a:t>. </a:t>
            </a:r>
            <a:r>
              <a:rPr lang="cs-CZ" sz="1800" dirty="0"/>
              <a:t>Rozeznáváme manažery vrcholové, manažery střední a manažery první linie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Na každé úrovni řízení se potom nachází několik manažerů, kteří se mohou dělit podle svého zaměření a činností, za které jsou zodpovědní. </a:t>
            </a:r>
          </a:p>
          <a:p>
            <a:pPr algn="just"/>
            <a:r>
              <a:rPr lang="cs-CZ" sz="1800" dirty="0"/>
              <a:t>Toto členění manažerů přestavuje horizontální typologii manažerů. Podle </a:t>
            </a:r>
            <a:r>
              <a:rPr lang="cs-CZ" sz="1800" b="1" dirty="0"/>
              <a:t>horizontální typologie manažerů</a:t>
            </a:r>
            <a:r>
              <a:rPr lang="cs-CZ" sz="1800" dirty="0"/>
              <a:t> rozlišujeme tyto typy manažerů: </a:t>
            </a:r>
            <a:endParaRPr lang="cs-CZ" sz="1800" dirty="0" smtClean="0"/>
          </a:p>
          <a:p>
            <a:pPr lvl="1" algn="just"/>
            <a:r>
              <a:rPr lang="cs-CZ" sz="1800" dirty="0" smtClean="0"/>
              <a:t>manažeři </a:t>
            </a:r>
            <a:r>
              <a:rPr lang="cs-CZ" sz="1800" dirty="0"/>
              <a:t>kvality; personální manažeři; procesní manažeři; produktoví manažeři; projektoví manažeři; finanční manažeři; provozní manažeři atd.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Typologie manažerů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05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41682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i="1" dirty="0"/>
              <a:t>Vrcholoví manažeři</a:t>
            </a:r>
            <a:r>
              <a:rPr lang="cs-CZ" sz="1800" dirty="0"/>
              <a:t> (tuto skupinu nazýváme často jako top management – CEO: </a:t>
            </a:r>
            <a:r>
              <a:rPr lang="cs-CZ" sz="1800" dirty="0" err="1"/>
              <a:t>Chief</a:t>
            </a:r>
            <a:r>
              <a:rPr lang="cs-CZ" sz="1800" dirty="0"/>
              <a:t> </a:t>
            </a:r>
            <a:r>
              <a:rPr lang="cs-CZ" sz="1800" dirty="0" err="1"/>
              <a:t>Executive</a:t>
            </a:r>
            <a:r>
              <a:rPr lang="cs-CZ" sz="1800" dirty="0"/>
              <a:t> Office) řídí organizaci jako celek a reprezentují ji jak vůči interním subjektům (pracovníkům a vlastníkům), tak vůči externím subjektům (zákazníci, dodavatelé, státní instituce atd.). </a:t>
            </a:r>
            <a:endParaRPr lang="cs-CZ" sz="1800" dirty="0" smtClean="0"/>
          </a:p>
          <a:p>
            <a:pPr algn="just"/>
            <a:r>
              <a:rPr lang="cs-CZ" sz="1800" dirty="0" smtClean="0"/>
              <a:t>Vrcholoví </a:t>
            </a:r>
            <a:r>
              <a:rPr lang="cs-CZ" sz="1800" dirty="0"/>
              <a:t>manažeři působí na úrovni strategického managementu organizace a zodpovídají za veškerá strategická rozhodnutí organizace. </a:t>
            </a:r>
            <a:endParaRPr lang="cs-CZ" sz="1800" dirty="0" smtClean="0"/>
          </a:p>
          <a:p>
            <a:pPr algn="just"/>
            <a:r>
              <a:rPr lang="cs-CZ" sz="1800" dirty="0" smtClean="0"/>
              <a:t>V každé organizaci působí vrcholoví manažeři. V malých a středních podnicích tuto roli většinou zastávají majitelé </a:t>
            </a:r>
            <a:r>
              <a:rPr lang="cs-CZ" sz="1800" dirty="0" err="1" smtClean="0"/>
              <a:t>organizce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Řeší </a:t>
            </a:r>
            <a:r>
              <a:rPr lang="cs-CZ" sz="1800" dirty="0"/>
              <a:t>úkoly dlouhodobějšího charakteru, a to v obvykle v časovém horizontu 3 – 5 let.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Typologie manažerů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82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3238</TotalTime>
  <Words>3637</Words>
  <Application>Microsoft Office PowerPoint</Application>
  <PresentationFormat>Předvádění na obrazovce (16:9)</PresentationFormat>
  <Paragraphs>197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Enriqueta</vt:lpstr>
      <vt:lpstr>Times New Roman</vt:lpstr>
      <vt:lpstr>SLU</vt:lpstr>
      <vt:lpstr>Koncepční vymezení managementu</vt:lpstr>
      <vt:lpstr>Vybrané definice managementu</vt:lpstr>
      <vt:lpstr>Pojetí managementu</vt:lpstr>
      <vt:lpstr>Management jako funkce a aktivita</vt:lpstr>
      <vt:lpstr>Úrovně managementu v organizaci </vt:lpstr>
      <vt:lpstr>Management jako skupina řídících pracovníků</vt:lpstr>
      <vt:lpstr>Manažer</vt:lpstr>
      <vt:lpstr>Typologie manažerů I</vt:lpstr>
      <vt:lpstr>Typologie manažerů II</vt:lpstr>
      <vt:lpstr>Typologie manažerů III</vt:lpstr>
      <vt:lpstr>Typologie manažerů IV</vt:lpstr>
      <vt:lpstr>Podnikatelské prostředí a jeho vliv na management organizace</vt:lpstr>
      <vt:lpstr>Struktura podnikatelského prostředí</vt:lpstr>
      <vt:lpstr>Změny v podnikatelském prostředí</vt:lpstr>
      <vt:lpstr>Management organizace a podniková kultura</vt:lpstr>
      <vt:lpstr>Vymezení pojmu podniková kultura</vt:lpstr>
      <vt:lpstr>Funkce podnikové kultury</vt:lpstr>
      <vt:lpstr>Prvky podnikové kultury</vt:lpstr>
      <vt:lpstr>Typologie podnikové kultury podle Harrisona</vt:lpstr>
      <vt:lpstr>Typologie podnikové kultury podle Handyho</vt:lpstr>
      <vt:lpstr>Typologie podnikové kultury podle Harrisona</vt:lpstr>
      <vt:lpstr>Typologie podnikové kultury podle Deala a Kennedyho</vt:lpstr>
      <vt:lpstr>Typologie podnikové kultury podle Deala a Kennedyho</vt:lpstr>
      <vt:lpstr>Typologie podnikové kultury podle Scheina</vt:lpstr>
      <vt:lpstr>Typologie podnikové kultury podle Pffeiffera a Umlaufové I</vt:lpstr>
      <vt:lpstr>Typologie podnikové kultury podle Pffeiffera a Umlaufové II</vt:lpstr>
      <vt:lpstr>Síla podnikové kultury</vt:lpstr>
      <vt:lpstr>Management podniku a manažerská etika</vt:lpstr>
      <vt:lpstr>Etický kodex</vt:lpstr>
      <vt:lpstr>Společenská odpovědnost organizací I</vt:lpstr>
      <vt:lpstr>Společenská odpovědnost organizací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237</cp:revision>
  <dcterms:created xsi:type="dcterms:W3CDTF">2016-07-06T15:42:34Z</dcterms:created>
  <dcterms:modified xsi:type="dcterms:W3CDTF">2021-03-08T14:02:01Z</dcterms:modified>
</cp:coreProperties>
</file>