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1" r:id="rId12"/>
    <p:sldId id="332" r:id="rId13"/>
    <p:sldId id="333" r:id="rId14"/>
    <p:sldId id="334" r:id="rId15"/>
    <p:sldId id="335" r:id="rId16"/>
    <p:sldId id="336" r:id="rId17"/>
    <p:sldId id="348" r:id="rId18"/>
    <p:sldId id="342" r:id="rId19"/>
    <p:sldId id="351" r:id="rId20"/>
    <p:sldId id="346" r:id="rId21"/>
    <p:sldId id="349" r:id="rId22"/>
    <p:sldId id="337" r:id="rId23"/>
    <p:sldId id="341" r:id="rId24"/>
    <p:sldId id="350" r:id="rId25"/>
    <p:sldId id="343" r:id="rId26"/>
    <p:sldId id="344" r:id="rId27"/>
    <p:sldId id="345" r:id="rId28"/>
    <p:sldId id="340" r:id="rId29"/>
    <p:sldId id="338" r:id="rId30"/>
    <p:sldId id="339" r:id="rId31"/>
    <p:sldId id="278" r:id="rId3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15.03.2021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organizační struktury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cs-CZ" sz="1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dirty="0"/>
              <a:t>Vazby v organizaci</a:t>
            </a:r>
            <a:r>
              <a:rPr lang="cs-CZ" sz="1800" dirty="0"/>
              <a:t> charakterizují určitou návaznost jednotlivých prvků umožňující koordinaci jednotlivých činností. </a:t>
            </a:r>
            <a:r>
              <a:rPr lang="cs-CZ" sz="1800" dirty="0" smtClean="0"/>
              <a:t>Můžeme rozlišit čtyři </a:t>
            </a:r>
            <a:r>
              <a:rPr lang="cs-CZ" sz="1800" dirty="0"/>
              <a:t>základní vazby v </a:t>
            </a:r>
            <a:r>
              <a:rPr lang="cs-CZ" sz="1800" dirty="0" smtClean="0"/>
              <a:t>organizaci</a:t>
            </a:r>
            <a:r>
              <a:rPr lang="cs-CZ" sz="1800" dirty="0"/>
              <a:t>:</a:t>
            </a:r>
            <a:endParaRPr lang="cs-CZ" sz="1800" dirty="0" smtClean="0"/>
          </a:p>
          <a:p>
            <a:pPr algn="just"/>
            <a:r>
              <a:rPr lang="cs-CZ" sz="1800" b="1" dirty="0" smtClean="0"/>
              <a:t>Skupinová </a:t>
            </a:r>
            <a:r>
              <a:rPr lang="cs-CZ" sz="1800" b="1" dirty="0"/>
              <a:t>vazba</a:t>
            </a:r>
            <a:r>
              <a:rPr lang="cs-CZ" sz="1800" dirty="0"/>
              <a:t> je typická vstupem a výstupem z každé skupiny, minimálním kontaktem mezi skupinami a koordinací aktivit skupiny pomocí příkazů.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Postupová </a:t>
            </a:r>
            <a:r>
              <a:rPr lang="cs-CZ" sz="1800" b="1" dirty="0"/>
              <a:t>vazba</a:t>
            </a:r>
            <a:r>
              <a:rPr lang="cs-CZ" sz="1800" dirty="0"/>
              <a:t> je charakteristická návazností pracovních operací, které jsou naprogramované bez možnosti změny stanoveného pořadí, přičemž výstup jedné operace se stává vstupem pro druhou operaci.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Vzájemná </a:t>
            </a:r>
            <a:r>
              <a:rPr lang="cs-CZ" sz="1800" b="1" dirty="0"/>
              <a:t>vazba</a:t>
            </a:r>
            <a:r>
              <a:rPr lang="cs-CZ" sz="1800" dirty="0"/>
              <a:t> představuje vzájemnou koordinaci aktivit prostřednictvím plánování a pravidel, kde každá skupina má vstup a výstup.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Týmová </a:t>
            </a:r>
            <a:r>
              <a:rPr lang="cs-CZ" sz="1800" b="1" dirty="0"/>
              <a:t>vazba</a:t>
            </a:r>
            <a:r>
              <a:rPr lang="cs-CZ" sz="1800" dirty="0"/>
              <a:t> je založena na vytvoření speciálních pracovních týmů pro konkrétní úkol a po splnění úkolu jsou tyto týmy rozpuštěny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Vazby v organizaci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384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Organizační struktura </a:t>
            </a:r>
            <a:r>
              <a:rPr lang="cs-CZ" sz="1800" dirty="0"/>
              <a:t>zobrazuje kompetenční vztahy, vnitropodnikové úvary a vzájemné vazby a vztahy mezi těmito útvary. </a:t>
            </a:r>
            <a:endParaRPr lang="cs-CZ" sz="1800" dirty="0" smtClean="0"/>
          </a:p>
          <a:p>
            <a:pPr algn="just"/>
            <a:r>
              <a:rPr lang="cs-CZ" sz="1800" dirty="0" smtClean="0"/>
              <a:t>Základní </a:t>
            </a:r>
            <a:r>
              <a:rPr lang="cs-CZ" sz="1800" dirty="0"/>
              <a:t>jednotkou organizační struktury je jednotka organizace práce, která je tvořena určitým počtem pracovníků podřízených jednomu vedoucímu pracovníkovi</a:t>
            </a:r>
            <a:r>
              <a:rPr lang="cs-CZ" sz="1800" dirty="0" smtClean="0"/>
              <a:t>.</a:t>
            </a:r>
            <a:endParaRPr lang="cs-CZ" sz="1800" dirty="0"/>
          </a:p>
          <a:p>
            <a:pPr algn="just"/>
            <a:r>
              <a:rPr lang="cs-CZ" sz="1800" dirty="0"/>
              <a:t>Organizační struktura je výsledkem manažerské funkce </a:t>
            </a:r>
            <a:r>
              <a:rPr lang="cs-CZ" sz="1800" dirty="0" smtClean="0"/>
              <a:t>organizování.</a:t>
            </a:r>
          </a:p>
          <a:p>
            <a:pPr algn="just"/>
            <a:r>
              <a:rPr lang="cs-CZ" sz="1800" dirty="0"/>
              <a:t>Pro tvorbu organizační struktury je potřeba poznat a pochopit základní technické a technologické vztahy v aktivitách organizace, analyzovat základní prvky, kterými je organizace tvořena. </a:t>
            </a:r>
            <a:endParaRPr lang="cs-CZ" sz="1800" dirty="0" smtClean="0"/>
          </a:p>
          <a:p>
            <a:pPr algn="just"/>
            <a:r>
              <a:rPr lang="cs-CZ" sz="1800" dirty="0"/>
              <a:t>Jednotky organizace práce se podle principu hierarchie spojují v organizační jednotky větší, které představují organizační stupně. Organizační stupně představují v organizační struktuře její hierarchické uspořádání.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Organizační struktura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820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Organizační </a:t>
            </a:r>
            <a:r>
              <a:rPr lang="cs-CZ" sz="1800" dirty="0"/>
              <a:t>struktura představuje strukturu systému řízení organizace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 smtClean="0"/>
              <a:t>Organizační struktura </a:t>
            </a:r>
            <a:r>
              <a:rPr lang="cs-CZ" sz="1800" dirty="0"/>
              <a:t>je relativně stabilní a předurčuje chování určitého systému. </a:t>
            </a:r>
          </a:p>
          <a:p>
            <a:pPr algn="just"/>
            <a:r>
              <a:rPr lang="cs-CZ" sz="1800" dirty="0" smtClean="0"/>
              <a:t>V</a:t>
            </a:r>
            <a:r>
              <a:rPr lang="cs-CZ" sz="1800" dirty="0"/>
              <a:t> organizaci můžeme nalézt formální organizační struktury a neformální organizační struktury.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Formální </a:t>
            </a:r>
            <a:r>
              <a:rPr lang="cs-CZ" sz="1800" b="1" dirty="0"/>
              <a:t>organizační struktury</a:t>
            </a:r>
            <a:r>
              <a:rPr lang="cs-CZ" sz="1800" dirty="0"/>
              <a:t> zabezpečují dělbu práce (diferenciaci), k zajištění vhodného provádění stanovených činností, a celistvé řízení (integraci), vedoucí k dosažení stanovených společných cílů organizační jednotky.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Neformální </a:t>
            </a:r>
            <a:r>
              <a:rPr lang="cs-CZ" sz="1800" b="1" dirty="0"/>
              <a:t>organizační </a:t>
            </a:r>
            <a:r>
              <a:rPr lang="cs-CZ" sz="1800" b="1" dirty="0" smtClean="0"/>
              <a:t>struktury</a:t>
            </a:r>
            <a:r>
              <a:rPr lang="cs-CZ" sz="1800" dirty="0"/>
              <a:t> </a:t>
            </a:r>
            <a:r>
              <a:rPr lang="cs-CZ" sz="1800" dirty="0" smtClean="0"/>
              <a:t>vytvářejí </a:t>
            </a:r>
            <a:r>
              <a:rPr lang="cs-CZ" sz="1800" dirty="0"/>
              <a:t>spontánně na základě sdílených zájmů skupin lidí, jako je osobní přátelství, rodinná spřízněnost, vzájemné sympatie, hmotné zájmy apod.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Organizační struktura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18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Rozeznáváme organizační strukturu procesní a organizační strukturu útvarovou.</a:t>
            </a:r>
          </a:p>
          <a:p>
            <a:pPr algn="just"/>
            <a:r>
              <a:rPr lang="cs-CZ" sz="1800" b="1" dirty="0" smtClean="0"/>
              <a:t>Struktura procesní</a:t>
            </a:r>
            <a:r>
              <a:rPr lang="cs-CZ" sz="1800" dirty="0"/>
              <a:t> </a:t>
            </a:r>
            <a:r>
              <a:rPr lang="cs-CZ" sz="1800" dirty="0" smtClean="0"/>
              <a:t>je </a:t>
            </a:r>
            <a:r>
              <a:rPr lang="cs-CZ" sz="1800" dirty="0"/>
              <a:t>definována jako soubor činností a vztahů </a:t>
            </a:r>
            <a:r>
              <a:rPr lang="cs-CZ" sz="1800" dirty="0" smtClean="0"/>
              <a:t>mezi </a:t>
            </a:r>
            <a:r>
              <a:rPr lang="cs-CZ" sz="1800" dirty="0"/>
              <a:t>těmito činnostmi. V případě struktury procesní jsou určující procesy a ne útvary. Procesní struktura se znázorňuje pomocí grafu, který se skládá z uzlů a </a:t>
            </a:r>
            <a:r>
              <a:rPr lang="cs-CZ" sz="1800" dirty="0" smtClean="0"/>
              <a:t>hran.</a:t>
            </a:r>
          </a:p>
          <a:p>
            <a:pPr algn="just"/>
            <a:r>
              <a:rPr lang="cs-CZ" sz="1800" b="1" dirty="0" smtClean="0"/>
              <a:t>Struktura útvarová</a:t>
            </a:r>
            <a:r>
              <a:rPr lang="cs-CZ" sz="1800" dirty="0" smtClean="0"/>
              <a:t> </a:t>
            </a:r>
            <a:r>
              <a:rPr lang="cs-CZ" sz="1800" dirty="0"/>
              <a:t>je definována jako soubor pracovních míst a vztahů (mocenských, informačních a hmotně-energetických) mezi těmito pracovními místy. Zobrazením útvarové struktury je organizační </a:t>
            </a:r>
            <a:r>
              <a:rPr lang="cs-CZ" sz="1800" dirty="0" smtClean="0"/>
              <a:t>schéma. </a:t>
            </a:r>
            <a:r>
              <a:rPr lang="cs-CZ" sz="1800" dirty="0"/>
              <a:t>Základním prvkem útvarové struktury je pracovní místo. Seskupením pracovních míst a přidělením příslušného řídícího prvku vzniká pracovní </a:t>
            </a:r>
            <a:r>
              <a:rPr lang="cs-CZ" sz="1800" dirty="0" smtClean="0"/>
              <a:t>útvar. </a:t>
            </a:r>
            <a:r>
              <a:rPr lang="cs-CZ" sz="1800" dirty="0"/>
              <a:t>U útvarové struktury platí princip jednoty vedení, což znamená, že pracovník má vždy jen jednoho nadřízeného, který odpovídá za veškerou činnost daného </a:t>
            </a:r>
            <a:r>
              <a:rPr lang="cs-CZ" sz="1800" dirty="0" smtClean="0"/>
              <a:t>pracovníka.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Organizační struktura III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42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Struktura procesní</a:t>
            </a:r>
            <a:endParaRPr lang="cs-CZ" dirty="0"/>
          </a:p>
        </p:txBody>
      </p:sp>
      <p:pic>
        <p:nvPicPr>
          <p:cNvPr id="5" name="Zástupný symbol pro obsah 3" descr="proces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41220" y="843559"/>
            <a:ext cx="4861560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99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Struktura útvarová</a:t>
            </a:r>
            <a:endParaRPr lang="cs-CZ" dirty="0"/>
          </a:p>
        </p:txBody>
      </p:sp>
      <p:pic>
        <p:nvPicPr>
          <p:cNvPr id="6" name="Zástupný symbol pro obsah 3" descr="organ.jpg"/>
          <p:cNvPicPr/>
          <p:nvPr/>
        </p:nvPicPr>
        <p:blipFill rotWithShape="1">
          <a:blip r:embed="rId2" cstate="print"/>
          <a:srcRect l="6292" t="59547"/>
          <a:stretch/>
        </p:blipFill>
        <p:spPr bwMode="auto">
          <a:xfrm>
            <a:off x="899592" y="915566"/>
            <a:ext cx="6013335" cy="33916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7206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cs-CZ" sz="1700" i="1" dirty="0"/>
              <a:t>Organizační struktury z hlediska seskupování činností (parametr dělby práce)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700" dirty="0"/>
              <a:t>Funkční struktury </a:t>
            </a:r>
          </a:p>
          <a:p>
            <a:pPr algn="just"/>
            <a:r>
              <a:rPr lang="cs-CZ" sz="1700" dirty="0"/>
              <a:t>Výrobkové, zákaznické, teritoriální a ostatní účelové </a:t>
            </a:r>
            <a:r>
              <a:rPr lang="cs-CZ" sz="1700" dirty="0" smtClean="0"/>
              <a:t>struktury</a:t>
            </a:r>
            <a:r>
              <a:rPr lang="cs-CZ" sz="1700" dirty="0"/>
              <a:t> </a:t>
            </a:r>
            <a:r>
              <a:rPr lang="cs-CZ" sz="1700" dirty="0" smtClean="0"/>
              <a:t>– divize</a:t>
            </a:r>
          </a:p>
          <a:p>
            <a:pPr marL="0" lvl="0" indent="0" algn="just">
              <a:buNone/>
            </a:pPr>
            <a:r>
              <a:rPr lang="cs-CZ" sz="1700" i="1" dirty="0"/>
              <a:t>Organizační struktury z hlediska rozpětí řízení</a:t>
            </a:r>
          </a:p>
          <a:p>
            <a:pPr algn="just"/>
            <a:r>
              <a:rPr lang="cs-CZ" sz="1700" dirty="0"/>
              <a:t>Vysoká (strmá) </a:t>
            </a:r>
            <a:r>
              <a:rPr lang="cs-CZ" sz="1700" dirty="0" smtClean="0"/>
              <a:t>struktura</a:t>
            </a:r>
          </a:p>
          <a:p>
            <a:pPr algn="just"/>
            <a:r>
              <a:rPr lang="cs-CZ" sz="1700" dirty="0" smtClean="0"/>
              <a:t>Nízká (plochá) struktura</a:t>
            </a:r>
          </a:p>
          <a:p>
            <a:pPr marL="0" lvl="0" indent="0" algn="just">
              <a:buNone/>
            </a:pPr>
            <a:r>
              <a:rPr lang="cs-CZ" sz="1700" i="1" dirty="0"/>
              <a:t>Organizační struktury z hlediska dělby </a:t>
            </a:r>
            <a:r>
              <a:rPr lang="cs-CZ" sz="1700" i="1" dirty="0" smtClean="0"/>
              <a:t>pravomoci</a:t>
            </a:r>
          </a:p>
          <a:p>
            <a:pPr lvl="0" algn="just"/>
            <a:r>
              <a:rPr lang="cs-CZ" sz="1700" dirty="0" smtClean="0"/>
              <a:t>Tradiční struktury – liniové, funkcionální, liniově-štábní</a:t>
            </a:r>
          </a:p>
          <a:p>
            <a:pPr lvl="0" algn="just"/>
            <a:r>
              <a:rPr lang="cs-CZ" sz="1700" dirty="0" smtClean="0"/>
              <a:t>Cílově programové struktury – projektová koordinace, projektové struktury, maticové struktury, pružné týmy, síťové struktury</a:t>
            </a:r>
          </a:p>
          <a:p>
            <a:pPr marL="0" lvl="0" indent="0" algn="just">
              <a:buNone/>
            </a:pPr>
            <a:r>
              <a:rPr lang="cs-CZ" sz="1700" i="1" dirty="0"/>
              <a:t>Organizační struktury z hlediska časového </a:t>
            </a:r>
            <a:r>
              <a:rPr lang="cs-CZ" sz="1700" i="1" dirty="0" smtClean="0"/>
              <a:t>trvání</a:t>
            </a:r>
          </a:p>
          <a:p>
            <a:pPr lvl="0" algn="just"/>
            <a:r>
              <a:rPr lang="cs-CZ" sz="1700" dirty="0" smtClean="0"/>
              <a:t>Dočasné</a:t>
            </a:r>
            <a:endParaRPr lang="cs-CZ" sz="1700" dirty="0"/>
          </a:p>
          <a:p>
            <a:pPr algn="just"/>
            <a:r>
              <a:rPr lang="cs-CZ" sz="1700" dirty="0"/>
              <a:t>Trvalé</a:t>
            </a:r>
            <a:endParaRPr lang="cs-CZ" sz="17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Členění organizačních struktur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000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 smtClean="0"/>
              <a:t>Funkční </a:t>
            </a:r>
            <a:r>
              <a:rPr lang="cs-CZ" sz="1800" b="1" dirty="0"/>
              <a:t>struktury </a:t>
            </a:r>
            <a:r>
              <a:rPr lang="cs-CZ" sz="1800" dirty="0" smtClean="0"/>
              <a:t>– myšlenkou </a:t>
            </a:r>
            <a:r>
              <a:rPr lang="cs-CZ" sz="1800" dirty="0"/>
              <a:t>funkční struktury je seskupení pracovníků, kteří pracují na podobných úkolech v jednom úseku podniku. Funkční struktura má tendenci centralizovat proces rozhodování na nejvyšší úrovni podniku. Rozhodnutí o koordinaci aktivit v jednotlivých úsecích vycházejí z nejvyšší úrovně podniku</a:t>
            </a:r>
            <a:r>
              <a:rPr lang="cs-CZ" sz="1800" dirty="0" smtClean="0"/>
              <a:t>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endParaRPr lang="cs-CZ" sz="1800" dirty="0"/>
          </a:p>
          <a:p>
            <a:pPr algn="just"/>
            <a:r>
              <a:rPr lang="cs-CZ" sz="1800" b="1" dirty="0"/>
              <a:t>Výrobkové, zákaznické, teritoriální a ostatní účelové </a:t>
            </a:r>
            <a:r>
              <a:rPr lang="cs-CZ" sz="1800" b="1" dirty="0" smtClean="0"/>
              <a:t>struktury</a:t>
            </a:r>
            <a:r>
              <a:rPr lang="cs-CZ" sz="1800" b="1" dirty="0"/>
              <a:t> </a:t>
            </a:r>
            <a:r>
              <a:rPr lang="cs-CZ" sz="1800" dirty="0" smtClean="0"/>
              <a:t>– vnitřní </a:t>
            </a:r>
            <a:r>
              <a:rPr lang="cs-CZ" sz="1800" dirty="0"/>
              <a:t>organizační členění jednotlivých </a:t>
            </a:r>
            <a:r>
              <a:rPr lang="cs-CZ" sz="1800" dirty="0" smtClean="0"/>
              <a:t>výrobkově (popř. zákaznické, teritoriální a jiné) </a:t>
            </a:r>
            <a:r>
              <a:rPr lang="cs-CZ" sz="1800" dirty="0"/>
              <a:t>specializovaných úseků může být založeno na funkční dělbě </a:t>
            </a:r>
            <a:r>
              <a:rPr lang="cs-CZ" sz="1800" dirty="0" smtClean="0"/>
              <a:t>práce</a:t>
            </a:r>
            <a:r>
              <a:rPr lang="cs-CZ" sz="1800" dirty="0"/>
              <a:t>. </a:t>
            </a:r>
            <a:r>
              <a:rPr lang="cs-CZ" sz="1800" dirty="0" smtClean="0"/>
              <a:t>Všechny </a:t>
            </a:r>
            <a:r>
              <a:rPr lang="cs-CZ" sz="1800" dirty="0"/>
              <a:t>řídící činnosti se sdružují do jedné organizační jednotky (úseku, oddělení, střediska), která odpovídá za jeden typ výrobku </a:t>
            </a:r>
            <a:r>
              <a:rPr lang="cs-CZ" sz="1800" dirty="0" smtClean="0"/>
              <a:t>(skupinu zákazníků, teritoria) </a:t>
            </a:r>
            <a:r>
              <a:rPr lang="cs-CZ" sz="1800" dirty="0"/>
              <a:t>a řídí je jeden manažer.</a:t>
            </a:r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Organizační struktury z hlediska seskupování činností</a:t>
            </a:r>
          </a:p>
        </p:txBody>
      </p:sp>
    </p:spTree>
    <p:extLst>
      <p:ext uri="{BB962C8B-B14F-4D97-AF65-F5344CB8AC3E}">
        <p14:creationId xmlns:p14="http://schemas.microsoft.com/office/powerpoint/2010/main" val="304596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Funkční organizační struktura</a:t>
            </a:r>
            <a:endParaRPr lang="cs-CZ" dirty="0"/>
          </a:p>
        </p:txBody>
      </p:sp>
      <p:pic>
        <p:nvPicPr>
          <p:cNvPr id="5" name="Zástupný symbol pro obsah 3" descr="funkční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419622"/>
            <a:ext cx="6666792" cy="2940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19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smtClean="0"/>
              <a:t>Výrobková </a:t>
            </a:r>
            <a:r>
              <a:rPr lang="cs-CZ" dirty="0" smtClean="0"/>
              <a:t>organizační struktura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987574"/>
            <a:ext cx="6552728" cy="331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32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 smtClean="0"/>
              <a:t>Management můžeme chápat jako </a:t>
            </a:r>
            <a:r>
              <a:rPr lang="cs-CZ" sz="1800" dirty="0"/>
              <a:t>proces tvorby a udržování prostředí, ve kterém jednotlivci pracují společně ve skupinách a účinně dosahují vybraných cílů.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Organizace </a:t>
            </a:r>
            <a:r>
              <a:rPr lang="cs-CZ" sz="1800" dirty="0"/>
              <a:t>mohou nabývat různých podob a lze je široce chápat. Může se jednat o </a:t>
            </a:r>
            <a:r>
              <a:rPr lang="cs-CZ" sz="1800" b="1" dirty="0"/>
              <a:t>spontánně vzniklé skupiny, organizace </a:t>
            </a:r>
            <a:r>
              <a:rPr lang="cs-CZ" sz="1800" dirty="0"/>
              <a:t>(např. rodina, rod, kulturně spřízněná společenství) nebo uměle vzniklé organizace.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Umělé </a:t>
            </a:r>
            <a:r>
              <a:rPr lang="cs-CZ" sz="1800" b="1" dirty="0"/>
              <a:t>organizace </a:t>
            </a:r>
            <a:r>
              <a:rPr lang="cs-CZ" sz="1800" dirty="0"/>
              <a:t>jsou cíleně vytvořené skupiny, které mají jasně explicitně stanovený účel, podmínky existence, vnitřní a vnější vztahy.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Takto </a:t>
            </a:r>
            <a:r>
              <a:rPr lang="cs-CZ" sz="1800" dirty="0"/>
              <a:t>vzniklá organizace je umělý řád, vědomě lidmi vytvořený z původního řádu přirozeného, za účelem dosahování stanovených cílů.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Mezi </a:t>
            </a:r>
            <a:r>
              <a:rPr lang="cs-CZ" sz="1800" dirty="0"/>
              <a:t>uměle vytvořeného organizace patří celá řada různých druhů </a:t>
            </a:r>
            <a:r>
              <a:rPr lang="cs-CZ" sz="1800" dirty="0" smtClean="0"/>
              <a:t>organizací. 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Management a organizace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Divizionální organizační struktura</a:t>
            </a:r>
            <a:endParaRPr lang="cs-CZ" dirty="0"/>
          </a:p>
        </p:txBody>
      </p:sp>
      <p:pic>
        <p:nvPicPr>
          <p:cNvPr id="6" name="Zástupný symbol pro obsah 3" descr="diviz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915566"/>
            <a:ext cx="6912768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57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/>
              <a:t>Strmá struktura </a:t>
            </a:r>
            <a:r>
              <a:rPr lang="cs-CZ" sz="1800" dirty="0" smtClean="0"/>
              <a:t>– vysoce </a:t>
            </a:r>
            <a:r>
              <a:rPr lang="cs-CZ" sz="1800" dirty="0"/>
              <a:t>centralizovaná struktura s vysokým počtem hierarchických úrovní. Obecně lze konstatovat, že čím větší je počet stupňů řízení (tj. čím strmější je organizační struktura), tím déle trvá iniciace a implementace změn – tj. firma se stává méně flexibilní</a:t>
            </a:r>
            <a:endParaRPr lang="cs-CZ" sz="1800" dirty="0" smtClean="0"/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endParaRPr lang="cs-CZ" sz="1800" dirty="0"/>
          </a:p>
          <a:p>
            <a:pPr algn="just"/>
            <a:r>
              <a:rPr lang="cs-CZ" sz="1800" b="1" dirty="0"/>
              <a:t>Plochá struktura </a:t>
            </a:r>
            <a:r>
              <a:rPr lang="cs-CZ" sz="1800" dirty="0"/>
              <a:t>- je taková organizace, která má nízký počet stupňů řízení. Znamená to nízký počet stupňů organizačních jednotek. Plochá organizace je velmi pružná v rozhodování, protože tok </a:t>
            </a:r>
            <a:r>
              <a:rPr lang="cs-CZ" sz="1800" dirty="0" smtClean="0"/>
              <a:t>informací </a:t>
            </a:r>
            <a:r>
              <a:rPr lang="cs-CZ" sz="1800" dirty="0"/>
              <a:t>od nejníže postavených pracovníků k nejvyššímu </a:t>
            </a:r>
            <a:r>
              <a:rPr lang="cs-CZ" sz="1800" dirty="0" smtClean="0"/>
              <a:t>vedení </a:t>
            </a:r>
            <a:r>
              <a:rPr lang="cs-CZ" sz="1800" dirty="0"/>
              <a:t>organizace je rychlý a </a:t>
            </a:r>
            <a:r>
              <a:rPr lang="cs-CZ" sz="1800" dirty="0" smtClean="0"/>
              <a:t>krátký.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Organizační struktury z hlediska </a:t>
            </a:r>
            <a:r>
              <a:rPr lang="cs-CZ" dirty="0" smtClean="0"/>
              <a:t>rozpětí 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796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Strmá organizační struktura</a:t>
            </a:r>
            <a:endParaRPr lang="cs-CZ" dirty="0"/>
          </a:p>
        </p:txBody>
      </p:sp>
      <p:pic>
        <p:nvPicPr>
          <p:cNvPr id="6" name="Zástupný symbol pro obsah 3" descr="strmá stuktura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9632" y="950162"/>
            <a:ext cx="5813375" cy="35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64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Plochá organizační struktura</a:t>
            </a:r>
            <a:endParaRPr lang="cs-CZ" dirty="0"/>
          </a:p>
        </p:txBody>
      </p:sp>
      <p:pic>
        <p:nvPicPr>
          <p:cNvPr id="5" name="Zástupný symbol pro obsah 3" descr="plochá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1131590"/>
            <a:ext cx="6552728" cy="309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11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61123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/>
              <a:t>Liniová </a:t>
            </a:r>
            <a:r>
              <a:rPr lang="cs-CZ" sz="1800" b="1" dirty="0" smtClean="0"/>
              <a:t>struktura </a:t>
            </a:r>
            <a:r>
              <a:rPr lang="cs-CZ" sz="1800" dirty="0" smtClean="0"/>
              <a:t>– pozice </a:t>
            </a:r>
            <a:r>
              <a:rPr lang="cs-CZ" sz="1800" dirty="0"/>
              <a:t>a vztahy nadřízenosti a podřízenosti jsou uspořádány a orientovány vertikálně. Každý nadřízený má jasně přidělené podřízené a každý podřízený má jasně přiděleného </a:t>
            </a:r>
            <a:r>
              <a:rPr lang="cs-CZ" sz="1800" dirty="0" smtClean="0"/>
              <a:t>nadřízeného.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 smtClean="0"/>
              <a:t>Funkcionální struktura </a:t>
            </a:r>
            <a:r>
              <a:rPr lang="cs-CZ" sz="1800" dirty="0" smtClean="0"/>
              <a:t>– základem </a:t>
            </a:r>
            <a:r>
              <a:rPr lang="cs-CZ" sz="1800" dirty="0"/>
              <a:t>této struktury je uspořádání, kdy má pracovník různé nadřízené pro různé oblasti fungování </a:t>
            </a:r>
            <a:r>
              <a:rPr lang="cs-CZ" sz="1800" dirty="0" smtClean="0"/>
              <a:t>organizace.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 smtClean="0"/>
              <a:t>Liniově-štábní struktura </a:t>
            </a:r>
            <a:r>
              <a:rPr lang="cs-CZ" sz="1800" dirty="0" smtClean="0"/>
              <a:t>– jde </a:t>
            </a:r>
            <a:r>
              <a:rPr lang="cs-CZ" sz="1800" dirty="0"/>
              <a:t>uspořádání založené </a:t>
            </a:r>
            <a:r>
              <a:rPr lang="cs-CZ" sz="1800" dirty="0" smtClean="0"/>
              <a:t>na liniové struktuře rozšířené </a:t>
            </a:r>
            <a:r>
              <a:rPr lang="cs-CZ" sz="1800" dirty="0"/>
              <a:t>o takzvané štábní útvary, které zajišťují podporu řídících činností pro různé hierarchické úrovně a oblasti fungování </a:t>
            </a:r>
            <a:r>
              <a:rPr lang="cs-CZ" sz="1800" dirty="0" smtClean="0"/>
              <a:t>organizace.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/>
              <a:t>Maticová struktura </a:t>
            </a:r>
            <a:r>
              <a:rPr lang="cs-CZ" sz="1800" dirty="0" smtClean="0"/>
              <a:t>– základem </a:t>
            </a:r>
            <a:r>
              <a:rPr lang="cs-CZ" sz="1800" dirty="0"/>
              <a:t>organizační struktury je klasická vertikální liniová struktura, která je kombinována s horizontálně fungujícími ad-hoc vytvářenými týmy, které se věnují například </a:t>
            </a:r>
            <a:r>
              <a:rPr lang="cs-CZ" sz="1800" dirty="0" smtClean="0"/>
              <a:t>speciálním projektům.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endParaRPr lang="cs-CZ" sz="1800" dirty="0" smtClean="0"/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Organizační struktury z hlediska </a:t>
            </a:r>
            <a:r>
              <a:rPr lang="cs-CZ" dirty="0" smtClean="0"/>
              <a:t>dělby pravomoci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34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Liniová organizační struktura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03598"/>
            <a:ext cx="5760639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Funkcionální organizační struktura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059582"/>
            <a:ext cx="5544616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72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Liniově-štábní organizační struktura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059582"/>
            <a:ext cx="5976663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51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Struktura projektové koordinace</a:t>
            </a:r>
            <a:endParaRPr lang="cs-CZ" dirty="0"/>
          </a:p>
        </p:txBody>
      </p:sp>
      <p:pic>
        <p:nvPicPr>
          <p:cNvPr id="5" name="Zástupný symbol pro obsah 3" descr="projekt koor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843558"/>
            <a:ext cx="6696744" cy="35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56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Projektová struktura</a:t>
            </a:r>
            <a:endParaRPr lang="cs-CZ" dirty="0"/>
          </a:p>
        </p:txBody>
      </p:sp>
      <p:pic>
        <p:nvPicPr>
          <p:cNvPr id="6" name="Zástupný symbol pro obsah 5" descr="projekt2.jpg"/>
          <p:cNvPicPr/>
          <p:nvPr/>
        </p:nvPicPr>
        <p:blipFill rotWithShape="1">
          <a:blip r:embed="rId2" cstate="print"/>
          <a:srcRect t="15030" b="16601"/>
          <a:stretch/>
        </p:blipFill>
        <p:spPr bwMode="auto">
          <a:xfrm>
            <a:off x="611560" y="915566"/>
            <a:ext cx="7128792" cy="3600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9290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 smtClean="0"/>
              <a:t>Co </a:t>
            </a:r>
            <a:r>
              <a:rPr lang="cs-CZ" sz="1800" dirty="0"/>
              <a:t>do rozsahu a významu </a:t>
            </a:r>
            <a:r>
              <a:rPr lang="cs-CZ" sz="1800" dirty="0" smtClean="0"/>
              <a:t>nejpočetnější skupinu umělých organizací </a:t>
            </a:r>
            <a:r>
              <a:rPr lang="cs-CZ" sz="1800" dirty="0"/>
              <a:t>tvoří organizace, do nichž lidé vstupují prostřednictvím pracovně-právního vztahu a stávají se tak jejími zaměstnanci.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Takové </a:t>
            </a:r>
            <a:r>
              <a:rPr lang="cs-CZ" sz="1800" dirty="0"/>
              <a:t>organizace se nazývají organizacemi zaměstnaneckými a můžeme ji chápat jako množinu lidí/zaměstnanců, kteří disponují svojí pracovní silou, vybavení technikou, informacemi a finančními prostředky, které jsou majetkem vlastníků</a:t>
            </a:r>
            <a:r>
              <a:rPr lang="cs-CZ" sz="1800" dirty="0" smtClean="0"/>
              <a:t>.</a:t>
            </a:r>
          </a:p>
          <a:p>
            <a:pPr lvl="0" algn="just"/>
            <a:r>
              <a:rPr lang="cs-CZ" sz="1800" b="1" dirty="0"/>
              <a:t>Zaměstnanecké organizace </a:t>
            </a:r>
            <a:r>
              <a:rPr lang="cs-CZ" sz="1800" dirty="0"/>
              <a:t>mohou mít charakter podnikatelský (podniky, ziskové organizace) nebo nepodnikatelský (neziskové organizace). Organizace můžeme také členit podle typu vlastnictví na státní (rozpočtové, příspěvkové, obecně prospěšné), družstevní, soukromé (podniky jednotlivců, obchodní společnosti) a společenské (politické strany, občanské iniciativy, odborové organizace, církve, zájmové organizace).</a:t>
            </a:r>
          </a:p>
          <a:p>
            <a:pPr lvl="0"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Management a organizace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008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Maticová struktura</a:t>
            </a:r>
            <a:endParaRPr lang="cs-CZ" dirty="0"/>
          </a:p>
        </p:txBody>
      </p:sp>
      <p:pic>
        <p:nvPicPr>
          <p:cNvPr id="5" name="Zástupný symbol pro obsah 5" descr="maticová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608" y="915566"/>
            <a:ext cx="6192687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24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1059582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4078" indent="-514350" algn="just">
              <a:buFont typeface="+mj-lt"/>
              <a:buAutoNum type="arabicPeriod"/>
            </a:pPr>
            <a:r>
              <a:rPr lang="cs-CZ" sz="1800" dirty="0"/>
              <a:t>Identifikace potřebných hlavních, obslužných a pomocných </a:t>
            </a:r>
            <a:r>
              <a:rPr lang="cs-CZ" sz="1800" dirty="0" smtClean="0"/>
              <a:t>činností</a:t>
            </a:r>
          </a:p>
          <a:p>
            <a:pPr marL="624078" indent="-514350" algn="just">
              <a:buFont typeface="+mj-lt"/>
              <a:buAutoNum type="arabicPeriod"/>
            </a:pPr>
            <a:endParaRPr lang="cs-CZ" sz="1800" dirty="0"/>
          </a:p>
          <a:p>
            <a:pPr marL="624078" indent="-514350" algn="just">
              <a:buFont typeface="+mj-lt"/>
              <a:buAutoNum type="arabicPeriod"/>
            </a:pPr>
            <a:r>
              <a:rPr lang="cs-CZ" sz="1800" dirty="0"/>
              <a:t>Provedení dělby </a:t>
            </a:r>
            <a:r>
              <a:rPr lang="cs-CZ" sz="1800" dirty="0" smtClean="0"/>
              <a:t>práce</a:t>
            </a:r>
          </a:p>
          <a:p>
            <a:pPr marL="624078" indent="-514350" algn="just">
              <a:buFont typeface="+mj-lt"/>
              <a:buAutoNum type="arabicPeriod"/>
            </a:pPr>
            <a:endParaRPr lang="cs-CZ" sz="1800" dirty="0"/>
          </a:p>
          <a:p>
            <a:pPr marL="624078" indent="-514350" algn="just">
              <a:buFont typeface="+mj-lt"/>
              <a:buAutoNum type="arabicPeriod"/>
            </a:pPr>
            <a:r>
              <a:rPr lang="cs-CZ" sz="1800" dirty="0"/>
              <a:t>Sdružování specializovaných činností do </a:t>
            </a:r>
            <a:r>
              <a:rPr lang="cs-CZ" sz="1800" dirty="0" smtClean="0"/>
              <a:t>útvarů</a:t>
            </a:r>
          </a:p>
          <a:p>
            <a:pPr marL="624078" indent="-514350" algn="just">
              <a:buFont typeface="+mj-lt"/>
              <a:buAutoNum type="arabicPeriod"/>
            </a:pPr>
            <a:endParaRPr lang="cs-CZ" sz="1800" dirty="0"/>
          </a:p>
          <a:p>
            <a:pPr marL="624078" indent="-514350" algn="just">
              <a:buFont typeface="+mj-lt"/>
              <a:buAutoNum type="arabicPeriod"/>
            </a:pPr>
            <a:r>
              <a:rPr lang="cs-CZ" sz="1800" dirty="0"/>
              <a:t>Zajištění způsobů </a:t>
            </a:r>
            <a:r>
              <a:rPr lang="cs-CZ" sz="1800" dirty="0" smtClean="0"/>
              <a:t>koordinace</a:t>
            </a:r>
          </a:p>
          <a:p>
            <a:pPr marL="624078" indent="-514350" algn="just">
              <a:buFont typeface="+mj-lt"/>
              <a:buAutoNum type="arabicPeriod"/>
            </a:pPr>
            <a:endParaRPr lang="cs-CZ" sz="1800" dirty="0"/>
          </a:p>
          <a:p>
            <a:pPr marL="624078" indent="-514350" algn="just">
              <a:buFont typeface="+mj-lt"/>
              <a:buAutoNum type="arabicPeriod"/>
            </a:pPr>
            <a:r>
              <a:rPr lang="cs-CZ" sz="1800" dirty="0"/>
              <a:t>Vyřešení pravomoci a odpovědnosti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 smtClean="0"/>
              <a:t>Proces tvorby organizační struktury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0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dirty="0"/>
              <a:t>A. </a:t>
            </a:r>
            <a:r>
              <a:rPr lang="cs-CZ" sz="1800" b="1" dirty="0" err="1"/>
              <a:t>Etzioni</a:t>
            </a:r>
            <a:r>
              <a:rPr lang="cs-CZ" sz="1800" b="1" dirty="0"/>
              <a:t> </a:t>
            </a:r>
            <a:r>
              <a:rPr lang="cs-CZ" sz="1800" dirty="0"/>
              <a:t>(1964) člení organizace na organizace s převažující:</a:t>
            </a:r>
          </a:p>
          <a:p>
            <a:pPr lvl="0" algn="just"/>
            <a:r>
              <a:rPr lang="cs-CZ" sz="1800" i="1" dirty="0"/>
              <a:t>donucovací autoritou </a:t>
            </a:r>
            <a:r>
              <a:rPr lang="cs-CZ" sz="1800" dirty="0"/>
              <a:t>– organizace typické nedobrovolným členstvím (např. věznice, nápravné ústavy);</a:t>
            </a:r>
          </a:p>
          <a:p>
            <a:pPr lvl="0" algn="just"/>
            <a:r>
              <a:rPr lang="cs-CZ" sz="1800" i="1" dirty="0"/>
              <a:t>utilitární (racionálně právní) autoritou </a:t>
            </a:r>
            <a:r>
              <a:rPr lang="cs-CZ" sz="1800" dirty="0"/>
              <a:t>– členství v těchto organizacích je založeno na principu ekonomické odměny (průmyslové, obchodní, zemědělské organizace);</a:t>
            </a:r>
          </a:p>
          <a:p>
            <a:pPr lvl="0" algn="just"/>
            <a:r>
              <a:rPr lang="cs-CZ" sz="1800" i="1" dirty="0"/>
              <a:t>normativní autoritou </a:t>
            </a:r>
            <a:r>
              <a:rPr lang="cs-CZ" sz="1800" dirty="0"/>
              <a:t>– organizace s morálním charakterem členství a vnitřní hodnotou odměn (církve, politické strany atd.);</a:t>
            </a:r>
          </a:p>
          <a:p>
            <a:pPr algn="just"/>
            <a:r>
              <a:rPr lang="cs-CZ" sz="1800" i="1" dirty="0"/>
              <a:t>smíšené organizace</a:t>
            </a:r>
          </a:p>
          <a:p>
            <a:pPr marL="0" indent="0" algn="just">
              <a:buNone/>
            </a:pPr>
            <a:r>
              <a:rPr lang="cs-CZ" sz="1800" b="1" dirty="0" err="1"/>
              <a:t>Tureckiová</a:t>
            </a:r>
            <a:r>
              <a:rPr lang="cs-CZ" sz="1800" dirty="0"/>
              <a:t> (2004) člení organizace podle typu angažování následovně:</a:t>
            </a:r>
          </a:p>
          <a:p>
            <a:pPr lvl="0" algn="just"/>
            <a:r>
              <a:rPr lang="cs-CZ" sz="1800" dirty="0"/>
              <a:t>organizace s odcizeným angažováním (např. věznice);</a:t>
            </a:r>
          </a:p>
          <a:p>
            <a:pPr lvl="0" algn="just"/>
            <a:r>
              <a:rPr lang="cs-CZ" sz="1800" dirty="0"/>
              <a:t>organizace s morálním angažováním (např. církve);</a:t>
            </a:r>
          </a:p>
          <a:p>
            <a:pPr algn="just"/>
            <a:r>
              <a:rPr lang="cs-CZ" sz="1800" dirty="0"/>
              <a:t>organizace s </a:t>
            </a:r>
            <a:r>
              <a:rPr lang="cs-CZ" sz="1800" dirty="0" err="1"/>
              <a:t>kalkulativním</a:t>
            </a:r>
            <a:r>
              <a:rPr lang="cs-CZ" sz="1800" dirty="0"/>
              <a:t> angažováním (např. podniky).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Typy organizací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430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Organizaci můžeme ze systémového hlediska chápat jako </a:t>
            </a:r>
            <a:r>
              <a:rPr lang="cs-CZ" sz="1800" dirty="0"/>
              <a:t>uspořádaný systém </a:t>
            </a:r>
            <a:r>
              <a:rPr lang="cs-CZ" sz="1800" dirty="0" smtClean="0"/>
              <a:t>tvořeny </a:t>
            </a:r>
            <a:r>
              <a:rPr lang="cs-CZ" sz="1800" dirty="0"/>
              <a:t>prvky, které jsou spojené navzájem určitými vazbami a jako celek vykazuje určité vlastnosti, chování. </a:t>
            </a:r>
            <a:endParaRPr lang="cs-CZ" sz="1800" dirty="0" smtClean="0"/>
          </a:p>
          <a:p>
            <a:pPr algn="just"/>
            <a:endParaRPr lang="cs-CZ" sz="1800" dirty="0" smtClean="0"/>
          </a:p>
          <a:p>
            <a:pPr marL="0" indent="0" algn="just">
              <a:buNone/>
            </a:pPr>
            <a:r>
              <a:rPr lang="cs-CZ" sz="1800" dirty="0" smtClean="0"/>
              <a:t>V</a:t>
            </a:r>
            <a:r>
              <a:rPr lang="cs-CZ" sz="1800" dirty="0"/>
              <a:t> organizaci jako v systému probíhají dva základní typy transformačních </a:t>
            </a:r>
            <a:r>
              <a:rPr lang="cs-CZ" sz="1800" dirty="0" smtClean="0"/>
              <a:t>procesů:</a:t>
            </a:r>
          </a:p>
          <a:p>
            <a:pPr algn="just"/>
            <a:r>
              <a:rPr lang="cs-CZ" sz="1800" b="1" dirty="0" smtClean="0"/>
              <a:t>hmotně </a:t>
            </a:r>
            <a:r>
              <a:rPr lang="cs-CZ" sz="1800" b="1" dirty="0"/>
              <a:t>energetická transformace </a:t>
            </a:r>
            <a:r>
              <a:rPr lang="cs-CZ" sz="1800" dirty="0"/>
              <a:t>(přeměna surovin ve </a:t>
            </a:r>
            <a:r>
              <a:rPr lang="cs-CZ" sz="1800" dirty="0" smtClean="0"/>
              <a:t>výstupy) – hmotně </a:t>
            </a:r>
            <a:r>
              <a:rPr lang="cs-CZ" sz="1800" dirty="0"/>
              <a:t>energetický proces je vztahován k obsahové stránce řízení „Co se řídí</a:t>
            </a:r>
            <a:r>
              <a:rPr lang="cs-CZ" sz="1800" dirty="0" smtClean="0"/>
              <a:t>?“ Hmotně </a:t>
            </a:r>
            <a:r>
              <a:rPr lang="cs-CZ" sz="1800" dirty="0"/>
              <a:t>energetický proces, to je proces přeměny vstupů na výstupy, se navenek projevuje jako chování </a:t>
            </a:r>
            <a:r>
              <a:rPr lang="cs-CZ" sz="1800" dirty="0" smtClean="0"/>
              <a:t>organizace.</a:t>
            </a:r>
          </a:p>
          <a:p>
            <a:pPr algn="just"/>
            <a:r>
              <a:rPr lang="cs-CZ" sz="1800" b="1" dirty="0" smtClean="0"/>
              <a:t>informační </a:t>
            </a:r>
            <a:r>
              <a:rPr lang="cs-CZ" sz="1800" b="1" dirty="0"/>
              <a:t>transformace </a:t>
            </a:r>
            <a:r>
              <a:rPr lang="cs-CZ" sz="1800" dirty="0"/>
              <a:t>(získávání, zpracování informací a informační působení na </a:t>
            </a:r>
            <a:r>
              <a:rPr lang="cs-CZ" sz="1800" dirty="0" smtClean="0"/>
              <a:t>rozhodování) – proces </a:t>
            </a:r>
            <a:r>
              <a:rPr lang="cs-CZ" sz="1800" dirty="0"/>
              <a:t>informační transformace se vztahuje k formě procesu řízení „Jak se řídí</a:t>
            </a:r>
            <a:r>
              <a:rPr lang="cs-CZ" sz="1800" dirty="0" smtClean="0"/>
              <a:t>?“.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Organizace jako systém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871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Organizace </a:t>
            </a:r>
            <a:r>
              <a:rPr lang="cs-CZ" sz="1800" dirty="0"/>
              <a:t>má určitou strukturu, která je tvořena prvky, vztahy a vazbami uspořádané z pohledu účelu a naplnění požadovaných cílů. </a:t>
            </a:r>
            <a:endParaRPr lang="cs-CZ" sz="1800" dirty="0" smtClean="0"/>
          </a:p>
          <a:p>
            <a:pPr algn="just"/>
            <a:r>
              <a:rPr lang="cs-CZ" sz="1800" dirty="0" smtClean="0"/>
              <a:t>Veškeré </a:t>
            </a:r>
            <a:r>
              <a:rPr lang="cs-CZ" sz="1800" dirty="0"/>
              <a:t>vazby mezi jednotlivými prvky v organizaci mají charakter toků informací, který je v současné době řešen v rámci informačních systémů organizací. </a:t>
            </a:r>
            <a:endParaRPr lang="cs-CZ" sz="1800" dirty="0" smtClean="0"/>
          </a:p>
          <a:p>
            <a:pPr algn="just"/>
            <a:r>
              <a:rPr lang="cs-CZ" sz="1800" dirty="0" smtClean="0"/>
              <a:t>Jako </a:t>
            </a:r>
            <a:r>
              <a:rPr lang="cs-CZ" sz="1800" dirty="0"/>
              <a:t>každý systém, tak také v organizaci existují prvky vstupní a výstupní. </a:t>
            </a:r>
            <a:endParaRPr lang="cs-CZ" sz="1800" dirty="0" smtClean="0"/>
          </a:p>
          <a:p>
            <a:pPr algn="just"/>
            <a:r>
              <a:rPr lang="cs-CZ" sz="1800" dirty="0" smtClean="0"/>
              <a:t>Vstupy </a:t>
            </a:r>
            <a:r>
              <a:rPr lang="cs-CZ" sz="1800" dirty="0"/>
              <a:t>představují zdroje potřebné k naplňování cílů organizaci. Na základě transformace vstupů ve vnitřním prostředí organizace jsou potom produkovány výstupy hmotné nebo nehmotné povahy. </a:t>
            </a:r>
            <a:endParaRPr lang="cs-CZ" sz="1800" dirty="0" smtClean="0"/>
          </a:p>
          <a:p>
            <a:pPr algn="just"/>
            <a:r>
              <a:rPr lang="cs-CZ" sz="1800" dirty="0" smtClean="0"/>
              <a:t>Výstupy </a:t>
            </a:r>
            <a:r>
              <a:rPr lang="cs-CZ" sz="1800" dirty="0"/>
              <a:t>mohou být hmotné výrobky, poskytování služeb nebo práce, ale i třeba vnitropodnikové výkony.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Organizace jako systém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296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Prvky organizace</a:t>
            </a:r>
            <a:r>
              <a:rPr lang="cs-CZ" sz="1800" dirty="0"/>
              <a:t>, kterými jsou lidé a výrobní prostředky, rozdělujeme do dvou skupin, a to na prvky řízené a prvky řídící.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Prvky </a:t>
            </a:r>
            <a:r>
              <a:rPr lang="cs-CZ" sz="1800" b="1" dirty="0"/>
              <a:t>řízené</a:t>
            </a:r>
            <a:r>
              <a:rPr lang="cs-CZ" sz="1800" dirty="0"/>
              <a:t> představují koordinované útvary řízené prvky řídícími. Jedná se v podstatě o podřízené, kteří jsou řízeni svými manažery.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Řídící </a:t>
            </a:r>
            <a:r>
              <a:rPr lang="cs-CZ" sz="1800" b="1" dirty="0"/>
              <a:t>prvky</a:t>
            </a:r>
            <a:r>
              <a:rPr lang="cs-CZ" sz="1800" dirty="0"/>
              <a:t> </a:t>
            </a:r>
            <a:r>
              <a:rPr lang="cs-CZ" sz="1800" dirty="0" smtClean="0"/>
              <a:t>představují </a:t>
            </a:r>
            <a:r>
              <a:rPr lang="cs-CZ" sz="1800" dirty="0"/>
              <a:t>samotný management organizace. </a:t>
            </a:r>
            <a:endParaRPr lang="cs-CZ" sz="1800" dirty="0" smtClean="0"/>
          </a:p>
          <a:p>
            <a:pPr algn="just"/>
            <a:r>
              <a:rPr lang="cs-CZ" sz="1800" dirty="0" smtClean="0"/>
              <a:t>Nejvyšším </a:t>
            </a:r>
            <a:r>
              <a:rPr lang="cs-CZ" sz="1800" dirty="0"/>
              <a:t>řídícím prvkem (vrcholovým řídícím prvkem) je top management realizující strategické řízení. </a:t>
            </a:r>
            <a:endParaRPr lang="cs-CZ" sz="1800" dirty="0" smtClean="0"/>
          </a:p>
          <a:p>
            <a:pPr algn="just"/>
            <a:r>
              <a:rPr lang="cs-CZ" sz="1800" dirty="0" smtClean="0"/>
              <a:t>Nejnižším </a:t>
            </a:r>
            <a:r>
              <a:rPr lang="cs-CZ" sz="1800" dirty="0"/>
              <a:t>řídícím prvkem je operativní řídící prvek, který představuje liniové manažery realizující operativní řízení. </a:t>
            </a:r>
            <a:endParaRPr lang="cs-CZ" sz="1800" dirty="0" smtClean="0"/>
          </a:p>
          <a:p>
            <a:pPr algn="just"/>
            <a:r>
              <a:rPr lang="cs-CZ" sz="1800" dirty="0" smtClean="0"/>
              <a:t>Mezi </a:t>
            </a:r>
            <a:r>
              <a:rPr lang="cs-CZ" sz="1800" dirty="0"/>
              <a:t>těmito dvěma řídícími prvky existuje střední řídící prvek, který je tvořen středním managementem, který realizuje taktické řízení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Prvky organizace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540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Prvky organizačního systému jsou diferencovány na základě struktury a chování příslušného systému do organizačních subsystémů, které mohou mít charakter trvalý nebo pružný. </a:t>
            </a:r>
            <a:endParaRPr lang="cs-CZ" sz="1800" dirty="0" smtClean="0"/>
          </a:p>
          <a:p>
            <a:pPr algn="just"/>
            <a:r>
              <a:rPr lang="cs-CZ" sz="1800" dirty="0" smtClean="0"/>
              <a:t>V</a:t>
            </a:r>
            <a:r>
              <a:rPr lang="cs-CZ" sz="1800" dirty="0"/>
              <a:t> podstatě lze v podniku vymezit tři základní subsystémy, a to subsystém výrobní, ekonomický a sociální.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Výrobní </a:t>
            </a:r>
            <a:r>
              <a:rPr lang="cs-CZ" sz="1800" b="1" dirty="0"/>
              <a:t>subsystém</a:t>
            </a:r>
            <a:r>
              <a:rPr lang="cs-CZ" sz="1800" dirty="0"/>
              <a:t> je spojen s hmotně energetickým procesem přeměny vstupů na výstupy, popřípadě poskytování služeb.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Subsystém </a:t>
            </a:r>
            <a:r>
              <a:rPr lang="cs-CZ" sz="1800" b="1" dirty="0"/>
              <a:t>ekonomický</a:t>
            </a:r>
            <a:r>
              <a:rPr lang="cs-CZ" sz="1800" dirty="0"/>
              <a:t> je spojen s ekonomickými aktivitami v organizaci a jeho součásti jsou příslušné ekonomické režimy včetně vnitropodnikových, obchodních, zásobovacích a odbytových aktivit v rámci příslušného organizačního informačního systému.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Subsystém </a:t>
            </a:r>
            <a:r>
              <a:rPr lang="cs-CZ" sz="1800" b="1" dirty="0"/>
              <a:t>sociální</a:t>
            </a:r>
            <a:r>
              <a:rPr lang="cs-CZ" sz="1800" dirty="0"/>
              <a:t> je tvořen jednotlivci, sociálními skupinami a institucemi a vzájemnými vazbami mezi těmito </a:t>
            </a:r>
            <a:r>
              <a:rPr lang="cs-CZ" sz="1800" dirty="0" smtClean="0"/>
              <a:t>prvky.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Organizační subsystémy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242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Vztahy v </a:t>
            </a:r>
            <a:r>
              <a:rPr lang="cs-CZ" sz="1800" b="1" dirty="0" smtClean="0"/>
              <a:t>organizaci</a:t>
            </a:r>
            <a:r>
              <a:rPr lang="cs-CZ" sz="1800" dirty="0" smtClean="0"/>
              <a:t> </a:t>
            </a:r>
            <a:r>
              <a:rPr lang="cs-CZ" sz="1800" dirty="0"/>
              <a:t>představují vztahy mezi vedoucím pracovníkem a podřízenými.  </a:t>
            </a:r>
            <a:endParaRPr lang="cs-CZ" sz="1800" dirty="0" smtClean="0"/>
          </a:p>
          <a:p>
            <a:pPr algn="just"/>
            <a:r>
              <a:rPr lang="cs-CZ" sz="1800" dirty="0" smtClean="0"/>
              <a:t>Váchal </a:t>
            </a:r>
            <a:r>
              <a:rPr lang="cs-CZ" sz="1800" dirty="0"/>
              <a:t>et al. rozlišuje tyto druhy vztahů: přímé, skupinové, s nepřímou účastí vedoucího.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Přímé </a:t>
            </a:r>
            <a:r>
              <a:rPr lang="cs-CZ" sz="1800" b="1" dirty="0"/>
              <a:t>vztahy</a:t>
            </a:r>
            <a:r>
              <a:rPr lang="cs-CZ" sz="1800" dirty="0"/>
              <a:t> se vyskytují ve všech organizačních a řídících strukturách a v obecné rovině jde o liniovou řídící strukturu s jedním stupněm řízení.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Skupinové </a:t>
            </a:r>
            <a:r>
              <a:rPr lang="cs-CZ" sz="1800" b="1" dirty="0"/>
              <a:t>vztahy</a:t>
            </a:r>
            <a:r>
              <a:rPr lang="cs-CZ" sz="1800" dirty="0"/>
              <a:t> představují vztahy nadřízeného a podřízeného v přítomnosti dalšího podřízeného pracovníka.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Vztahy </a:t>
            </a:r>
            <a:r>
              <a:rPr lang="cs-CZ" sz="1800" b="1" dirty="0"/>
              <a:t>s nepřímou účastí vedoucího</a:t>
            </a:r>
            <a:r>
              <a:rPr lang="cs-CZ" sz="1800" dirty="0"/>
              <a:t> jsou charakteristické metodickou vazbou, jejímž cílem je získat potřebné informace pro vedoucího za účelem koordinace činností organizačních útvarů.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Vztahy v organizaci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232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3490</TotalTime>
  <Words>2048</Words>
  <Application>Microsoft Office PowerPoint</Application>
  <PresentationFormat>Předvádění na obrazovce (16:9)</PresentationFormat>
  <Paragraphs>158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Calibri</vt:lpstr>
      <vt:lpstr>Enriqueta</vt:lpstr>
      <vt:lpstr>Times New Roman</vt:lpstr>
      <vt:lpstr>SLU</vt:lpstr>
      <vt:lpstr>Design organizační struktury</vt:lpstr>
      <vt:lpstr>Management a organizace I</vt:lpstr>
      <vt:lpstr>Management a organizace II</vt:lpstr>
      <vt:lpstr>Typy organizací</vt:lpstr>
      <vt:lpstr>Organizace jako systém I</vt:lpstr>
      <vt:lpstr>Organizace jako systém II</vt:lpstr>
      <vt:lpstr>Prvky organizace</vt:lpstr>
      <vt:lpstr>Organizační subsystémy</vt:lpstr>
      <vt:lpstr>Vztahy v organizaci</vt:lpstr>
      <vt:lpstr>Vazby v organizaci</vt:lpstr>
      <vt:lpstr>Organizační struktura I</vt:lpstr>
      <vt:lpstr>Organizační struktura II</vt:lpstr>
      <vt:lpstr>Organizační struktura III</vt:lpstr>
      <vt:lpstr>Struktura procesní</vt:lpstr>
      <vt:lpstr>Struktura útvarová</vt:lpstr>
      <vt:lpstr>Členění organizačních struktur</vt:lpstr>
      <vt:lpstr>Organizační struktury z hlediska seskupování činností</vt:lpstr>
      <vt:lpstr>Funkční organizační struktura</vt:lpstr>
      <vt:lpstr>Výrobková organizační struktura</vt:lpstr>
      <vt:lpstr>Divizionální organizační struktura</vt:lpstr>
      <vt:lpstr>Organizační struktury z hlediska rozpětí řízení</vt:lpstr>
      <vt:lpstr>Strmá organizační struktura</vt:lpstr>
      <vt:lpstr>Plochá organizační struktura</vt:lpstr>
      <vt:lpstr>Organizační struktury z hlediska dělby pravomoci</vt:lpstr>
      <vt:lpstr>Liniová organizační struktura</vt:lpstr>
      <vt:lpstr>Funkcionální organizační struktura</vt:lpstr>
      <vt:lpstr>Liniově-štábní organizační struktura</vt:lpstr>
      <vt:lpstr>Struktura projektové koordinace</vt:lpstr>
      <vt:lpstr>Projektová struktura</vt:lpstr>
      <vt:lpstr>Maticová struktura</vt:lpstr>
      <vt:lpstr>Proces tvorby organizační struktury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zap0046</cp:lastModifiedBy>
  <cp:revision>283</cp:revision>
  <dcterms:created xsi:type="dcterms:W3CDTF">2016-07-06T15:42:34Z</dcterms:created>
  <dcterms:modified xsi:type="dcterms:W3CDTF">2021-03-15T17:46:29Z</dcterms:modified>
</cp:coreProperties>
</file>