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3"/>
  </p:notesMasterIdLst>
  <p:sldIdLst>
    <p:sldId id="256" r:id="rId2"/>
    <p:sldId id="321" r:id="rId3"/>
    <p:sldId id="348" r:id="rId4"/>
    <p:sldId id="349" r:id="rId5"/>
    <p:sldId id="361" r:id="rId6"/>
    <p:sldId id="366" r:id="rId7"/>
    <p:sldId id="367" r:id="rId8"/>
    <p:sldId id="381" r:id="rId9"/>
    <p:sldId id="382" r:id="rId10"/>
    <p:sldId id="383" r:id="rId11"/>
    <p:sldId id="384" r:id="rId12"/>
    <p:sldId id="385" r:id="rId13"/>
    <p:sldId id="368" r:id="rId14"/>
    <p:sldId id="370" r:id="rId15"/>
    <p:sldId id="372" r:id="rId16"/>
    <p:sldId id="373" r:id="rId17"/>
    <p:sldId id="364" r:id="rId18"/>
    <p:sldId id="351" r:id="rId19"/>
    <p:sldId id="365" r:id="rId20"/>
    <p:sldId id="363" r:id="rId21"/>
    <p:sldId id="352" r:id="rId22"/>
    <p:sldId id="362" r:id="rId23"/>
    <p:sldId id="350" r:id="rId24"/>
    <p:sldId id="353" r:id="rId25"/>
    <p:sldId id="354" r:id="rId26"/>
    <p:sldId id="355" r:id="rId27"/>
    <p:sldId id="356" r:id="rId28"/>
    <p:sldId id="357" r:id="rId29"/>
    <p:sldId id="358" r:id="rId30"/>
    <p:sldId id="359" r:id="rId31"/>
    <p:sldId id="360" r:id="rId32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307871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788" y="6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pPr/>
              <a:t>22.03.2021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580231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 smtClean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  <a:endParaRPr lang="cs-CZ" sz="2400" dirty="0">
              <a:solidFill>
                <a:srgbClr val="981E3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 smtClean="0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 smtClean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699542"/>
            <a:ext cx="5112568" cy="216024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Koncepce manažerských funkcí</a:t>
            </a:r>
            <a:endParaRPr lang="cs-CZ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1763688" y="3219822"/>
            <a:ext cx="3888432" cy="136815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cs-CZ" sz="1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Manažerské funkce sekvenční</a:t>
            </a:r>
          </a:p>
          <a:p>
            <a:pPr marL="0" indent="0" algn="r">
              <a:buNone/>
            </a:pPr>
            <a:r>
              <a:rPr lang="cs-CZ" sz="1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 přednáška</a:t>
            </a:r>
            <a:endParaRPr lang="cs-CZ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588224" y="3723878"/>
            <a:ext cx="2384047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9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Šárka Zapletalová, Ph.D.</a:t>
            </a:r>
          </a:p>
          <a:p>
            <a:pPr algn="r"/>
            <a:r>
              <a:rPr lang="cs-CZ" altLang="cs-CZ" sz="9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Katedra Podnikové ekonomiky a managementu</a:t>
            </a:r>
          </a:p>
          <a:p>
            <a:pPr algn="r"/>
            <a:r>
              <a:rPr lang="cs-CZ" altLang="cs-CZ" sz="9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MANAGEMENT</a:t>
            </a:r>
            <a:endParaRPr lang="cs-CZ" altLang="cs-CZ" sz="9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Někteří autoři používají k charakteristice vlastnosti cílů akronym </a:t>
            </a:r>
            <a:r>
              <a:rPr lang="cs-CZ" sz="1800" b="1" dirty="0"/>
              <a:t>SMARTER, </a:t>
            </a:r>
            <a:r>
              <a:rPr lang="cs-CZ" sz="1800" dirty="0"/>
              <a:t>který navazuje na starší akronyma </a:t>
            </a:r>
            <a:r>
              <a:rPr lang="cs-CZ" sz="1800" b="1" dirty="0"/>
              <a:t>SMART</a:t>
            </a:r>
            <a:r>
              <a:rPr lang="cs-CZ" sz="1800" dirty="0"/>
              <a:t> kde písmeno „</a:t>
            </a:r>
            <a:r>
              <a:rPr lang="cs-CZ" sz="1800" b="1" dirty="0"/>
              <a:t>E“ </a:t>
            </a:r>
            <a:r>
              <a:rPr lang="cs-CZ" sz="1800" dirty="0"/>
              <a:t>vyjadřuje vlastnost</a:t>
            </a:r>
            <a:r>
              <a:rPr lang="cs-CZ" sz="1800" b="1" dirty="0"/>
              <a:t> „</a:t>
            </a:r>
            <a:r>
              <a:rPr lang="cs-CZ" sz="1800" b="1" dirty="0" err="1"/>
              <a:t>ethical</a:t>
            </a:r>
            <a:r>
              <a:rPr lang="cs-CZ" sz="1800" b="1" dirty="0"/>
              <a:t> </a:t>
            </a:r>
            <a:r>
              <a:rPr lang="cs-CZ" sz="1800" dirty="0"/>
              <a:t>(etický) a písmeno </a:t>
            </a:r>
            <a:r>
              <a:rPr lang="cs-CZ" sz="1800" b="1" dirty="0"/>
              <a:t>„R“</a:t>
            </a:r>
            <a:r>
              <a:rPr lang="cs-CZ" sz="1800" dirty="0"/>
              <a:t> pak označuje </a:t>
            </a:r>
            <a:r>
              <a:rPr lang="cs-CZ" sz="1800" b="1" dirty="0" err="1"/>
              <a:t>resourced</a:t>
            </a:r>
            <a:r>
              <a:rPr lang="cs-CZ" sz="1800" b="1" dirty="0"/>
              <a:t> </a:t>
            </a:r>
            <a:r>
              <a:rPr lang="cs-CZ" sz="1800" dirty="0"/>
              <a:t>(zaměřený na zdroje</a:t>
            </a:r>
            <a:r>
              <a:rPr lang="cs-CZ" sz="1800" dirty="0" smtClean="0"/>
              <a:t>).</a:t>
            </a:r>
          </a:p>
          <a:p>
            <a:pPr algn="just"/>
            <a:endParaRPr lang="cs-CZ" sz="1800" dirty="0" smtClean="0"/>
          </a:p>
          <a:p>
            <a:pPr algn="just"/>
            <a:r>
              <a:rPr lang="cs-CZ" sz="1800" dirty="0" smtClean="0"/>
              <a:t>V</a:t>
            </a:r>
            <a:r>
              <a:rPr lang="cs-CZ" sz="1800" dirty="0"/>
              <a:t> podmínkách České republiky někteří autoři využívají akronym </a:t>
            </a:r>
            <a:r>
              <a:rPr lang="cs-CZ" sz="1800" b="1" dirty="0"/>
              <a:t>KARAT, </a:t>
            </a:r>
            <a:r>
              <a:rPr lang="cs-CZ" sz="1800" dirty="0"/>
              <a:t>kde jednotlivá písmena označují následující vlastnosti cílů:</a:t>
            </a:r>
          </a:p>
          <a:p>
            <a:pPr lvl="1" algn="just"/>
            <a:r>
              <a:rPr lang="cs-CZ" sz="1800" b="1" dirty="0"/>
              <a:t>K – </a:t>
            </a:r>
            <a:r>
              <a:rPr lang="cs-CZ" sz="1800" dirty="0"/>
              <a:t>konkrétní</a:t>
            </a:r>
          </a:p>
          <a:p>
            <a:pPr lvl="1" algn="just"/>
            <a:r>
              <a:rPr lang="cs-CZ" sz="1800" b="1" dirty="0"/>
              <a:t>A – </a:t>
            </a:r>
            <a:r>
              <a:rPr lang="cs-CZ" sz="1800" dirty="0"/>
              <a:t>ambiciózní</a:t>
            </a:r>
          </a:p>
          <a:p>
            <a:pPr lvl="1" algn="just"/>
            <a:r>
              <a:rPr lang="cs-CZ" sz="1800" b="1" dirty="0"/>
              <a:t>R – </a:t>
            </a:r>
            <a:r>
              <a:rPr lang="cs-CZ" sz="1800" dirty="0"/>
              <a:t>reálné</a:t>
            </a:r>
          </a:p>
          <a:p>
            <a:pPr lvl="1" algn="just"/>
            <a:r>
              <a:rPr lang="cs-CZ" sz="1800" b="1" dirty="0"/>
              <a:t>A – </a:t>
            </a:r>
            <a:r>
              <a:rPr lang="cs-CZ" sz="1800" dirty="0"/>
              <a:t>akceptovatelné</a:t>
            </a:r>
          </a:p>
          <a:p>
            <a:pPr lvl="1" algn="just"/>
            <a:r>
              <a:rPr lang="cs-CZ" sz="1800" b="1" dirty="0"/>
              <a:t>T – </a:t>
            </a:r>
            <a:r>
              <a:rPr lang="cs-CZ" sz="1800" dirty="0"/>
              <a:t>terminované</a:t>
            </a:r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832648" cy="507703"/>
          </a:xfrm>
        </p:spPr>
        <p:txBody>
          <a:bodyPr/>
          <a:lstStyle/>
          <a:p>
            <a:r>
              <a:rPr lang="cs-CZ" dirty="0" smtClean="0"/>
              <a:t>Pravidla pro stanovení cílů podniku II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52780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987574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r>
              <a:rPr lang="cs-CZ" sz="1800" dirty="0"/>
              <a:t>cíle týkající se postavení podniku na trhu (tržní podíl, objem prodeje, velikost obratu aj.);</a:t>
            </a:r>
          </a:p>
          <a:p>
            <a:pPr lvl="0" algn="just"/>
            <a:r>
              <a:rPr lang="cs-CZ" sz="1800" dirty="0"/>
              <a:t>cíle týkající se rentability (zisk, rentabilita z obratu, z vlastního a celkového kapitálu);</a:t>
            </a:r>
          </a:p>
          <a:p>
            <a:pPr lvl="0" algn="just"/>
            <a:r>
              <a:rPr lang="cs-CZ" sz="1800" dirty="0"/>
              <a:t>finanční cíle (likvidita, struktura kapitálu, úvěrová důvěra, schopnost samofinancování);</a:t>
            </a:r>
          </a:p>
          <a:p>
            <a:pPr lvl="0" algn="just"/>
            <a:r>
              <a:rPr lang="cs-CZ" sz="1800" dirty="0"/>
              <a:t>sociální cíle (ekonomické a sociální zabezpečení zaměstnanců, výkony a postoje zaměstnanců a managementu, rozvoj osobnosti, pracovní uspokojení);</a:t>
            </a:r>
          </a:p>
          <a:p>
            <a:pPr lvl="0" algn="just"/>
            <a:r>
              <a:rPr lang="cs-CZ" sz="1800" dirty="0"/>
              <a:t>cíle týkající se tržní prestiže a společenského postavení (image a prestiž, společenský a regionální vliv, politický vliv, vztah k veřejnosti aj.).</a:t>
            </a:r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832648" cy="507703"/>
          </a:xfrm>
        </p:spPr>
        <p:txBody>
          <a:bodyPr/>
          <a:lstStyle/>
          <a:p>
            <a:r>
              <a:rPr lang="cs-CZ" dirty="0" smtClean="0"/>
              <a:t>Skupiny oblasti cílů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89568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03189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600" dirty="0"/>
              <a:t>V podstatě lze cíle rozdělit do dvou základních skupin, kam patří:</a:t>
            </a:r>
          </a:p>
          <a:p>
            <a:pPr lvl="1" algn="just"/>
            <a:r>
              <a:rPr lang="cs-CZ" sz="1600" b="1" dirty="0"/>
              <a:t>Cíle obecné</a:t>
            </a:r>
            <a:r>
              <a:rPr lang="cs-CZ" sz="1600" dirty="0"/>
              <a:t>, které představují integrující prvek, z něhož vychází jak strategické tak i operativní řízení. Většinou mají charakter </a:t>
            </a:r>
            <a:r>
              <a:rPr lang="cs-CZ" sz="1600" b="1" dirty="0"/>
              <a:t>vůdčí ideje a </a:t>
            </a:r>
            <a:r>
              <a:rPr lang="cs-CZ" sz="1600" dirty="0"/>
              <a:t>orientují se na dosažení hodnot a realizovatelnost vize i poslání.</a:t>
            </a:r>
          </a:p>
          <a:p>
            <a:pPr lvl="1" algn="just"/>
            <a:r>
              <a:rPr lang="cs-CZ" sz="1600" b="1" dirty="0"/>
              <a:t>Cíle konkrétní, </a:t>
            </a:r>
            <a:r>
              <a:rPr lang="cs-CZ" sz="1600" dirty="0"/>
              <a:t>které představují rozvití obecných cílů a jsou zaměřeny na hlavní aktivitu podniku, specifikuji potřebnou alokaci zdrojů a usměrňují budoucí rozhodování. Jedná se tudíž převážně o cíle operačního charakteru</a:t>
            </a:r>
            <a:r>
              <a:rPr lang="cs-CZ" sz="1600" dirty="0" smtClean="0"/>
              <a:t>.</a:t>
            </a:r>
          </a:p>
          <a:p>
            <a:pPr algn="just"/>
            <a:r>
              <a:rPr lang="cs-CZ" sz="1600" b="1" dirty="0" smtClean="0"/>
              <a:t>Hierarchizace </a:t>
            </a:r>
            <a:r>
              <a:rPr lang="cs-CZ" sz="1600" b="1" dirty="0"/>
              <a:t>cílů</a:t>
            </a:r>
            <a:r>
              <a:rPr lang="cs-CZ" sz="1600" dirty="0"/>
              <a:t> znamená, že pro formulaci cílů je vhodné použít diferencovaný přístup rozlišující různé úrovně cílů. Cíle potom můžeme dělit na</a:t>
            </a:r>
            <a:r>
              <a:rPr lang="cs-CZ" sz="1600" dirty="0" smtClean="0"/>
              <a:t>:</a:t>
            </a:r>
          </a:p>
          <a:p>
            <a:pPr lvl="1" algn="just"/>
            <a:r>
              <a:rPr lang="cs-CZ" sz="1600" dirty="0" smtClean="0"/>
              <a:t>nadřazené </a:t>
            </a:r>
            <a:r>
              <a:rPr lang="cs-CZ" sz="1600" dirty="0"/>
              <a:t>– vrcholové cíle (mise podniku, formulace identity podniku, podniková politika), </a:t>
            </a:r>
            <a:endParaRPr lang="cs-CZ" sz="1600" dirty="0" smtClean="0"/>
          </a:p>
          <a:p>
            <a:pPr lvl="1" algn="just"/>
            <a:r>
              <a:rPr lang="cs-CZ" sz="1600" dirty="0" smtClean="0"/>
              <a:t>prováděcí </a:t>
            </a:r>
            <a:r>
              <a:rPr lang="cs-CZ" sz="1600" dirty="0"/>
              <a:t>cíle (cíle funkčních oblastí), </a:t>
            </a:r>
            <a:endParaRPr lang="cs-CZ" sz="1600" dirty="0" smtClean="0"/>
          </a:p>
          <a:p>
            <a:pPr lvl="1" algn="just"/>
            <a:r>
              <a:rPr lang="cs-CZ" sz="1600" dirty="0" smtClean="0"/>
              <a:t>dílčí </a:t>
            </a:r>
            <a:r>
              <a:rPr lang="cs-CZ" sz="1600" dirty="0"/>
              <a:t>cíle </a:t>
            </a:r>
          </a:p>
          <a:p>
            <a:pPr lvl="1" algn="just"/>
            <a:r>
              <a:rPr lang="cs-CZ" sz="1600" dirty="0" smtClean="0"/>
              <a:t>elementární </a:t>
            </a:r>
            <a:r>
              <a:rPr lang="cs-CZ" sz="1600" dirty="0"/>
              <a:t>cíle (operace s nástroji marketingového mixu).</a:t>
            </a:r>
          </a:p>
          <a:p>
            <a:pPr lvl="0" algn="just"/>
            <a:endParaRPr lang="cs-CZ" sz="1600" dirty="0"/>
          </a:p>
          <a:p>
            <a:pPr algn="just"/>
            <a:endParaRPr lang="cs-CZ" sz="16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832648" cy="507703"/>
          </a:xfrm>
        </p:spPr>
        <p:txBody>
          <a:bodyPr/>
          <a:lstStyle/>
          <a:p>
            <a:r>
              <a:rPr lang="cs-CZ" dirty="0" smtClean="0"/>
              <a:t>Hierarchizace a skupiny cílů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6381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03189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Vize pomáhají popsat cíl organizace. Vyjadřuje co by podnik chtěl dosáhnout a jakým způsobem</a:t>
            </a:r>
            <a:r>
              <a:rPr lang="cs-CZ" sz="1800" dirty="0" smtClean="0"/>
              <a:t>. Vize </a:t>
            </a:r>
            <a:r>
              <a:rPr lang="cs-CZ" sz="1800" dirty="0"/>
              <a:t>podniku představuje model budoucího vývoje a stavu podniku v konkrétně časově vymezeném </a:t>
            </a:r>
            <a:r>
              <a:rPr lang="cs-CZ" sz="1800" dirty="0" smtClean="0"/>
              <a:t>období. Vize </a:t>
            </a:r>
            <a:r>
              <a:rPr lang="cs-CZ" sz="1800" dirty="0"/>
              <a:t>se stává dlouhodobou, přitažlivou, smysluplnou a motivující představou usilující o dosažení pozitivní podnikové </a:t>
            </a:r>
            <a:r>
              <a:rPr lang="cs-CZ" sz="1800" dirty="0" smtClean="0"/>
              <a:t>budoucnosti. Často </a:t>
            </a:r>
            <a:r>
              <a:rPr lang="cs-CZ" sz="1800" dirty="0"/>
              <a:t>také zahrnují hodnoty organizace</a:t>
            </a:r>
            <a:r>
              <a:rPr lang="cs-CZ" sz="1800" dirty="0" smtClean="0"/>
              <a:t>. Měly </a:t>
            </a:r>
            <a:r>
              <a:rPr lang="cs-CZ" sz="1800" dirty="0"/>
              <a:t>by být inspirací pro chování zaměstnanců</a:t>
            </a:r>
            <a:r>
              <a:rPr lang="cs-CZ" sz="1800" dirty="0" smtClean="0"/>
              <a:t>.</a:t>
            </a:r>
          </a:p>
          <a:p>
            <a:pPr algn="just"/>
            <a:r>
              <a:rPr lang="cs-CZ" sz="1800" dirty="0"/>
              <a:t>Lze konstatovat, že se jedná o souhrn myšlenek, které předbíhají svou dobu se silným motivačním účinkem. V důsledku tohoto faktu můžeme konstatovat, že se jedná o smysluplný a přitažlivý obraz budoucnosti, ve které vize vytyčuje základní směr vývoje podniku. </a:t>
            </a:r>
            <a:endParaRPr lang="cs-CZ" sz="1800" dirty="0" smtClean="0"/>
          </a:p>
          <a:p>
            <a:pPr algn="just"/>
            <a:r>
              <a:rPr lang="cs-CZ" sz="1800" b="1" dirty="0" smtClean="0"/>
              <a:t>Úkolem </a:t>
            </a:r>
            <a:r>
              <a:rPr lang="cs-CZ" sz="1800" b="1" dirty="0"/>
              <a:t>vize</a:t>
            </a:r>
            <a:r>
              <a:rPr lang="cs-CZ" sz="1800" dirty="0"/>
              <a:t> je zachytávat a reagovat na podněty o nastupujícím vývoji, které mohou být v současné době mlhavé, nepřesné a nevýrazné, ale v budoucnosti se mohou stát </a:t>
            </a:r>
            <a:r>
              <a:rPr lang="cs-CZ" sz="1800" b="1" dirty="0"/>
              <a:t>impulsem, který ovlivní vývoj podniku.</a:t>
            </a:r>
            <a:endParaRPr lang="cs-CZ" sz="1800" dirty="0"/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4896544" cy="507703"/>
          </a:xfrm>
        </p:spPr>
        <p:txBody>
          <a:bodyPr/>
          <a:lstStyle/>
          <a:p>
            <a:r>
              <a:rPr lang="cs-CZ" dirty="0" smtClean="0"/>
              <a:t>Vize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29346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03189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r>
              <a:rPr lang="cs-CZ" sz="1800" dirty="0"/>
              <a:t>snadno představitelná a uskutečnitelná;</a:t>
            </a:r>
          </a:p>
          <a:p>
            <a:pPr lvl="0" algn="just"/>
            <a:r>
              <a:rPr lang="cs-CZ" sz="1800" dirty="0"/>
              <a:t>adresně přitažlivá pro rozhodující zájmové skupiny v podniku;</a:t>
            </a:r>
          </a:p>
          <a:p>
            <a:pPr lvl="0" algn="just"/>
            <a:r>
              <a:rPr lang="cs-CZ" sz="1800" dirty="0"/>
              <a:t>jasně zaměřená k dosažení cíle čímž je usnadněno zaměření základních rozhodujících procesů;</a:t>
            </a:r>
          </a:p>
          <a:p>
            <a:pPr lvl="0" algn="just"/>
            <a:r>
              <a:rPr lang="cs-CZ" sz="1800" dirty="0"/>
              <a:t>flexibilní, jež umožní reagovat pružně na měnící se podmínky okolí i vhodnou iniciativu jedinců;</a:t>
            </a:r>
          </a:p>
          <a:p>
            <a:pPr lvl="0" algn="just"/>
            <a:r>
              <a:rPr lang="cs-CZ" sz="1800" dirty="0"/>
              <a:t>srozumitelná a snadno sdělitelná a přístupně vysvětlitelná;</a:t>
            </a:r>
          </a:p>
          <a:p>
            <a:pPr lvl="0" algn="just"/>
            <a:r>
              <a:rPr lang="cs-CZ" sz="1800" dirty="0"/>
              <a:t>dostatečně široká, aby byla při implementaci strategie pružná, ale zase nikoliv tak široká, aby se vytratila koncentrace na hlavní cíle;</a:t>
            </a:r>
          </a:p>
          <a:p>
            <a:pPr lvl="0" algn="just"/>
            <a:r>
              <a:rPr lang="cs-CZ" sz="1800" dirty="0"/>
              <a:t>je spojnicí různých dílčích cílů i priorit a vytváří v podniku uznávaný dominantní cíl;</a:t>
            </a:r>
          </a:p>
          <a:p>
            <a:pPr algn="just"/>
            <a:r>
              <a:rPr lang="cs-CZ" sz="1800" dirty="0"/>
              <a:t>současně může vize připomínat chyby, kterých se podnik dopustil v minulosti a tak je i upozorněním na omyly a nedostatky.</a:t>
            </a:r>
            <a:r>
              <a:rPr lang="cs-CZ" sz="1800" b="1" dirty="0" smtClean="0"/>
              <a:t>.</a:t>
            </a:r>
            <a:endParaRPr lang="cs-CZ" sz="1800" dirty="0"/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4896544" cy="507703"/>
          </a:xfrm>
        </p:spPr>
        <p:txBody>
          <a:bodyPr/>
          <a:lstStyle/>
          <a:p>
            <a:r>
              <a:rPr lang="cs-CZ" dirty="0" smtClean="0"/>
              <a:t>Požadavky na vizi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85555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Mise specifikuje podnikatelské aktivity, ve kterých chce podnik působit a se kterými chce konkurovat</a:t>
            </a:r>
            <a:r>
              <a:rPr lang="cs-CZ" sz="1800" dirty="0" smtClean="0"/>
              <a:t>.</a:t>
            </a:r>
          </a:p>
          <a:p>
            <a:pPr algn="just"/>
            <a:r>
              <a:rPr lang="cs-CZ" sz="1800" dirty="0"/>
              <a:t>Poslání podniku má být veřejným, jasným a pochopitelným vyhlášením vývojového směru podniku, kterým je informovaná veřejnost a motivací zaměstnanců, jimž má dodat potřebnou sociální jistotu, kterou podnik svou existencí zajišťuje</a:t>
            </a:r>
          </a:p>
          <a:p>
            <a:pPr algn="just"/>
            <a:r>
              <a:rPr lang="cs-CZ" sz="1800" dirty="0"/>
              <a:t>Je více konkrétnější než vize.</a:t>
            </a:r>
          </a:p>
          <a:p>
            <a:pPr algn="just"/>
            <a:r>
              <a:rPr lang="cs-CZ" sz="1800" dirty="0"/>
              <a:t>Mise odůvodňuje a vysvětluje existenci podniku.</a:t>
            </a:r>
          </a:p>
          <a:p>
            <a:pPr algn="just"/>
            <a:r>
              <a:rPr lang="cs-CZ" sz="1800" dirty="0"/>
              <a:t>Mise dává odpověď na otázku: „Jakou přidanou hodnotu může náš podnik nabídnout trhu nebo lidstvu</a:t>
            </a:r>
            <a:r>
              <a:rPr lang="cs-CZ" sz="1800" dirty="0" smtClean="0"/>
              <a:t>?“</a:t>
            </a:r>
          </a:p>
          <a:p>
            <a:pPr algn="just"/>
            <a:r>
              <a:rPr lang="cs-CZ" sz="1800" dirty="0"/>
              <a:t>Poslání (mise) podniku zdůvodňuje oprávněnost existence podniku a vyjadřuje přání vedení podniku, jak by měl být podnik chápán a přijímán veřejností. </a:t>
            </a:r>
            <a:endParaRPr lang="cs-CZ" sz="1800" i="1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040560" cy="507703"/>
          </a:xfrm>
        </p:spPr>
        <p:txBody>
          <a:bodyPr/>
          <a:lstStyle/>
          <a:p>
            <a:r>
              <a:rPr lang="cs-CZ" dirty="0" smtClean="0"/>
              <a:t>Mise - poslání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99695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107504" y="703189"/>
            <a:ext cx="7872124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1800" dirty="0"/>
              <a:t>V důsledku toho vyplývá, že poslání podniku přímo definuje </a:t>
            </a:r>
            <a:r>
              <a:rPr lang="cs-CZ" sz="1800" b="1" dirty="0"/>
              <a:t>směry podnikatelských aktivit, </a:t>
            </a:r>
            <a:r>
              <a:rPr lang="cs-CZ" sz="1800" dirty="0"/>
              <a:t>stanovuje zásady </a:t>
            </a:r>
            <a:r>
              <a:rPr lang="cs-CZ" sz="1800" b="1" dirty="0"/>
              <a:t>podnikové kultury</a:t>
            </a:r>
            <a:r>
              <a:rPr lang="cs-CZ" sz="1800" dirty="0"/>
              <a:t> spolu s vhodnými </a:t>
            </a:r>
            <a:r>
              <a:rPr lang="cs-CZ" sz="1800" b="1" dirty="0"/>
              <a:t>vazbami na zaměstnance a </a:t>
            </a:r>
            <a:r>
              <a:rPr lang="cs-CZ" sz="1800" dirty="0"/>
              <a:t>vytváří </a:t>
            </a:r>
            <a:r>
              <a:rPr lang="cs-CZ" sz="1800" b="1" dirty="0"/>
              <a:t>vztah k zákazníkovi i konkurenci. </a:t>
            </a:r>
            <a:r>
              <a:rPr lang="cs-CZ" sz="1800" dirty="0"/>
              <a:t>Proto dobře vytvořené poslání podniku by mělo obsahovat:</a:t>
            </a:r>
            <a:endParaRPr lang="cs-CZ" sz="1800" dirty="0" smtClean="0"/>
          </a:p>
          <a:p>
            <a:pPr algn="just"/>
            <a:r>
              <a:rPr lang="cs-CZ" sz="1800" dirty="0" smtClean="0"/>
              <a:t>Cíl podniku.</a:t>
            </a:r>
          </a:p>
          <a:p>
            <a:pPr algn="just"/>
            <a:r>
              <a:rPr lang="cs-CZ" sz="1800" dirty="0" smtClean="0"/>
              <a:t>Zdůvodnění </a:t>
            </a:r>
            <a:r>
              <a:rPr lang="cs-CZ" sz="1800" dirty="0"/>
              <a:t>existence podniku (</a:t>
            </a:r>
            <a:r>
              <a:rPr lang="cs-CZ" sz="1800" i="1" dirty="0" err="1"/>
              <a:t>Be</a:t>
            </a:r>
            <a:r>
              <a:rPr lang="cs-CZ" sz="1800" i="1" dirty="0"/>
              <a:t> </a:t>
            </a:r>
            <a:r>
              <a:rPr lang="cs-CZ" sz="1800" i="1" dirty="0" err="1"/>
              <a:t>the</a:t>
            </a:r>
            <a:r>
              <a:rPr lang="cs-CZ" sz="1800" i="1" dirty="0"/>
              <a:t> </a:t>
            </a:r>
            <a:r>
              <a:rPr lang="cs-CZ" sz="1800" i="1" dirty="0" err="1"/>
              <a:t>best</a:t>
            </a:r>
            <a:r>
              <a:rPr lang="cs-CZ" sz="1800" i="1" dirty="0"/>
              <a:t> </a:t>
            </a:r>
            <a:r>
              <a:rPr lang="cs-CZ" sz="1800" i="1" dirty="0" err="1"/>
              <a:t>employer</a:t>
            </a:r>
            <a:r>
              <a:rPr lang="cs-CZ" sz="1800" i="1" dirty="0"/>
              <a:t> </a:t>
            </a:r>
            <a:r>
              <a:rPr lang="cs-CZ" sz="1800" i="1" dirty="0" err="1"/>
              <a:t>for</a:t>
            </a:r>
            <a:r>
              <a:rPr lang="cs-CZ" sz="1800" i="1" dirty="0"/>
              <a:t> </a:t>
            </a:r>
            <a:r>
              <a:rPr lang="cs-CZ" sz="1800" i="1" dirty="0" err="1"/>
              <a:t>our</a:t>
            </a:r>
            <a:r>
              <a:rPr lang="cs-CZ" sz="1800" i="1" dirty="0"/>
              <a:t> </a:t>
            </a:r>
            <a:r>
              <a:rPr lang="cs-CZ" sz="1800" i="1" dirty="0" err="1"/>
              <a:t>people</a:t>
            </a:r>
            <a:r>
              <a:rPr lang="cs-CZ" sz="1800" i="1" dirty="0"/>
              <a:t> in </a:t>
            </a:r>
            <a:r>
              <a:rPr lang="cs-CZ" sz="1800" i="1" dirty="0" err="1"/>
              <a:t>each</a:t>
            </a:r>
            <a:r>
              <a:rPr lang="cs-CZ" sz="1800" i="1" dirty="0"/>
              <a:t> </a:t>
            </a:r>
            <a:r>
              <a:rPr lang="cs-CZ" sz="1800" i="1" dirty="0" err="1"/>
              <a:t>community</a:t>
            </a:r>
            <a:r>
              <a:rPr lang="cs-CZ" sz="1800" i="1" dirty="0"/>
              <a:t> </a:t>
            </a:r>
            <a:r>
              <a:rPr lang="cs-CZ" sz="1800" i="1" dirty="0" err="1"/>
              <a:t>around</a:t>
            </a:r>
            <a:r>
              <a:rPr lang="cs-CZ" sz="1800" i="1" dirty="0"/>
              <a:t> </a:t>
            </a:r>
            <a:r>
              <a:rPr lang="cs-CZ" sz="1800" i="1" dirty="0" err="1"/>
              <a:t>the</a:t>
            </a:r>
            <a:r>
              <a:rPr lang="cs-CZ" sz="1800" i="1" dirty="0"/>
              <a:t> </a:t>
            </a:r>
            <a:r>
              <a:rPr lang="cs-CZ" sz="1800" i="1" dirty="0" err="1"/>
              <a:t>world</a:t>
            </a:r>
            <a:r>
              <a:rPr lang="cs-CZ" sz="1800" i="1" dirty="0"/>
              <a:t> and </a:t>
            </a:r>
            <a:r>
              <a:rPr lang="cs-CZ" sz="1800" i="1" dirty="0" err="1"/>
              <a:t>deliver</a:t>
            </a:r>
            <a:r>
              <a:rPr lang="cs-CZ" sz="1800" i="1" dirty="0"/>
              <a:t> </a:t>
            </a:r>
            <a:r>
              <a:rPr lang="cs-CZ" sz="1800" i="1" dirty="0" err="1"/>
              <a:t>operational</a:t>
            </a:r>
            <a:r>
              <a:rPr lang="cs-CZ" sz="1800" i="1" dirty="0"/>
              <a:t> excellence to </a:t>
            </a:r>
            <a:r>
              <a:rPr lang="cs-CZ" sz="1800" i="1" dirty="0" err="1"/>
              <a:t>our</a:t>
            </a:r>
            <a:r>
              <a:rPr lang="cs-CZ" sz="1800" i="1" dirty="0"/>
              <a:t> </a:t>
            </a:r>
            <a:r>
              <a:rPr lang="cs-CZ" sz="1800" i="1" dirty="0" err="1"/>
              <a:t>customers</a:t>
            </a:r>
            <a:r>
              <a:rPr lang="cs-CZ" sz="1800" i="1" dirty="0"/>
              <a:t> in </a:t>
            </a:r>
            <a:r>
              <a:rPr lang="cs-CZ" sz="1800" i="1" dirty="0" err="1"/>
              <a:t>each</a:t>
            </a:r>
            <a:r>
              <a:rPr lang="cs-CZ" sz="1800" i="1" dirty="0"/>
              <a:t> </a:t>
            </a:r>
            <a:r>
              <a:rPr lang="cs-CZ" sz="1800" i="1" dirty="0" err="1"/>
              <a:t>of</a:t>
            </a:r>
            <a:r>
              <a:rPr lang="cs-CZ" sz="1800" i="1" dirty="0"/>
              <a:t> </a:t>
            </a:r>
            <a:r>
              <a:rPr lang="cs-CZ" sz="1800" i="1" dirty="0" err="1"/>
              <a:t>our</a:t>
            </a:r>
            <a:r>
              <a:rPr lang="cs-CZ" sz="1800" i="1" dirty="0"/>
              <a:t> </a:t>
            </a:r>
            <a:r>
              <a:rPr lang="cs-CZ" sz="1800" i="1" dirty="0" err="1"/>
              <a:t>restaurants</a:t>
            </a:r>
            <a:r>
              <a:rPr lang="cs-CZ" sz="1800" i="1" dirty="0"/>
              <a:t> (</a:t>
            </a:r>
            <a:r>
              <a:rPr lang="cs-CZ" sz="1800" i="1" dirty="0" err="1"/>
              <a:t>McDonald´s</a:t>
            </a:r>
            <a:r>
              <a:rPr lang="cs-CZ" sz="1800" i="1" dirty="0" smtClean="0"/>
              <a:t>)</a:t>
            </a:r>
            <a:r>
              <a:rPr lang="cs-CZ" sz="1800" dirty="0" smtClean="0"/>
              <a:t>).</a:t>
            </a:r>
          </a:p>
          <a:p>
            <a:pPr algn="just"/>
            <a:r>
              <a:rPr lang="cs-CZ" sz="1800" dirty="0" smtClean="0"/>
              <a:t>Étos </a:t>
            </a:r>
            <a:r>
              <a:rPr lang="cs-CZ" sz="1800" dirty="0"/>
              <a:t>podniku: kultura, základní hodnoty, </a:t>
            </a:r>
            <a:r>
              <a:rPr lang="cs-CZ" sz="1800" dirty="0" smtClean="0"/>
              <a:t>ambice.</a:t>
            </a:r>
          </a:p>
          <a:p>
            <a:pPr algn="just"/>
            <a:r>
              <a:rPr lang="cs-CZ" sz="1800" dirty="0" smtClean="0"/>
              <a:t>Čím </a:t>
            </a:r>
            <a:r>
              <a:rPr lang="cs-CZ" sz="1800" dirty="0"/>
              <a:t>se odlišujeme od konkurence (</a:t>
            </a:r>
            <a:r>
              <a:rPr lang="cs-CZ" sz="1800" i="1" dirty="0" err="1"/>
              <a:t>Be</a:t>
            </a:r>
            <a:r>
              <a:rPr lang="cs-CZ" sz="1800" i="1" dirty="0"/>
              <a:t> </a:t>
            </a:r>
            <a:r>
              <a:rPr lang="cs-CZ" sz="1800" i="1" dirty="0" err="1"/>
              <a:t>America´s</a:t>
            </a:r>
            <a:r>
              <a:rPr lang="cs-CZ" sz="1800" i="1" dirty="0"/>
              <a:t> Best </a:t>
            </a:r>
            <a:r>
              <a:rPr lang="cs-CZ" sz="1800" i="1" dirty="0" err="1"/>
              <a:t>Quick-Service</a:t>
            </a:r>
            <a:r>
              <a:rPr lang="cs-CZ" sz="1800" i="1" dirty="0"/>
              <a:t> Restaurant</a:t>
            </a:r>
            <a:r>
              <a:rPr lang="cs-CZ" sz="1800" dirty="0" smtClean="0"/>
              <a:t>).</a:t>
            </a:r>
          </a:p>
          <a:p>
            <a:pPr algn="just"/>
            <a:r>
              <a:rPr lang="cs-CZ" sz="1800" dirty="0" smtClean="0"/>
              <a:t>Konkurenční </a:t>
            </a:r>
            <a:r>
              <a:rPr lang="cs-CZ" sz="1800" dirty="0"/>
              <a:t>výhoda (</a:t>
            </a:r>
            <a:r>
              <a:rPr lang="cs-CZ" sz="1800" i="1" dirty="0"/>
              <a:t>To </a:t>
            </a:r>
            <a:r>
              <a:rPr lang="cs-CZ" sz="1800" i="1" dirty="0" err="1"/>
              <a:t>be</a:t>
            </a:r>
            <a:r>
              <a:rPr lang="cs-CZ" sz="1800" i="1" dirty="0"/>
              <a:t> </a:t>
            </a:r>
            <a:r>
              <a:rPr lang="cs-CZ" sz="1800" i="1" dirty="0" err="1"/>
              <a:t>the</a:t>
            </a:r>
            <a:r>
              <a:rPr lang="cs-CZ" sz="1800" i="1" dirty="0"/>
              <a:t> </a:t>
            </a:r>
            <a:r>
              <a:rPr lang="cs-CZ" sz="1800" i="1" dirty="0" err="1"/>
              <a:t>world´s</a:t>
            </a:r>
            <a:r>
              <a:rPr lang="cs-CZ" sz="1800" i="1" dirty="0"/>
              <a:t> </a:t>
            </a:r>
            <a:r>
              <a:rPr lang="cs-CZ" sz="1800" i="1" dirty="0" err="1"/>
              <a:t>largest</a:t>
            </a:r>
            <a:r>
              <a:rPr lang="cs-CZ" sz="1800" i="1" dirty="0"/>
              <a:t> mobile </a:t>
            </a:r>
            <a:r>
              <a:rPr lang="cs-CZ" sz="1800" i="1" dirty="0" err="1"/>
              <a:t>apps</a:t>
            </a:r>
            <a:r>
              <a:rPr lang="cs-CZ" sz="1800" i="1" dirty="0"/>
              <a:t> developer</a:t>
            </a:r>
            <a:r>
              <a:rPr lang="cs-CZ" sz="1800" dirty="0" smtClean="0"/>
              <a:t>).</a:t>
            </a:r>
          </a:p>
          <a:p>
            <a:pPr algn="just"/>
            <a:r>
              <a:rPr lang="cs-CZ" sz="1800" dirty="0" smtClean="0"/>
              <a:t>Identifikace </a:t>
            </a:r>
            <a:r>
              <a:rPr lang="cs-CZ" sz="1800" dirty="0"/>
              <a:t>trhu a zákazníků (</a:t>
            </a:r>
            <a:r>
              <a:rPr lang="cs-CZ" sz="1800" i="1" dirty="0"/>
              <a:t>To </a:t>
            </a:r>
            <a:r>
              <a:rPr lang="cs-CZ" sz="1800" i="1" dirty="0" err="1"/>
              <a:t>be</a:t>
            </a:r>
            <a:r>
              <a:rPr lang="cs-CZ" sz="1800" i="1" dirty="0"/>
              <a:t> </a:t>
            </a:r>
            <a:r>
              <a:rPr lang="cs-CZ" sz="1800" i="1" dirty="0" err="1"/>
              <a:t>the</a:t>
            </a:r>
            <a:r>
              <a:rPr lang="cs-CZ" sz="1800" i="1" dirty="0"/>
              <a:t> </a:t>
            </a:r>
            <a:r>
              <a:rPr lang="cs-CZ" sz="1800" i="1" dirty="0" err="1"/>
              <a:t>largest</a:t>
            </a:r>
            <a:r>
              <a:rPr lang="cs-CZ" sz="1800" i="1" dirty="0"/>
              <a:t> </a:t>
            </a:r>
            <a:r>
              <a:rPr lang="cs-CZ" sz="1800" i="1" dirty="0" err="1"/>
              <a:t>oncology</a:t>
            </a:r>
            <a:r>
              <a:rPr lang="cs-CZ" sz="1800" i="1" dirty="0"/>
              <a:t> </a:t>
            </a:r>
            <a:r>
              <a:rPr lang="cs-CZ" sz="1800" i="1" dirty="0" err="1"/>
              <a:t>practice</a:t>
            </a:r>
            <a:r>
              <a:rPr lang="cs-CZ" sz="1800" i="1" dirty="0"/>
              <a:t> in St. Louis</a:t>
            </a:r>
            <a:r>
              <a:rPr lang="cs-CZ" sz="1800" dirty="0" smtClean="0"/>
              <a:t>).</a:t>
            </a:r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040560" cy="507703"/>
          </a:xfrm>
        </p:spPr>
        <p:txBody>
          <a:bodyPr/>
          <a:lstStyle/>
          <a:p>
            <a:r>
              <a:rPr lang="cs-CZ" dirty="0" smtClean="0"/>
              <a:t>Co by měla obsahovat mise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60028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Cyklus podnikového plánování</a:t>
            </a:r>
            <a:endParaRPr lang="cs-CZ" dirty="0"/>
          </a:p>
        </p:txBody>
      </p:sp>
      <p:sp>
        <p:nvSpPr>
          <p:cNvPr id="2" name="Obdélník 1"/>
          <p:cNvSpPr/>
          <p:nvPr/>
        </p:nvSpPr>
        <p:spPr>
          <a:xfrm>
            <a:off x="3347864" y="843558"/>
            <a:ext cx="2232248" cy="52941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rgbClr val="000000"/>
                </a:solidFill>
              </a:rPr>
              <a:t>Tým pro tvorbu plánu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3347864" y="4101014"/>
            <a:ext cx="2249572" cy="40644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rgbClr val="000000"/>
                </a:solidFill>
              </a:rPr>
              <a:t>Řídící orgán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3347864" y="1625905"/>
            <a:ext cx="2232248" cy="4948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rgbClr val="000000"/>
                </a:solidFill>
              </a:rPr>
              <a:t>Stanovení cílů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9" name="Obdélník 8"/>
          <p:cNvSpPr/>
          <p:nvPr/>
        </p:nvSpPr>
        <p:spPr>
          <a:xfrm>
            <a:off x="2987824" y="2369602"/>
            <a:ext cx="2952328" cy="5530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rgbClr val="000000"/>
                </a:solidFill>
              </a:rPr>
              <a:t>Stanovení strategického plánu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1" name="Obdélník 10"/>
          <p:cNvSpPr/>
          <p:nvPr/>
        </p:nvSpPr>
        <p:spPr>
          <a:xfrm>
            <a:off x="2987824" y="3260154"/>
            <a:ext cx="2952328" cy="5270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rgbClr val="000000"/>
                </a:solidFill>
              </a:rPr>
              <a:t>Stanovení taktického plánu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7092279" y="1879605"/>
            <a:ext cx="504056" cy="107057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cs-CZ" dirty="0" smtClean="0">
                <a:solidFill>
                  <a:srgbClr val="000000"/>
                </a:solidFill>
              </a:rPr>
              <a:t>Kontrola 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Obdélník 11"/>
          <p:cNvSpPr/>
          <p:nvPr/>
        </p:nvSpPr>
        <p:spPr>
          <a:xfrm>
            <a:off x="1367645" y="1625905"/>
            <a:ext cx="432048" cy="157797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cs-CZ" dirty="0" smtClean="0">
                <a:solidFill>
                  <a:srgbClr val="000000"/>
                </a:solidFill>
              </a:rPr>
              <a:t>Kontrola </a:t>
            </a:r>
            <a:endParaRPr lang="cs-CZ" dirty="0">
              <a:solidFill>
                <a:srgbClr val="000000"/>
              </a:solidFill>
            </a:endParaRPr>
          </a:p>
        </p:txBody>
      </p:sp>
      <p:cxnSp>
        <p:nvCxnSpPr>
          <p:cNvPr id="13" name="Přímá spojnice 12"/>
          <p:cNvCxnSpPr/>
          <p:nvPr/>
        </p:nvCxnSpPr>
        <p:spPr>
          <a:xfrm>
            <a:off x="2195736" y="976621"/>
            <a:ext cx="0" cy="33276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Přímá spojnice 13"/>
          <p:cNvCxnSpPr/>
          <p:nvPr/>
        </p:nvCxnSpPr>
        <p:spPr>
          <a:xfrm>
            <a:off x="6660232" y="976621"/>
            <a:ext cx="0" cy="33276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Přímá spojnice se šipkou 15"/>
          <p:cNvCxnSpPr/>
          <p:nvPr/>
        </p:nvCxnSpPr>
        <p:spPr>
          <a:xfrm>
            <a:off x="2195736" y="976621"/>
            <a:ext cx="108012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Přímá spojnice se šipkou 18"/>
          <p:cNvCxnSpPr/>
          <p:nvPr/>
        </p:nvCxnSpPr>
        <p:spPr>
          <a:xfrm>
            <a:off x="2195736" y="1873335"/>
            <a:ext cx="108012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Přímá spojnice se šipkou 19"/>
          <p:cNvCxnSpPr/>
          <p:nvPr/>
        </p:nvCxnSpPr>
        <p:spPr>
          <a:xfrm>
            <a:off x="2195736" y="4304235"/>
            <a:ext cx="108012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Přímá spojnice se šipkou 22"/>
          <p:cNvCxnSpPr/>
          <p:nvPr/>
        </p:nvCxnSpPr>
        <p:spPr>
          <a:xfrm>
            <a:off x="2195736" y="2640428"/>
            <a:ext cx="792088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Přímá spojnice se šipkou 23"/>
          <p:cNvCxnSpPr/>
          <p:nvPr/>
        </p:nvCxnSpPr>
        <p:spPr>
          <a:xfrm>
            <a:off x="2195736" y="3523666"/>
            <a:ext cx="792088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Přímá spojnice se šipkou 25"/>
          <p:cNvCxnSpPr/>
          <p:nvPr/>
        </p:nvCxnSpPr>
        <p:spPr>
          <a:xfrm flipH="1">
            <a:off x="5580112" y="976621"/>
            <a:ext cx="108012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Přímá spojnice se šipkou 26"/>
          <p:cNvCxnSpPr/>
          <p:nvPr/>
        </p:nvCxnSpPr>
        <p:spPr>
          <a:xfrm flipH="1">
            <a:off x="5574547" y="4304235"/>
            <a:ext cx="108012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Přímá spojnice se šipkou 27"/>
          <p:cNvCxnSpPr/>
          <p:nvPr/>
        </p:nvCxnSpPr>
        <p:spPr>
          <a:xfrm flipH="1">
            <a:off x="5580112" y="1850063"/>
            <a:ext cx="108012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Přímá spojnice se šipkou 41"/>
          <p:cNvCxnSpPr>
            <a:endCxn id="9" idx="3"/>
          </p:cNvCxnSpPr>
          <p:nvPr/>
        </p:nvCxnSpPr>
        <p:spPr>
          <a:xfrm flipH="1">
            <a:off x="5940152" y="2640428"/>
            <a:ext cx="714515" cy="572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Přímá spojnice se šipkou 42"/>
          <p:cNvCxnSpPr/>
          <p:nvPr/>
        </p:nvCxnSpPr>
        <p:spPr>
          <a:xfrm flipH="1">
            <a:off x="5947787" y="3462529"/>
            <a:ext cx="714515" cy="572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20745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Plánování podle úrovně managementu</a:t>
            </a:r>
            <a:endParaRPr lang="cs-CZ" dirty="0"/>
          </a:p>
        </p:txBody>
      </p:sp>
      <p:graphicFrame>
        <p:nvGraphicFramePr>
          <p:cNvPr id="2" name="Tabulk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2624481"/>
              </p:ext>
            </p:extLst>
          </p:nvPr>
        </p:nvGraphicFramePr>
        <p:xfrm>
          <a:off x="107504" y="823567"/>
          <a:ext cx="8064895" cy="397761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00200">
                  <a:extLst>
                    <a:ext uri="{9D8B030D-6E8A-4147-A177-3AD203B41FA5}">
                      <a16:colId xmlns:a16="http://schemas.microsoft.com/office/drawing/2014/main" val="1636303235"/>
                    </a:ext>
                  </a:extLst>
                </a:gridCol>
                <a:gridCol w="2088232">
                  <a:extLst>
                    <a:ext uri="{9D8B030D-6E8A-4147-A177-3AD203B41FA5}">
                      <a16:colId xmlns:a16="http://schemas.microsoft.com/office/drawing/2014/main" val="677805364"/>
                    </a:ext>
                  </a:extLst>
                </a:gridCol>
                <a:gridCol w="1872208">
                  <a:extLst>
                    <a:ext uri="{9D8B030D-6E8A-4147-A177-3AD203B41FA5}">
                      <a16:colId xmlns:a16="http://schemas.microsoft.com/office/drawing/2014/main" val="2661729344"/>
                    </a:ext>
                  </a:extLst>
                </a:gridCol>
                <a:gridCol w="2304255">
                  <a:extLst>
                    <a:ext uri="{9D8B030D-6E8A-4147-A177-3AD203B41FA5}">
                      <a16:colId xmlns:a16="http://schemas.microsoft.com/office/drawing/2014/main" val="4242892889"/>
                    </a:ext>
                  </a:extLst>
                </a:gridCol>
              </a:tblGrid>
              <a:tr h="409150">
                <a:tc>
                  <a:txBody>
                    <a:bodyPr/>
                    <a:lstStyle/>
                    <a:p>
                      <a:pPr algn="l"/>
                      <a:endParaRPr lang="cs-CZ" sz="1600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600" dirty="0" smtClean="0">
                          <a:solidFill>
                            <a:srgbClr val="000000"/>
                          </a:solidFill>
                        </a:rPr>
                        <a:t>Strategické</a:t>
                      </a:r>
                      <a:r>
                        <a:rPr lang="cs-CZ" sz="1600" baseline="0" dirty="0" smtClean="0">
                          <a:solidFill>
                            <a:srgbClr val="000000"/>
                          </a:solidFill>
                        </a:rPr>
                        <a:t> plánování</a:t>
                      </a:r>
                      <a:endParaRPr lang="cs-CZ" sz="1600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600" dirty="0" smtClean="0">
                          <a:solidFill>
                            <a:srgbClr val="000000"/>
                          </a:solidFill>
                        </a:rPr>
                        <a:t>Taktické plánování</a:t>
                      </a:r>
                      <a:endParaRPr lang="cs-CZ" sz="1600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600" dirty="0" smtClean="0">
                          <a:solidFill>
                            <a:srgbClr val="000000"/>
                          </a:solidFill>
                        </a:rPr>
                        <a:t>Operativní plánování</a:t>
                      </a:r>
                      <a:endParaRPr lang="cs-CZ" sz="1600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62739225"/>
                  </a:ext>
                </a:extLst>
              </a:tr>
              <a:tr h="523823">
                <a:tc>
                  <a:txBody>
                    <a:bodyPr/>
                    <a:lstStyle/>
                    <a:p>
                      <a:pPr algn="l"/>
                      <a:r>
                        <a:rPr lang="cs-CZ" sz="1600" dirty="0" smtClean="0">
                          <a:solidFill>
                            <a:srgbClr val="000000"/>
                          </a:solidFill>
                        </a:rPr>
                        <a:t>Časový</a:t>
                      </a:r>
                      <a:r>
                        <a:rPr lang="cs-CZ" sz="1600" baseline="0" dirty="0" smtClean="0">
                          <a:solidFill>
                            <a:srgbClr val="000000"/>
                          </a:solidFill>
                        </a:rPr>
                        <a:t> horizont</a:t>
                      </a:r>
                      <a:endParaRPr lang="cs-CZ" sz="1600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600" dirty="0" smtClean="0">
                          <a:solidFill>
                            <a:srgbClr val="000000"/>
                          </a:solidFill>
                        </a:rPr>
                        <a:t>více než 1 rok</a:t>
                      </a:r>
                      <a:endParaRPr lang="cs-CZ" sz="1600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600" dirty="0" smtClean="0">
                          <a:solidFill>
                            <a:srgbClr val="000000"/>
                          </a:solidFill>
                        </a:rPr>
                        <a:t>obvykle do 1</a:t>
                      </a:r>
                      <a:r>
                        <a:rPr lang="cs-CZ" sz="1600" baseline="0" dirty="0" smtClean="0">
                          <a:solidFill>
                            <a:srgbClr val="000000"/>
                          </a:solidFill>
                        </a:rPr>
                        <a:t> roku</a:t>
                      </a:r>
                      <a:endParaRPr lang="cs-CZ" sz="1600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600" dirty="0" smtClean="0">
                          <a:solidFill>
                            <a:srgbClr val="000000"/>
                          </a:solidFill>
                        </a:rPr>
                        <a:t>denní, čtvrtletní,</a:t>
                      </a:r>
                      <a:r>
                        <a:rPr lang="cs-CZ" sz="1600" baseline="0" dirty="0" smtClean="0">
                          <a:solidFill>
                            <a:srgbClr val="000000"/>
                          </a:solidFill>
                        </a:rPr>
                        <a:t> měsíční, kvartální</a:t>
                      </a:r>
                      <a:endParaRPr lang="cs-CZ" sz="1600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95950199"/>
                  </a:ext>
                </a:extLst>
              </a:tr>
              <a:tr h="581424">
                <a:tc>
                  <a:txBody>
                    <a:bodyPr/>
                    <a:lstStyle/>
                    <a:p>
                      <a:pPr algn="l"/>
                      <a:r>
                        <a:rPr lang="cs-CZ" sz="1600" dirty="0" smtClean="0">
                          <a:solidFill>
                            <a:srgbClr val="000000"/>
                          </a:solidFill>
                        </a:rPr>
                        <a:t>Hlavní důraz</a:t>
                      </a:r>
                      <a:endParaRPr lang="cs-CZ" sz="1600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600" dirty="0" smtClean="0">
                          <a:solidFill>
                            <a:srgbClr val="000000"/>
                          </a:solidFill>
                        </a:rPr>
                        <a:t>ujasnit</a:t>
                      </a:r>
                      <a:r>
                        <a:rPr lang="cs-CZ" sz="1600" baseline="0" dirty="0" smtClean="0">
                          <a:solidFill>
                            <a:srgbClr val="000000"/>
                          </a:solidFill>
                        </a:rPr>
                        <a:t> si a naplánovat budoucí rozhodnutí</a:t>
                      </a:r>
                      <a:endParaRPr lang="cs-CZ" sz="1600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600" dirty="0" smtClean="0">
                          <a:solidFill>
                            <a:srgbClr val="000000"/>
                          </a:solidFill>
                        </a:rPr>
                        <a:t>naplánovaní implementace plánu</a:t>
                      </a:r>
                      <a:endParaRPr lang="cs-CZ" sz="1600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600" dirty="0" smtClean="0">
                          <a:solidFill>
                            <a:srgbClr val="000000"/>
                          </a:solidFill>
                        </a:rPr>
                        <a:t>plánování denních operativních</a:t>
                      </a:r>
                      <a:r>
                        <a:rPr lang="cs-CZ" sz="1600" baseline="0" dirty="0" smtClean="0">
                          <a:solidFill>
                            <a:srgbClr val="000000"/>
                          </a:solidFill>
                        </a:rPr>
                        <a:t> činností</a:t>
                      </a:r>
                      <a:endParaRPr lang="cs-CZ" sz="1600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32573543"/>
                  </a:ext>
                </a:extLst>
              </a:tr>
              <a:tr h="303266">
                <a:tc>
                  <a:txBody>
                    <a:bodyPr/>
                    <a:lstStyle/>
                    <a:p>
                      <a:pPr algn="l"/>
                      <a:r>
                        <a:rPr lang="cs-CZ" sz="1600" dirty="0" smtClean="0">
                          <a:solidFill>
                            <a:srgbClr val="000000"/>
                          </a:solidFill>
                        </a:rPr>
                        <a:t>Nejistota</a:t>
                      </a:r>
                      <a:endParaRPr lang="cs-CZ" sz="1600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600" dirty="0" smtClean="0">
                          <a:solidFill>
                            <a:srgbClr val="000000"/>
                          </a:solidFill>
                        </a:rPr>
                        <a:t>velmi vysoká</a:t>
                      </a:r>
                      <a:endParaRPr lang="cs-CZ" sz="1600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600" dirty="0" smtClean="0">
                          <a:solidFill>
                            <a:srgbClr val="000000"/>
                          </a:solidFill>
                        </a:rPr>
                        <a:t>střední</a:t>
                      </a:r>
                      <a:endParaRPr lang="cs-CZ" sz="1600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600" dirty="0" smtClean="0">
                          <a:solidFill>
                            <a:srgbClr val="000000"/>
                          </a:solidFill>
                        </a:rPr>
                        <a:t>nízká</a:t>
                      </a:r>
                      <a:endParaRPr lang="cs-CZ" sz="1600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69005493"/>
                  </a:ext>
                </a:extLst>
              </a:tr>
              <a:tr h="303266">
                <a:tc>
                  <a:txBody>
                    <a:bodyPr/>
                    <a:lstStyle/>
                    <a:p>
                      <a:pPr algn="l"/>
                      <a:r>
                        <a:rPr lang="cs-CZ" sz="1600" dirty="0" smtClean="0">
                          <a:solidFill>
                            <a:srgbClr val="000000"/>
                          </a:solidFill>
                        </a:rPr>
                        <a:t>Rozpracovanost</a:t>
                      </a:r>
                      <a:endParaRPr lang="cs-CZ" sz="1600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600" dirty="0" smtClean="0">
                          <a:solidFill>
                            <a:srgbClr val="000000"/>
                          </a:solidFill>
                        </a:rPr>
                        <a:t>globální otázky</a:t>
                      </a:r>
                      <a:endParaRPr lang="cs-CZ" sz="1600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600" dirty="0" smtClean="0">
                          <a:solidFill>
                            <a:srgbClr val="000000"/>
                          </a:solidFill>
                        </a:rPr>
                        <a:t>více detailní</a:t>
                      </a:r>
                      <a:r>
                        <a:rPr lang="cs-CZ" sz="1600" baseline="0" dirty="0" smtClean="0">
                          <a:solidFill>
                            <a:srgbClr val="000000"/>
                          </a:solidFill>
                        </a:rPr>
                        <a:t> </a:t>
                      </a:r>
                      <a:endParaRPr lang="cs-CZ" sz="1600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600" dirty="0" smtClean="0">
                          <a:solidFill>
                            <a:srgbClr val="000000"/>
                          </a:solidFill>
                        </a:rPr>
                        <a:t>velmi detailní</a:t>
                      </a:r>
                      <a:endParaRPr lang="cs-CZ" sz="1600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69585050"/>
                  </a:ext>
                </a:extLst>
              </a:tr>
              <a:tr h="523823">
                <a:tc>
                  <a:txBody>
                    <a:bodyPr/>
                    <a:lstStyle/>
                    <a:p>
                      <a:pPr algn="l"/>
                      <a:r>
                        <a:rPr lang="cs-CZ" sz="1600" dirty="0" smtClean="0">
                          <a:solidFill>
                            <a:srgbClr val="000000"/>
                          </a:solidFill>
                        </a:rPr>
                        <a:t>Šíře obsahu</a:t>
                      </a:r>
                      <a:endParaRPr lang="cs-CZ" sz="1600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600" dirty="0" smtClean="0">
                          <a:solidFill>
                            <a:srgbClr val="000000"/>
                          </a:solidFill>
                        </a:rPr>
                        <a:t>velmi široká </a:t>
                      </a:r>
                      <a:endParaRPr lang="cs-CZ" sz="1600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600" dirty="0" smtClean="0">
                          <a:solidFill>
                            <a:srgbClr val="000000"/>
                          </a:solidFill>
                        </a:rPr>
                        <a:t>detailnější</a:t>
                      </a:r>
                      <a:r>
                        <a:rPr lang="cs-CZ" sz="1600" baseline="0" dirty="0" smtClean="0">
                          <a:solidFill>
                            <a:srgbClr val="000000"/>
                          </a:solidFill>
                        </a:rPr>
                        <a:t> plánování aktivit</a:t>
                      </a:r>
                      <a:endParaRPr lang="cs-CZ" sz="1600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600" dirty="0" smtClean="0">
                          <a:solidFill>
                            <a:srgbClr val="000000"/>
                          </a:solidFill>
                        </a:rPr>
                        <a:t>velmi specifická</a:t>
                      </a:r>
                      <a:endParaRPr lang="cs-CZ" sz="1600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95083827"/>
                  </a:ext>
                </a:extLst>
              </a:tr>
              <a:tr h="523823">
                <a:tc>
                  <a:txBody>
                    <a:bodyPr/>
                    <a:lstStyle/>
                    <a:p>
                      <a:pPr algn="l"/>
                      <a:r>
                        <a:rPr lang="cs-CZ" sz="1600" dirty="0" smtClean="0">
                          <a:solidFill>
                            <a:srgbClr val="000000"/>
                          </a:solidFill>
                        </a:rPr>
                        <a:t>Plánovací</a:t>
                      </a:r>
                      <a:r>
                        <a:rPr lang="cs-CZ" sz="1600" baseline="0" dirty="0" smtClean="0">
                          <a:solidFill>
                            <a:srgbClr val="000000"/>
                          </a:solidFill>
                        </a:rPr>
                        <a:t> metody</a:t>
                      </a:r>
                      <a:endParaRPr lang="cs-CZ" sz="1600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600" dirty="0" smtClean="0">
                          <a:solidFill>
                            <a:srgbClr val="000000"/>
                          </a:solidFill>
                        </a:rPr>
                        <a:t>většinou nestrukturované </a:t>
                      </a:r>
                      <a:endParaRPr lang="cs-CZ" sz="1600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600" dirty="0" smtClean="0">
                          <a:solidFill>
                            <a:srgbClr val="000000"/>
                          </a:solidFill>
                        </a:rPr>
                        <a:t>více</a:t>
                      </a:r>
                      <a:r>
                        <a:rPr lang="cs-CZ" sz="1600" baseline="0" dirty="0" smtClean="0">
                          <a:solidFill>
                            <a:srgbClr val="000000"/>
                          </a:solidFill>
                        </a:rPr>
                        <a:t> strukturované</a:t>
                      </a:r>
                      <a:endParaRPr lang="cs-CZ" sz="1600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600" dirty="0" smtClean="0">
                          <a:solidFill>
                            <a:srgbClr val="000000"/>
                          </a:solidFill>
                        </a:rPr>
                        <a:t>vysoce strukturované</a:t>
                      </a:r>
                      <a:endParaRPr lang="cs-CZ" sz="1600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51275454"/>
                  </a:ext>
                </a:extLst>
              </a:tr>
              <a:tr h="523823">
                <a:tc>
                  <a:txBody>
                    <a:bodyPr/>
                    <a:lstStyle/>
                    <a:p>
                      <a:pPr algn="l"/>
                      <a:r>
                        <a:rPr lang="cs-CZ" sz="1600" dirty="0" smtClean="0">
                          <a:solidFill>
                            <a:srgbClr val="000000"/>
                          </a:solidFill>
                        </a:rPr>
                        <a:t>Možnost změny plánu</a:t>
                      </a:r>
                      <a:endParaRPr lang="cs-CZ" sz="1600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600" dirty="0" smtClean="0">
                          <a:solidFill>
                            <a:srgbClr val="000000"/>
                          </a:solidFill>
                        </a:rPr>
                        <a:t>složité a nesnadno</a:t>
                      </a:r>
                      <a:r>
                        <a:rPr lang="cs-CZ" sz="1600" baseline="0" dirty="0" smtClean="0">
                          <a:solidFill>
                            <a:srgbClr val="000000"/>
                          </a:solidFill>
                        </a:rPr>
                        <a:t> opravitelné</a:t>
                      </a:r>
                      <a:endParaRPr lang="cs-CZ" sz="1600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600" dirty="0" smtClean="0">
                          <a:solidFill>
                            <a:srgbClr val="000000"/>
                          </a:solidFill>
                        </a:rPr>
                        <a:t>po</a:t>
                      </a:r>
                      <a:r>
                        <a:rPr lang="cs-CZ" sz="1600" baseline="0" dirty="0" smtClean="0">
                          <a:solidFill>
                            <a:srgbClr val="000000"/>
                          </a:solidFill>
                        </a:rPr>
                        <a:t> uvedení aktivit do praxe</a:t>
                      </a:r>
                      <a:endParaRPr lang="cs-CZ" sz="1600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600" dirty="0" smtClean="0">
                          <a:solidFill>
                            <a:srgbClr val="000000"/>
                          </a:solidFill>
                        </a:rPr>
                        <a:t>snadno vyhodnotitelné a opravitelné</a:t>
                      </a:r>
                      <a:endParaRPr lang="cs-CZ" sz="1600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4982737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01360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915566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Výsledkem procesu plánování je plán jako cílově definovaný záměr na splnění určitých skupin úkolů. </a:t>
            </a:r>
            <a:endParaRPr lang="cs-CZ" sz="1800" dirty="0" smtClean="0"/>
          </a:p>
          <a:p>
            <a:pPr algn="just"/>
            <a:endParaRPr lang="cs-CZ" sz="1800" dirty="0" smtClean="0"/>
          </a:p>
          <a:p>
            <a:pPr algn="just"/>
            <a:r>
              <a:rPr lang="cs-CZ" sz="1800" b="1" dirty="0" smtClean="0"/>
              <a:t>Plán</a:t>
            </a:r>
            <a:r>
              <a:rPr lang="cs-CZ" sz="1800" dirty="0" smtClean="0"/>
              <a:t> </a:t>
            </a:r>
            <a:r>
              <a:rPr lang="cs-CZ" sz="1800" dirty="0"/>
              <a:t>je obvykle písemný dokument (dnes jsou možné i jiné formy), který specifikuje stanovené cíle, navržené postupy, zdroje, způsoby kontroly a hodnocení dosažených výsledků. </a:t>
            </a:r>
            <a:endParaRPr lang="cs-CZ" sz="1800" dirty="0" smtClean="0"/>
          </a:p>
          <a:p>
            <a:pPr algn="just"/>
            <a:endParaRPr lang="cs-CZ" sz="1800" dirty="0" smtClean="0"/>
          </a:p>
          <a:p>
            <a:pPr algn="just"/>
            <a:r>
              <a:rPr lang="cs-CZ" sz="1800" dirty="0" smtClean="0"/>
              <a:t>Plánem se </a:t>
            </a:r>
            <a:r>
              <a:rPr lang="cs-CZ" sz="1800" dirty="0"/>
              <a:t>rozumí záměr na dosažení účelu řízeného procesu nebo činností organizační jednotky ve stanoveném čase a na požadované úrovni. 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Plán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92480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r>
              <a:rPr lang="cs-CZ" sz="1800" dirty="0"/>
              <a:t>Manažerské funkce jsou chápány jako typické činnosti, úkoly, které by měl manažer vykonávat tak, aby byl zajištěn úspěch manažerské práce a byly naplněny stanovené cíle organizace</a:t>
            </a:r>
            <a:r>
              <a:rPr lang="cs-CZ" sz="1800" dirty="0" smtClean="0"/>
              <a:t>. </a:t>
            </a:r>
          </a:p>
          <a:p>
            <a:pPr algn="just"/>
            <a:r>
              <a:rPr lang="cs-CZ" sz="1800" dirty="0"/>
              <a:t>Za myšlenkového otce koncepce manažerských funkcí je považován Francouz </a:t>
            </a:r>
            <a:r>
              <a:rPr lang="cs-CZ" sz="1800" dirty="0" err="1"/>
              <a:t>Henri</a:t>
            </a:r>
            <a:r>
              <a:rPr lang="cs-CZ" sz="1800" dirty="0"/>
              <a:t> </a:t>
            </a:r>
            <a:r>
              <a:rPr lang="cs-CZ" sz="1800" dirty="0" err="1"/>
              <a:t>Fayol</a:t>
            </a:r>
            <a:r>
              <a:rPr lang="cs-CZ" sz="1800" dirty="0"/>
              <a:t>, který vymezil pět základních funkcí (nazýval je funkce správy) již v roce </a:t>
            </a:r>
            <a:r>
              <a:rPr lang="cs-CZ" sz="1800" dirty="0" smtClean="0"/>
              <a:t>1916.</a:t>
            </a:r>
          </a:p>
          <a:p>
            <a:pPr algn="just"/>
            <a:r>
              <a:rPr lang="cs-CZ" sz="1800" dirty="0"/>
              <a:t>Manažerské funkce jsou často rozdělovány, klasifikovány do tří skupin, a to na sekvenční, paralelní a zabezpečovací. Toto rozdělení je založeno na charakteru a průběhu manažerských </a:t>
            </a:r>
            <a:r>
              <a:rPr lang="cs-CZ" sz="1800" dirty="0" smtClean="0"/>
              <a:t>funkcí.</a:t>
            </a:r>
          </a:p>
          <a:p>
            <a:pPr algn="just"/>
            <a:r>
              <a:rPr lang="cs-CZ" sz="1800" dirty="0"/>
              <a:t>Manažerské funkce by měly být vykonávány účelně a </a:t>
            </a:r>
            <a:r>
              <a:rPr lang="cs-CZ" sz="1800" dirty="0" smtClean="0"/>
              <a:t>účinně. </a:t>
            </a:r>
            <a:r>
              <a:rPr lang="cs-CZ" sz="1800" dirty="0"/>
              <a:t>Účelností se rozumí smysluplnost, odpovídající potřebám, cílům a hodnotám organizace. Účinností se pak rozumí hospodárnost provádění konkrétních </a:t>
            </a:r>
            <a:r>
              <a:rPr lang="cs-CZ" sz="1800" dirty="0" smtClean="0"/>
              <a:t>činností.</a:t>
            </a:r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Podstata manažerských funkcí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0853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915566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 smtClean="0"/>
              <a:t>Struktura plánu není právně závazná. Struktura plánu je specifická pro každý typ a velikost podniku. Nicméně existují určité části, které jsou společné všem plánům bez ohledu na velikost a specifičnost organizace: </a:t>
            </a:r>
          </a:p>
          <a:p>
            <a:pPr algn="just"/>
            <a:endParaRPr lang="cs-CZ" sz="1800" dirty="0" smtClean="0"/>
          </a:p>
          <a:p>
            <a:pPr algn="just"/>
            <a:r>
              <a:rPr lang="cs-CZ" sz="1800" dirty="0" smtClean="0"/>
              <a:t>Analýza současné situace organizace – Kde jsme?</a:t>
            </a:r>
          </a:p>
          <a:p>
            <a:pPr algn="just"/>
            <a:r>
              <a:rPr lang="cs-CZ" sz="1800" dirty="0" smtClean="0"/>
              <a:t>Stanovení cílů – Čeho bychom chtěli dosáhnout?</a:t>
            </a:r>
          </a:p>
          <a:p>
            <a:pPr algn="just"/>
            <a:r>
              <a:rPr lang="cs-CZ" sz="1800" dirty="0" smtClean="0"/>
              <a:t>Návrh řešení, stanovení odpovědnosti a časového rámce – Jak nejlépe a nejefektivněji dosáhnout cíle?</a:t>
            </a:r>
          </a:p>
          <a:p>
            <a:pPr algn="just"/>
            <a:r>
              <a:rPr lang="cs-CZ" sz="1800" dirty="0" smtClean="0"/>
              <a:t>Požadované výstupy – Kde, proč a s jakým výsledkem jsme skončili?</a:t>
            </a:r>
          </a:p>
          <a:p>
            <a:pPr algn="just"/>
            <a:r>
              <a:rPr lang="cs-CZ" sz="1800" dirty="0" smtClean="0"/>
              <a:t>Kontrola – Jak si vedeme? Jak na tom skutečně jsme?</a:t>
            </a:r>
          </a:p>
          <a:p>
            <a:pPr algn="just"/>
            <a:endParaRPr lang="cs-CZ" sz="1800" dirty="0" smtClean="0"/>
          </a:p>
          <a:p>
            <a:pPr marL="0" indent="0" algn="just">
              <a:buNone/>
            </a:pPr>
            <a:endParaRPr lang="cs-CZ" sz="1800" dirty="0" smtClean="0"/>
          </a:p>
          <a:p>
            <a:pPr algn="just"/>
            <a:endParaRPr lang="cs-CZ" sz="1800" dirty="0" smtClean="0"/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Struktura plánu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25140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7115" y="84355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1800" dirty="0" smtClean="0"/>
              <a:t>Plány </a:t>
            </a:r>
            <a:r>
              <a:rPr lang="cs-CZ" sz="1800" dirty="0"/>
              <a:t>lze klasifikovat na základě různých kritérií. Nejčastěji se plány člení následovně:</a:t>
            </a:r>
          </a:p>
          <a:p>
            <a:pPr lvl="0" algn="just"/>
            <a:r>
              <a:rPr lang="cs-CZ" sz="1800" dirty="0"/>
              <a:t>podle komplexnosti plánu – do jaké míry se plán týká organizační jednotky jako celku a do jaké míry pouze konkrétní její části;</a:t>
            </a:r>
          </a:p>
          <a:p>
            <a:pPr lvl="0" algn="just"/>
            <a:r>
              <a:rPr lang="cs-CZ" sz="1800" dirty="0"/>
              <a:t>podle funkcionální oblasti plánu – kterých činností se plán týká, např. výrobní, finanční, personální, marketingový atd.;</a:t>
            </a:r>
          </a:p>
          <a:p>
            <a:pPr lvl="0" algn="just"/>
            <a:r>
              <a:rPr lang="cs-CZ" sz="1800" dirty="0"/>
              <a:t>podle organizačně-správní oblasti plánu – toto členění se týká teritoriálního hlediska dílčích organizačních jednotek, kde se bude plán realizovat;</a:t>
            </a:r>
          </a:p>
          <a:p>
            <a:pPr algn="just"/>
            <a:r>
              <a:rPr lang="cs-CZ" sz="1800" dirty="0"/>
              <a:t>podle časového horizontu realizace plánu – zda se jedná o plány dlouhodobé, střednědobé, </a:t>
            </a:r>
            <a:r>
              <a:rPr lang="cs-CZ" sz="1800" dirty="0" smtClean="0"/>
              <a:t>krátkodobé;</a:t>
            </a:r>
          </a:p>
          <a:p>
            <a:pPr algn="just"/>
            <a:r>
              <a:rPr lang="cs-CZ" sz="1800" dirty="0"/>
              <a:t>p</a:t>
            </a:r>
            <a:r>
              <a:rPr lang="cs-CZ" sz="1800" dirty="0" smtClean="0"/>
              <a:t>odle úrovně managementu – zda se jedná o plány strategické, taktické, operativní.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Klasifikace plánů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67602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1800" dirty="0"/>
              <a:t>Plán je soubor dokumentace, na základě které lze splnit zadané úkoly. Plán tedy musí být reálný, úplný a alternativní.</a:t>
            </a:r>
          </a:p>
          <a:p>
            <a:pPr algn="just"/>
            <a:r>
              <a:rPr lang="cs-CZ" sz="1800" b="1" dirty="0"/>
              <a:t>Reálnost plánu </a:t>
            </a:r>
            <a:r>
              <a:rPr lang="cs-CZ" sz="1800" dirty="0"/>
              <a:t>spočívá v tom, že vychází z reálných možností organizace, z reálné dostupnosti všech komponentů výroby, z reálných možností odbytu organizace.</a:t>
            </a:r>
          </a:p>
          <a:p>
            <a:pPr algn="just"/>
            <a:r>
              <a:rPr lang="cs-CZ" sz="1800" b="1" dirty="0"/>
              <a:t>Úplnost plánu </a:t>
            </a:r>
            <a:r>
              <a:rPr lang="cs-CZ" sz="1800" dirty="0"/>
              <a:t>spočívá v tom, že činnosti jsou podle něj z hlediska splnění úkolu dostatečně definována. Předepisuje-li dokumentace, která je součástí plánu např. součástku určitých rozměrů, musí být zadána i její pevnost, materiál, ze kterého má být vyrobena, barevnost a případě další údaje, pokud na nich záleží,</a:t>
            </a:r>
          </a:p>
          <a:p>
            <a:pPr algn="just"/>
            <a:r>
              <a:rPr lang="cs-CZ" sz="1800" b="1" dirty="0" err="1"/>
              <a:t>Alternativnost</a:t>
            </a:r>
            <a:r>
              <a:rPr lang="cs-CZ" sz="1800" b="1" dirty="0"/>
              <a:t> plánu </a:t>
            </a:r>
            <a:r>
              <a:rPr lang="cs-CZ" sz="1800" dirty="0"/>
              <a:t>spočívá v uvedení více alternativ u činností, jejichž splnění může být ohroženo poruchou ve výrobě, výpadkem kooperujících subdodavatelů nebo nutností použít např. odlišné součástky či materiály.</a:t>
            </a:r>
          </a:p>
          <a:p>
            <a:pPr algn="just"/>
            <a:endParaRPr lang="cs-CZ" sz="1800" dirty="0" smtClean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Požadavky na plán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58813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03189"/>
            <a:ext cx="7500933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Organizování lze definovat jako proces uspořádání lidí v konkrétní organizační jednotce, takovým způsobem, aby byla zajištěna realizace plánů a naplněny stanovené cíle plánů</a:t>
            </a:r>
            <a:r>
              <a:rPr lang="cs-CZ" sz="1800" dirty="0" smtClean="0"/>
              <a:t>.</a:t>
            </a:r>
          </a:p>
          <a:p>
            <a:pPr algn="just"/>
            <a:r>
              <a:rPr lang="cs-CZ" sz="1800" dirty="0"/>
              <a:t>Organizování je založeno na společenské dělbě práce, sladění potřebných činností a vztahů mezi lidmi a přiměřeného vymezení pravomocí a zodpovědností zúčastněných </a:t>
            </a:r>
            <a:r>
              <a:rPr lang="cs-CZ" sz="1800" dirty="0" smtClean="0"/>
              <a:t>lidí.</a:t>
            </a:r>
          </a:p>
          <a:p>
            <a:pPr algn="just"/>
            <a:endParaRPr lang="cs-CZ" sz="1800" dirty="0" smtClean="0"/>
          </a:p>
          <a:p>
            <a:pPr marL="0" indent="0" algn="just">
              <a:buNone/>
            </a:pPr>
            <a:r>
              <a:rPr lang="cs-CZ" sz="1800" dirty="0" smtClean="0"/>
              <a:t>Vlivy působící na proces organizování</a:t>
            </a:r>
          </a:p>
          <a:p>
            <a:pPr algn="just"/>
            <a:r>
              <a:rPr lang="cs-CZ" sz="1800" dirty="0" smtClean="0"/>
              <a:t>Prostředí </a:t>
            </a:r>
            <a:r>
              <a:rPr lang="cs-CZ" sz="1800" dirty="0"/>
              <a:t>– mechanická struktura, organická </a:t>
            </a:r>
            <a:r>
              <a:rPr lang="cs-CZ" sz="1800" dirty="0" smtClean="0"/>
              <a:t>struktura</a:t>
            </a:r>
          </a:p>
          <a:p>
            <a:pPr algn="just"/>
            <a:r>
              <a:rPr lang="cs-CZ" sz="1800" dirty="0" smtClean="0"/>
              <a:t>Strategie</a:t>
            </a:r>
          </a:p>
          <a:p>
            <a:pPr algn="just"/>
            <a:r>
              <a:rPr lang="cs-CZ" sz="1800" dirty="0" smtClean="0"/>
              <a:t>Velikost</a:t>
            </a:r>
          </a:p>
          <a:p>
            <a:pPr algn="just"/>
            <a:r>
              <a:rPr lang="cs-CZ" sz="1800" dirty="0" smtClean="0"/>
              <a:t>Technologie</a:t>
            </a:r>
          </a:p>
          <a:p>
            <a:pPr algn="just"/>
            <a:r>
              <a:rPr lang="cs-CZ" sz="1800" dirty="0" smtClean="0"/>
              <a:t>Konkurence </a:t>
            </a:r>
            <a:endParaRPr lang="cs-CZ" sz="1800" dirty="0"/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Organizování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64813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500933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Manažerská funkce výběr a rozmisťování pracovníků (anglické pojmenování této funkce je </a:t>
            </a:r>
            <a:r>
              <a:rPr lang="cs-CZ" sz="1800" dirty="0" err="1"/>
              <a:t>staffing</a:t>
            </a:r>
            <a:r>
              <a:rPr lang="cs-CZ" sz="1800" dirty="0"/>
              <a:t>) představuje personální zajištění řídících a řízených procesů v souladu s procesem organizování a organizační </a:t>
            </a:r>
            <a:r>
              <a:rPr lang="cs-CZ" sz="1800" dirty="0" smtClean="0"/>
              <a:t>strukturou.</a:t>
            </a:r>
          </a:p>
          <a:p>
            <a:pPr algn="just"/>
            <a:r>
              <a:rPr lang="cs-CZ" sz="1800" dirty="0"/>
              <a:t>Manažerská funkce výběr a rozmisťování pracovníků je často propojována, a někdy i zaměňována, s manažerským řízením. Je přímo spojena s prací se </a:t>
            </a:r>
            <a:r>
              <a:rPr lang="cs-CZ" sz="1800" dirty="0" smtClean="0"/>
              <a:t>zaměstnanci.</a:t>
            </a:r>
          </a:p>
          <a:p>
            <a:pPr algn="just"/>
            <a:r>
              <a:rPr lang="cs-CZ" sz="1800" dirty="0"/>
              <a:t>V případě výběru a rozmisťování pracovníků se klade důraz na profesní a kvalifikační předpoklady pracovníků, tzn. na jejich kompetence</a:t>
            </a:r>
            <a:r>
              <a:rPr lang="cs-CZ" sz="1800" dirty="0" smtClean="0"/>
              <a:t>.</a:t>
            </a:r>
          </a:p>
          <a:p>
            <a:pPr algn="just"/>
            <a:r>
              <a:rPr lang="cs-CZ" sz="1800" dirty="0"/>
              <a:t>Řízení lidí </a:t>
            </a:r>
            <a:r>
              <a:rPr lang="cs-CZ" sz="1800" dirty="0" smtClean="0"/>
              <a:t>se zaměřuje na </a:t>
            </a:r>
            <a:r>
              <a:rPr lang="cs-CZ" sz="1800" dirty="0"/>
              <a:t>zajištění dynamického souladu mezi lidmi (lidskými zdroji) a cíli dané organizace</a:t>
            </a:r>
            <a:r>
              <a:rPr lang="cs-CZ" sz="1800" dirty="0" smtClean="0"/>
              <a:t>.</a:t>
            </a:r>
          </a:p>
          <a:p>
            <a:pPr algn="just"/>
            <a:r>
              <a:rPr lang="cs-CZ" sz="1800" dirty="0"/>
              <a:t>Odpovědnost za řízení </a:t>
            </a:r>
            <a:r>
              <a:rPr lang="cs-CZ" sz="1800" dirty="0" smtClean="0"/>
              <a:t>lidí mají výkonní </a:t>
            </a:r>
            <a:r>
              <a:rPr lang="cs-CZ" sz="1800" dirty="0"/>
              <a:t>(linioví) </a:t>
            </a:r>
            <a:r>
              <a:rPr lang="cs-CZ" sz="1800" dirty="0" smtClean="0"/>
              <a:t>manažeři a personální specialisté.</a:t>
            </a:r>
            <a:endParaRPr lang="cs-CZ" sz="1800" dirty="0"/>
          </a:p>
          <a:p>
            <a:pPr algn="just"/>
            <a:endParaRPr lang="cs-CZ" sz="1800" dirty="0"/>
          </a:p>
          <a:p>
            <a:pPr algn="just"/>
            <a:endParaRPr lang="cs-CZ" sz="1800" dirty="0" smtClean="0"/>
          </a:p>
          <a:p>
            <a:pPr algn="just"/>
            <a:endParaRPr lang="cs-CZ" sz="1800" dirty="0" smtClean="0"/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Řízení lidí (výběr a rozmísťování pracovníků)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99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500933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1800" dirty="0"/>
              <a:t>Hlavními problémovými okruhy této manažerské funkce </a:t>
            </a:r>
            <a:r>
              <a:rPr lang="cs-CZ" sz="1800" dirty="0" smtClean="0"/>
              <a:t>je:</a:t>
            </a:r>
            <a:endParaRPr lang="cs-CZ" sz="1800" dirty="0"/>
          </a:p>
          <a:p>
            <a:pPr lvl="0" algn="just"/>
            <a:r>
              <a:rPr lang="cs-CZ" sz="1800" dirty="0"/>
              <a:t>plánování potřeby vhodných spolupracovníků – personální plánování;</a:t>
            </a:r>
          </a:p>
          <a:p>
            <a:pPr lvl="0" algn="just"/>
            <a:r>
              <a:rPr lang="cs-CZ" sz="1800" dirty="0"/>
              <a:t>nábor, výběr a pracovní nasazení vhodných pracovníků;</a:t>
            </a:r>
          </a:p>
          <a:p>
            <a:pPr lvl="0" algn="just"/>
            <a:r>
              <a:rPr lang="cs-CZ" sz="1800" dirty="0"/>
              <a:t>hodnocení pracovníků;</a:t>
            </a:r>
          </a:p>
          <a:p>
            <a:pPr lvl="0" algn="just"/>
            <a:r>
              <a:rPr lang="cs-CZ" sz="1800" dirty="0"/>
              <a:t>změna pracovního zařazení pracovníků – povýšení/sestup, převod a uvolnění pracovníků;</a:t>
            </a:r>
          </a:p>
          <a:p>
            <a:pPr lvl="0" algn="just"/>
            <a:r>
              <a:rPr lang="cs-CZ" sz="1800" dirty="0"/>
              <a:t>zvyšování kvalifikace a rekvalifikace pracovníků;</a:t>
            </a:r>
          </a:p>
          <a:p>
            <a:pPr lvl="0" algn="just"/>
            <a:r>
              <a:rPr lang="cs-CZ" sz="1800" dirty="0"/>
              <a:t>odměňování pracovníků;</a:t>
            </a:r>
          </a:p>
          <a:p>
            <a:pPr algn="just"/>
            <a:r>
              <a:rPr lang="cs-CZ" sz="1800" dirty="0"/>
              <a:t>vytváření pracovních podmínek pracovníkům a personální záležitosti administrativního charakteru</a:t>
            </a:r>
            <a:r>
              <a:rPr lang="cs-CZ" sz="1800" dirty="0" smtClean="0"/>
              <a:t>.</a:t>
            </a:r>
            <a:endParaRPr lang="cs-CZ" sz="1800" dirty="0"/>
          </a:p>
          <a:p>
            <a:pPr algn="just"/>
            <a:endParaRPr lang="cs-CZ" sz="1800" dirty="0"/>
          </a:p>
          <a:p>
            <a:pPr algn="just"/>
            <a:endParaRPr lang="cs-CZ" sz="1800" dirty="0" smtClean="0"/>
          </a:p>
          <a:p>
            <a:pPr algn="just"/>
            <a:endParaRPr lang="cs-CZ" sz="1800" dirty="0" smtClean="0"/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Řízení lidí (výběr a rozmísťování pracovníků)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85763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500933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Posláním manažerské funkce vedení lidí je dosažení aktivní a kvalitní účasti pracovníků na naplňování poslání a cílů organizace nebo jejich částí. </a:t>
            </a:r>
            <a:endParaRPr lang="cs-CZ" sz="1800" dirty="0" smtClean="0"/>
          </a:p>
          <a:p>
            <a:pPr algn="just"/>
            <a:r>
              <a:rPr lang="cs-CZ" sz="1800" dirty="0" smtClean="0"/>
              <a:t>Jedná </a:t>
            </a:r>
            <a:r>
              <a:rPr lang="cs-CZ" sz="1800" dirty="0"/>
              <a:t>se o takové vedení, usměrňování, stimulování a motivování pracovníků, aby vedlo k tvůrčímu plnění cílů jednotlivými pracovníky. </a:t>
            </a:r>
            <a:endParaRPr lang="cs-CZ" sz="1800" dirty="0" smtClean="0"/>
          </a:p>
          <a:p>
            <a:pPr algn="just"/>
            <a:r>
              <a:rPr lang="cs-CZ" sz="1800" dirty="0" smtClean="0"/>
              <a:t>K </a:t>
            </a:r>
            <a:r>
              <a:rPr lang="cs-CZ" sz="1800" dirty="0"/>
              <a:t>vedení lidí jsou využívány schopnosti, dovednosti a znalosti manažerů.  </a:t>
            </a:r>
          </a:p>
          <a:p>
            <a:pPr algn="just"/>
            <a:r>
              <a:rPr lang="cs-CZ" sz="1800" dirty="0"/>
              <a:t>Při realizaci manažerské funkce vedení lidí se používají různé metody psychologického charakteru, jako třeba teorie X a Y. </a:t>
            </a:r>
            <a:endParaRPr lang="cs-CZ" sz="1800" dirty="0" smtClean="0"/>
          </a:p>
          <a:p>
            <a:pPr algn="just"/>
            <a:r>
              <a:rPr lang="cs-CZ" sz="1800" dirty="0" smtClean="0"/>
              <a:t>Dále </a:t>
            </a:r>
            <a:r>
              <a:rPr lang="cs-CZ" sz="1800" dirty="0"/>
              <a:t>jsou zde využívány teorie zaměřené na motivaci jako je </a:t>
            </a:r>
            <a:r>
              <a:rPr lang="cs-CZ" sz="1800" dirty="0" err="1"/>
              <a:t>Maslowova</a:t>
            </a:r>
            <a:r>
              <a:rPr lang="cs-CZ" sz="1800" dirty="0"/>
              <a:t> teorie hierarchie potřeb, </a:t>
            </a:r>
            <a:r>
              <a:rPr lang="cs-CZ" sz="1800" dirty="0" err="1"/>
              <a:t>Herzbergova</a:t>
            </a:r>
            <a:r>
              <a:rPr lang="cs-CZ" sz="1800" dirty="0"/>
              <a:t> teorie dvou faktorů, </a:t>
            </a:r>
            <a:r>
              <a:rPr lang="cs-CZ" sz="1800" dirty="0" err="1"/>
              <a:t>Alderferova</a:t>
            </a:r>
            <a:r>
              <a:rPr lang="cs-CZ" sz="1800" dirty="0"/>
              <a:t> teorie tří kategorií potřeb nebo </a:t>
            </a:r>
            <a:r>
              <a:rPr lang="cs-CZ" sz="1800" dirty="0" err="1"/>
              <a:t>McClellandova</a:t>
            </a:r>
            <a:r>
              <a:rPr lang="cs-CZ" sz="1800" dirty="0"/>
              <a:t> teorie potřeby dosáhnout úspěchu</a:t>
            </a:r>
            <a:r>
              <a:rPr lang="cs-CZ" sz="1800" dirty="0" smtClean="0"/>
              <a:t>.</a:t>
            </a:r>
            <a:endParaRPr lang="cs-CZ" sz="1800" dirty="0"/>
          </a:p>
          <a:p>
            <a:pPr algn="just"/>
            <a:endParaRPr lang="cs-CZ" sz="1800" dirty="0"/>
          </a:p>
          <a:p>
            <a:pPr algn="just"/>
            <a:endParaRPr lang="cs-CZ" sz="1800" dirty="0" smtClean="0"/>
          </a:p>
          <a:p>
            <a:pPr algn="just"/>
            <a:endParaRPr lang="cs-CZ" sz="1800" dirty="0" smtClean="0"/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Vedení lidí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02414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500933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Podstatou kontroly je zjištění odchylek, ať už pozitivních nebo negativních, mezi plánovaným záměrem a skutečnou realizací plánu</a:t>
            </a:r>
            <a:r>
              <a:rPr lang="cs-CZ" sz="1800" dirty="0" smtClean="0"/>
              <a:t>.</a:t>
            </a:r>
          </a:p>
          <a:p>
            <a:pPr algn="just"/>
            <a:r>
              <a:rPr lang="cs-CZ" sz="1800" dirty="0"/>
              <a:t>Kontrola </a:t>
            </a:r>
            <a:r>
              <a:rPr lang="cs-CZ" sz="1800" dirty="0" smtClean="0"/>
              <a:t>slouží ke zjištění </a:t>
            </a:r>
            <a:r>
              <a:rPr lang="cs-CZ" sz="1800" dirty="0"/>
              <a:t>zda bylo dosaženo shody ve vývoji kontrolované reality vůči specifikovaným požadavkům</a:t>
            </a:r>
            <a:endParaRPr lang="cs-CZ" sz="1800" dirty="0" smtClean="0"/>
          </a:p>
          <a:p>
            <a:pPr algn="just"/>
            <a:r>
              <a:rPr lang="cs-CZ" sz="1800" dirty="0" smtClean="0"/>
              <a:t>Úkolem kontroly je </a:t>
            </a:r>
            <a:r>
              <a:rPr lang="cs-CZ" sz="1800" dirty="0"/>
              <a:t>zhodnocení průběhu aktivit nebo procesů v organizaci</a:t>
            </a:r>
            <a:r>
              <a:rPr lang="cs-CZ" sz="1800" dirty="0" smtClean="0"/>
              <a:t>.</a:t>
            </a:r>
          </a:p>
          <a:p>
            <a:pPr algn="just"/>
            <a:r>
              <a:rPr lang="cs-CZ" sz="1800" dirty="0"/>
              <a:t>Výsledky kontroly se využívají opět a zase v procesu plánování, konkrétně ve fázi analýzy současné situace.  </a:t>
            </a:r>
          </a:p>
          <a:p>
            <a:pPr algn="just"/>
            <a:endParaRPr lang="cs-CZ" sz="1800" dirty="0"/>
          </a:p>
          <a:p>
            <a:pPr algn="just"/>
            <a:endParaRPr lang="cs-CZ" sz="1800" dirty="0"/>
          </a:p>
          <a:p>
            <a:pPr algn="just"/>
            <a:endParaRPr lang="cs-CZ" sz="1800" dirty="0" smtClean="0"/>
          </a:p>
          <a:p>
            <a:pPr algn="just"/>
            <a:endParaRPr lang="cs-CZ" sz="1800" dirty="0" smtClean="0"/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Kontrola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61944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70023" y="915566"/>
            <a:ext cx="7500933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57188" lvl="1" indent="-357188" algn="just">
              <a:buFont typeface="Arial" panose="020B0604020202020204" pitchFamily="34" charset="0"/>
              <a:buChar char="•"/>
            </a:pPr>
            <a:r>
              <a:rPr lang="cs-CZ" sz="1800" dirty="0"/>
              <a:t>Interní kontrola - Externí kontrola</a:t>
            </a:r>
          </a:p>
          <a:p>
            <a:pPr marL="357188" lvl="1" indent="-357188" algn="just">
              <a:buFont typeface="Arial" panose="020B0604020202020204" pitchFamily="34" charset="0"/>
              <a:buChar char="•"/>
            </a:pPr>
            <a:r>
              <a:rPr lang="cs-CZ" sz="1800" dirty="0"/>
              <a:t>Předběžná kontrola – průběžná kontrola – konečná kontrola</a:t>
            </a:r>
          </a:p>
          <a:p>
            <a:pPr marL="357188" lvl="1" indent="-357188" algn="just">
              <a:buFont typeface="Arial" panose="020B0604020202020204" pitchFamily="34" charset="0"/>
              <a:buChar char="•"/>
            </a:pPr>
            <a:r>
              <a:rPr lang="cs-CZ" sz="1800" dirty="0"/>
              <a:t>Přímá kontrola – nepřímá kontrola</a:t>
            </a:r>
          </a:p>
          <a:p>
            <a:pPr marL="357188" lvl="1" indent="-357188" algn="just">
              <a:buFont typeface="Arial" panose="020B0604020202020204" pitchFamily="34" charset="0"/>
              <a:buChar char="•"/>
            </a:pPr>
            <a:r>
              <a:rPr lang="cs-CZ" sz="1800" dirty="0"/>
              <a:t>Na vrcholovém vedení – na nižších úrovních řízení</a:t>
            </a:r>
          </a:p>
          <a:p>
            <a:pPr marL="357188" lvl="1" indent="-357188" algn="just">
              <a:buFont typeface="Arial" panose="020B0604020202020204" pitchFamily="34" charset="0"/>
              <a:buChar char="•"/>
            </a:pPr>
            <a:r>
              <a:rPr lang="cs-CZ" sz="1800" dirty="0"/>
              <a:t>Na finanční hodnoty – na fyzické hodnoty</a:t>
            </a:r>
          </a:p>
          <a:p>
            <a:pPr marL="0" indent="0" algn="just">
              <a:buNone/>
            </a:pPr>
            <a:r>
              <a:rPr lang="cs-CZ" sz="1800" dirty="0" smtClean="0"/>
              <a:t>  </a:t>
            </a:r>
            <a:endParaRPr lang="cs-CZ" sz="1800" dirty="0"/>
          </a:p>
          <a:p>
            <a:pPr algn="just"/>
            <a:endParaRPr lang="cs-CZ" sz="1800" dirty="0"/>
          </a:p>
          <a:p>
            <a:pPr algn="just"/>
            <a:endParaRPr lang="cs-CZ" sz="1800" dirty="0"/>
          </a:p>
          <a:p>
            <a:pPr algn="just"/>
            <a:endParaRPr lang="cs-CZ" sz="1800" dirty="0" smtClean="0"/>
          </a:p>
          <a:p>
            <a:pPr algn="just"/>
            <a:endParaRPr lang="cs-CZ" sz="1800" dirty="0" smtClean="0"/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Typy kontrolních procesů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07859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Fáze kontrolního procesu</a:t>
            </a:r>
            <a:endParaRPr lang="cs-CZ" dirty="0"/>
          </a:p>
        </p:txBody>
      </p:sp>
      <p:sp>
        <p:nvSpPr>
          <p:cNvPr id="5" name="Zástupný symbol pro obsah 1"/>
          <p:cNvSpPr txBox="1">
            <a:spLocks/>
          </p:cNvSpPr>
          <p:nvPr/>
        </p:nvSpPr>
        <p:spPr>
          <a:xfrm>
            <a:off x="251520" y="843559"/>
            <a:ext cx="8229600" cy="3672408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800" dirty="0" smtClean="0"/>
              <a:t>Určení předmětu kontroly</a:t>
            </a:r>
          </a:p>
          <a:p>
            <a:pPr marL="109728" indent="0">
              <a:buFont typeface="Arial" panose="020B0604020202020204" pitchFamily="34" charset="0"/>
              <a:buNone/>
            </a:pPr>
            <a:endParaRPr lang="cs-CZ" sz="1800" dirty="0" smtClean="0"/>
          </a:p>
          <a:p>
            <a:r>
              <a:rPr lang="cs-CZ" sz="1800" dirty="0" smtClean="0"/>
              <a:t>Získávání a výběr informací pro kontrolu</a:t>
            </a:r>
          </a:p>
          <a:p>
            <a:pPr marL="109728" indent="0">
              <a:buFont typeface="Arial" panose="020B0604020202020204" pitchFamily="34" charset="0"/>
              <a:buNone/>
            </a:pPr>
            <a:endParaRPr lang="cs-CZ" sz="1800" dirty="0" smtClean="0"/>
          </a:p>
          <a:p>
            <a:r>
              <a:rPr lang="cs-CZ" sz="1800" dirty="0" smtClean="0"/>
              <a:t>Ověření správnosti získaných informací</a:t>
            </a:r>
          </a:p>
          <a:p>
            <a:pPr marL="109728" indent="0">
              <a:buFont typeface="Arial" panose="020B0604020202020204" pitchFamily="34" charset="0"/>
              <a:buNone/>
            </a:pPr>
            <a:endParaRPr lang="cs-CZ" sz="1800" dirty="0" smtClean="0"/>
          </a:p>
          <a:p>
            <a:r>
              <a:rPr lang="cs-CZ" sz="1800" dirty="0" smtClean="0"/>
              <a:t>Hodnocení kontrolovaných skutečností</a:t>
            </a:r>
          </a:p>
          <a:p>
            <a:pPr marL="109728" indent="0">
              <a:buFont typeface="Arial" panose="020B0604020202020204" pitchFamily="34" charset="0"/>
              <a:buNone/>
            </a:pPr>
            <a:endParaRPr lang="cs-CZ" sz="1800" dirty="0" smtClean="0"/>
          </a:p>
          <a:p>
            <a:r>
              <a:rPr lang="cs-CZ" sz="1800" dirty="0" smtClean="0"/>
              <a:t>Závěry a návrhy opatření</a:t>
            </a:r>
          </a:p>
          <a:p>
            <a:pPr marL="109728" indent="0">
              <a:buFont typeface="Arial" panose="020B0604020202020204" pitchFamily="34" charset="0"/>
              <a:buNone/>
            </a:pPr>
            <a:endParaRPr lang="cs-CZ" sz="1800" dirty="0" smtClean="0"/>
          </a:p>
          <a:p>
            <a:r>
              <a:rPr lang="cs-CZ" sz="1800" dirty="0" smtClean="0"/>
              <a:t>Zpětná kontrola 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14706567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b="1" dirty="0" smtClean="0"/>
              <a:t>Sekvenční manažerské funkce </a:t>
            </a:r>
            <a:r>
              <a:rPr lang="cs-CZ" sz="1800" dirty="0"/>
              <a:t>tvoří ty </a:t>
            </a:r>
            <a:r>
              <a:rPr lang="cs-CZ" sz="1800" dirty="0" smtClean="0"/>
              <a:t>funkce, </a:t>
            </a:r>
            <a:r>
              <a:rPr lang="cs-CZ" sz="1800" dirty="0"/>
              <a:t>které probíhá v určité logické návaznosti, sekvenci. </a:t>
            </a:r>
            <a:endParaRPr lang="cs-CZ" sz="1800" dirty="0" smtClean="0"/>
          </a:p>
          <a:p>
            <a:pPr algn="just"/>
            <a:r>
              <a:rPr lang="cs-CZ" sz="1800" dirty="0" smtClean="0"/>
              <a:t>Do </a:t>
            </a:r>
            <a:r>
              <a:rPr lang="cs-CZ" sz="1800" dirty="0"/>
              <a:t>sekvenčních manažerských funkcí bývají zařazovány „klasické“ manažerské </a:t>
            </a:r>
            <a:r>
              <a:rPr lang="cs-CZ" sz="1800" dirty="0" smtClean="0"/>
              <a:t>funkce. </a:t>
            </a:r>
          </a:p>
          <a:p>
            <a:pPr algn="just"/>
            <a:endParaRPr lang="cs-CZ" sz="1800" dirty="0"/>
          </a:p>
          <a:p>
            <a:pPr marL="0" indent="0" algn="just">
              <a:buNone/>
            </a:pPr>
            <a:r>
              <a:rPr lang="cs-CZ" sz="1800" dirty="0" smtClean="0"/>
              <a:t>Jedná </a:t>
            </a:r>
            <a:r>
              <a:rPr lang="cs-CZ" sz="1800" dirty="0"/>
              <a:t>se o tyto manažerské funkce: </a:t>
            </a:r>
          </a:p>
          <a:p>
            <a:pPr lvl="0" algn="just"/>
            <a:r>
              <a:rPr lang="cs-CZ" sz="1800" dirty="0"/>
              <a:t>plánování;</a:t>
            </a:r>
          </a:p>
          <a:p>
            <a:pPr lvl="0" algn="just"/>
            <a:r>
              <a:rPr lang="cs-CZ" sz="1800" dirty="0"/>
              <a:t>organizování; </a:t>
            </a:r>
          </a:p>
          <a:p>
            <a:pPr lvl="0" algn="just"/>
            <a:r>
              <a:rPr lang="cs-CZ" sz="1800" dirty="0"/>
              <a:t>výběr a rozmisťování pracovníků;</a:t>
            </a:r>
          </a:p>
          <a:p>
            <a:pPr lvl="0" algn="just"/>
            <a:r>
              <a:rPr lang="cs-CZ" sz="1800" dirty="0"/>
              <a:t>vedení lidí;</a:t>
            </a:r>
          </a:p>
          <a:p>
            <a:pPr algn="just"/>
            <a:r>
              <a:rPr lang="cs-CZ" sz="1800" dirty="0"/>
              <a:t>kontrola</a:t>
            </a:r>
            <a:r>
              <a:rPr lang="cs-CZ" sz="1800" dirty="0" smtClean="0"/>
              <a:t>.</a:t>
            </a:r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Sekvenční manažerské funkce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28597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Hodnotící kritéria</a:t>
            </a:r>
            <a:endParaRPr lang="cs-CZ" dirty="0"/>
          </a:p>
        </p:txBody>
      </p:sp>
      <p:sp>
        <p:nvSpPr>
          <p:cNvPr id="6" name="Zástupný symbol pro obsah 1"/>
          <p:cNvSpPr txBox="1">
            <a:spLocks/>
          </p:cNvSpPr>
          <p:nvPr/>
        </p:nvSpPr>
        <p:spPr>
          <a:xfrm>
            <a:off x="457200" y="843559"/>
            <a:ext cx="8229600" cy="3528392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800" dirty="0" smtClean="0"/>
              <a:t>Standardy</a:t>
            </a:r>
          </a:p>
          <a:p>
            <a:pPr lvl="1"/>
            <a:r>
              <a:rPr lang="cs-CZ" sz="1800" dirty="0" smtClean="0"/>
              <a:t>Obecné normy a pravidla chování</a:t>
            </a:r>
          </a:p>
          <a:p>
            <a:pPr lvl="1"/>
            <a:r>
              <a:rPr lang="cs-CZ" sz="1800" dirty="0" smtClean="0"/>
              <a:t>Specifické požadavky</a:t>
            </a:r>
          </a:p>
          <a:p>
            <a:pPr marL="393192" lvl="1" indent="0">
              <a:buFont typeface="Arial" panose="020B0604020202020204" pitchFamily="34" charset="0"/>
              <a:buNone/>
            </a:pPr>
            <a:endParaRPr lang="cs-CZ" sz="1800" dirty="0" smtClean="0"/>
          </a:p>
          <a:p>
            <a:r>
              <a:rPr lang="cs-CZ" sz="1800" dirty="0" smtClean="0"/>
              <a:t>Časové srovnání</a:t>
            </a:r>
          </a:p>
          <a:p>
            <a:pPr marL="109728" indent="0">
              <a:buFont typeface="Arial" panose="020B0604020202020204" pitchFamily="34" charset="0"/>
              <a:buNone/>
            </a:pPr>
            <a:endParaRPr lang="cs-CZ" sz="1800" dirty="0" smtClean="0"/>
          </a:p>
          <a:p>
            <a:r>
              <a:rPr lang="cs-CZ" sz="1800" dirty="0" smtClean="0"/>
              <a:t>Konkurenční srovnání</a:t>
            </a:r>
          </a:p>
          <a:p>
            <a:pPr marL="109728" indent="0">
              <a:buFont typeface="Arial" panose="020B0604020202020204" pitchFamily="34" charset="0"/>
              <a:buNone/>
            </a:pPr>
            <a:endParaRPr lang="cs-CZ" sz="1800" dirty="0" smtClean="0"/>
          </a:p>
          <a:p>
            <a:r>
              <a:rPr lang="cs-CZ" sz="1800" dirty="0" smtClean="0"/>
              <a:t>Správné řídící a provozní praktiky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11047172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Tvorba kontrolního systému</a:t>
            </a:r>
            <a:endParaRPr lang="cs-CZ" dirty="0"/>
          </a:p>
        </p:txBody>
      </p:sp>
      <p:sp>
        <p:nvSpPr>
          <p:cNvPr id="6" name="Zástupný symbol pro obsah 1"/>
          <p:cNvSpPr txBox="1">
            <a:spLocks/>
          </p:cNvSpPr>
          <p:nvPr/>
        </p:nvSpPr>
        <p:spPr>
          <a:xfrm>
            <a:off x="457200" y="843559"/>
            <a:ext cx="8229600" cy="3528392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800" dirty="0"/>
              <a:t>Proč-co-kdo-kdy-jak-jak často kontrolovat</a:t>
            </a:r>
          </a:p>
          <a:p>
            <a:pPr marL="109728" indent="0">
              <a:buNone/>
            </a:pPr>
            <a:endParaRPr lang="cs-CZ" sz="1800" dirty="0"/>
          </a:p>
          <a:p>
            <a:r>
              <a:rPr lang="cs-CZ" sz="1800" dirty="0"/>
              <a:t>Účel kontroly</a:t>
            </a:r>
          </a:p>
          <a:p>
            <a:r>
              <a:rPr lang="cs-CZ" sz="1800" dirty="0"/>
              <a:t>Předmět kontroly</a:t>
            </a:r>
          </a:p>
          <a:p>
            <a:r>
              <a:rPr lang="cs-CZ" sz="1800" dirty="0"/>
              <a:t>Subjekt kontroly</a:t>
            </a:r>
          </a:p>
          <a:p>
            <a:r>
              <a:rPr lang="cs-CZ" sz="1800" dirty="0"/>
              <a:t>Časová dimenze kontroly</a:t>
            </a:r>
          </a:p>
          <a:p>
            <a:r>
              <a:rPr lang="cs-CZ" sz="1800" dirty="0"/>
              <a:t>Postupy, metody kontroly</a:t>
            </a:r>
          </a:p>
        </p:txBody>
      </p:sp>
    </p:spTree>
    <p:extLst>
      <p:ext uri="{BB962C8B-B14F-4D97-AF65-F5344CB8AC3E}">
        <p14:creationId xmlns:p14="http://schemas.microsoft.com/office/powerpoint/2010/main" val="27394646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71550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b="1" dirty="0"/>
              <a:t>Plánování</a:t>
            </a:r>
            <a:r>
              <a:rPr lang="cs-CZ" sz="1800" dirty="0"/>
              <a:t> představuje proces stanovení cílů a předpokládaných postupů jak těchto cílů dosáhnout</a:t>
            </a:r>
            <a:r>
              <a:rPr lang="cs-CZ" sz="1800" dirty="0" smtClean="0"/>
              <a:t>.</a:t>
            </a:r>
          </a:p>
          <a:p>
            <a:pPr marL="0" indent="0" algn="just">
              <a:buNone/>
            </a:pPr>
            <a:r>
              <a:rPr lang="cs-CZ" sz="1800" dirty="0"/>
              <a:t>Proces plánování probíhá v několika krocích </a:t>
            </a:r>
            <a:r>
              <a:rPr lang="cs-CZ" sz="1800" dirty="0" smtClean="0"/>
              <a:t>:</a:t>
            </a:r>
            <a:endParaRPr lang="cs-CZ" sz="1800" dirty="0"/>
          </a:p>
          <a:p>
            <a:pPr lvl="0" algn="just"/>
            <a:r>
              <a:rPr lang="cs-CZ" sz="1800" dirty="0"/>
              <a:t>Analýza výchozí situace </a:t>
            </a:r>
            <a:r>
              <a:rPr lang="cs-CZ" sz="1800" dirty="0" smtClean="0"/>
              <a:t>– strategická analýza</a:t>
            </a:r>
            <a:endParaRPr lang="cs-CZ" sz="1800" dirty="0"/>
          </a:p>
          <a:p>
            <a:pPr lvl="0" algn="just"/>
            <a:r>
              <a:rPr lang="cs-CZ" sz="1800" dirty="0"/>
              <a:t>Stanovení cílů</a:t>
            </a:r>
          </a:p>
          <a:p>
            <a:pPr lvl="0" algn="just"/>
            <a:r>
              <a:rPr lang="cs-CZ" sz="1800" dirty="0"/>
              <a:t>Zvážení předpokladů a ověření reálnosti</a:t>
            </a:r>
          </a:p>
          <a:p>
            <a:pPr lvl="0" algn="just"/>
            <a:r>
              <a:rPr lang="cs-CZ" sz="1800" dirty="0"/>
              <a:t>Vypracování scénářů přípustných plánů</a:t>
            </a:r>
          </a:p>
          <a:p>
            <a:pPr lvl="0" algn="just"/>
            <a:r>
              <a:rPr lang="cs-CZ" sz="1800" dirty="0"/>
              <a:t>Výběr adekvátního scénáře</a:t>
            </a:r>
          </a:p>
          <a:p>
            <a:pPr lvl="0" algn="just"/>
            <a:r>
              <a:rPr lang="cs-CZ" sz="1800" dirty="0"/>
              <a:t>Dořešení návaznosti na ostatní plány</a:t>
            </a:r>
          </a:p>
          <a:p>
            <a:pPr lvl="0" algn="just"/>
            <a:r>
              <a:rPr lang="cs-CZ" sz="1800" dirty="0"/>
              <a:t>Plnění a průběžného hodnocení plánu</a:t>
            </a:r>
          </a:p>
          <a:p>
            <a:pPr lvl="0" algn="just"/>
            <a:r>
              <a:rPr lang="cs-CZ" sz="1800" dirty="0"/>
              <a:t>Změny a korekce plánu</a:t>
            </a:r>
          </a:p>
          <a:p>
            <a:pPr algn="just"/>
            <a:r>
              <a:rPr lang="cs-CZ" sz="1800" dirty="0"/>
              <a:t>Výsledné vyhodnocení</a:t>
            </a:r>
            <a:endParaRPr lang="cs-CZ" sz="1800" dirty="0" smtClean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Plánování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76708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Podstata plánování</a:t>
            </a:r>
            <a:endParaRPr lang="cs-CZ" dirty="0"/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2925" y="1004887"/>
            <a:ext cx="6981403" cy="3133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4469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915566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Strategická analýza představuje identifikaci a ocenění veškerých relevantních faktorů, o nichž lze předpokládat, že budou nebo mohou mít vliv na strategii a na strategické cíle podniku. </a:t>
            </a:r>
          </a:p>
          <a:p>
            <a:pPr algn="just"/>
            <a:r>
              <a:rPr lang="cs-CZ" sz="1800" dirty="0"/>
              <a:t>Strategická analýza představuje systematické, pravidelné, důkladné, kritické a nestranné zkoumání a posouzení vnitřní situace podniku (interní analýza) a vnějšího prostředí (externí analýza). </a:t>
            </a:r>
          </a:p>
          <a:p>
            <a:pPr algn="just"/>
            <a:r>
              <a:rPr lang="cs-CZ" sz="1800" dirty="0"/>
              <a:t>Analýza se provádí v určitých časových intervalech a zkoumá minulý, současný a budoucí vývoj. </a:t>
            </a:r>
          </a:p>
          <a:p>
            <a:pPr algn="just"/>
            <a:r>
              <a:rPr lang="cs-CZ" sz="1800" dirty="0"/>
              <a:t>Analýza posuzuje celkovou podnikovou situaci, určuje jeho místo v prostředí a vymezuje vývoj jeho budoucích aktivit</a:t>
            </a:r>
            <a:r>
              <a:rPr lang="cs-CZ" sz="1800" dirty="0" smtClean="0"/>
              <a:t>.</a:t>
            </a:r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Analýza výchozí situace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82180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915566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b="1" dirty="0" smtClean="0"/>
              <a:t>Analýza externího prostředí </a:t>
            </a:r>
            <a:r>
              <a:rPr lang="cs-CZ" sz="1800" dirty="0" smtClean="0"/>
              <a:t>– poskytuje </a:t>
            </a:r>
            <a:r>
              <a:rPr lang="cs-CZ" sz="1800" dirty="0"/>
              <a:t>informace o charakteru </a:t>
            </a:r>
            <a:r>
              <a:rPr lang="cs-CZ" sz="1800" dirty="0" smtClean="0"/>
              <a:t>externího  </a:t>
            </a:r>
            <a:r>
              <a:rPr lang="cs-CZ" sz="1800" dirty="0"/>
              <a:t>prostředí a jeho případných vlivech na </a:t>
            </a:r>
            <a:r>
              <a:rPr lang="cs-CZ" sz="1800" dirty="0" smtClean="0"/>
              <a:t>podnik s cílem zjištění možných příležitostí a hrozeb </a:t>
            </a:r>
          </a:p>
          <a:p>
            <a:pPr lvl="1" algn="just"/>
            <a:r>
              <a:rPr lang="cs-CZ" sz="1800" dirty="0" smtClean="0"/>
              <a:t>Analýza vzdáleného prostředí – makroprostředí</a:t>
            </a:r>
          </a:p>
          <a:p>
            <a:pPr lvl="1" algn="just"/>
            <a:r>
              <a:rPr lang="cs-CZ" sz="1800" dirty="0" smtClean="0"/>
              <a:t>Analýza blízkého prostředí – trh, odvětví</a:t>
            </a:r>
          </a:p>
          <a:p>
            <a:pPr marL="457200" lvl="1" indent="0" algn="just">
              <a:buNone/>
            </a:pPr>
            <a:endParaRPr lang="cs-CZ" sz="1800" dirty="0" smtClean="0"/>
          </a:p>
          <a:p>
            <a:pPr algn="just"/>
            <a:r>
              <a:rPr lang="cs-CZ" sz="1800" b="1" dirty="0" smtClean="0"/>
              <a:t>Analýza interního prostředí </a:t>
            </a:r>
            <a:r>
              <a:rPr lang="cs-CZ" sz="1800" dirty="0" smtClean="0"/>
              <a:t>– podává </a:t>
            </a:r>
            <a:r>
              <a:rPr lang="cs-CZ" sz="1800" dirty="0"/>
              <a:t>informaci o </a:t>
            </a:r>
            <a:r>
              <a:rPr lang="cs-CZ" sz="1800" dirty="0" smtClean="0"/>
              <a:t>interním prostředí a vnitřních zdrojích podniku, výsledkem je zjištění předností (silných stránek) </a:t>
            </a:r>
            <a:r>
              <a:rPr lang="cs-CZ" sz="1800" dirty="0"/>
              <a:t>a </a:t>
            </a:r>
            <a:r>
              <a:rPr lang="cs-CZ" sz="1800" dirty="0" smtClean="0"/>
              <a:t>slabin (slabých) </a:t>
            </a:r>
            <a:r>
              <a:rPr lang="cs-CZ" sz="1800" dirty="0"/>
              <a:t>podniku</a:t>
            </a:r>
            <a:endParaRPr lang="cs-CZ" sz="1800" dirty="0" smtClean="0"/>
          </a:p>
          <a:p>
            <a:pPr marL="0" indent="0" algn="just">
              <a:buNone/>
            </a:pPr>
            <a:endParaRPr lang="cs-CZ" sz="1800" dirty="0" smtClean="0"/>
          </a:p>
          <a:p>
            <a:pPr algn="just"/>
            <a:r>
              <a:rPr lang="cs-CZ" sz="1800" b="1" dirty="0" smtClean="0"/>
              <a:t>Syntéza</a:t>
            </a:r>
            <a:r>
              <a:rPr lang="cs-CZ" sz="1800" dirty="0" smtClean="0"/>
              <a:t> – konfrontuje silné/slabé stránky podniku s příležitostmi a hrozbami z prostředí s cílem určení adekvátního strategického směru.</a:t>
            </a:r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Struktura strategické analýzy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38094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10406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Cíle popisují, kam se má podnik dostat, tak aby byl zajištěn požadovaný budoucí stav, který má podniku zabezpečit zdravý růst a prosperitu. </a:t>
            </a:r>
            <a:endParaRPr lang="cs-CZ" sz="1800" dirty="0" smtClean="0"/>
          </a:p>
          <a:p>
            <a:pPr algn="just"/>
            <a:r>
              <a:rPr lang="cs-CZ" sz="1800" dirty="0" smtClean="0"/>
              <a:t>Cíle </a:t>
            </a:r>
            <a:r>
              <a:rPr lang="cs-CZ" sz="1800" dirty="0"/>
              <a:t>představují úkoly, které musí podnik splnit ve vymezeném čase, aby dosáhla požadovaného stavu. </a:t>
            </a:r>
            <a:endParaRPr lang="cs-CZ" sz="1800" dirty="0" smtClean="0"/>
          </a:p>
          <a:p>
            <a:pPr algn="just"/>
            <a:r>
              <a:rPr lang="cs-CZ" sz="1800" dirty="0" smtClean="0"/>
              <a:t>Cíle </a:t>
            </a:r>
            <a:r>
              <a:rPr lang="cs-CZ" sz="1800" dirty="0"/>
              <a:t>neobsahují pokyny ani instrukce, jak dosáhnout jejich naplnění, ale pouze požadovaný cílový stav</a:t>
            </a:r>
            <a:r>
              <a:rPr lang="cs-CZ" sz="1800" dirty="0" smtClean="0"/>
              <a:t>.</a:t>
            </a:r>
          </a:p>
          <a:p>
            <a:pPr algn="just"/>
            <a:r>
              <a:rPr lang="cs-CZ" sz="1800" dirty="0" smtClean="0"/>
              <a:t>Stanovení </a:t>
            </a:r>
            <a:r>
              <a:rPr lang="cs-CZ" sz="1800" dirty="0"/>
              <a:t>a znalost cílů poskytuje vedení podniku základ pro formování strategie podniku, pro její zaměření a konkrétnost. Prostřednictvím cílů se široce formulované poslání podniku i neurčitá rozvojová vize transformují do konkrétních budoucích výsledků a tím se stávají závazkem, o jehož splnění musí podnik usilovat ve vymezeném čase. </a:t>
            </a:r>
            <a:endParaRPr lang="cs-CZ" sz="1800" dirty="0" smtClean="0"/>
          </a:p>
          <a:p>
            <a:pPr algn="just"/>
            <a:r>
              <a:rPr lang="cs-CZ" sz="1800" b="1" dirty="0" smtClean="0"/>
              <a:t>Jasně </a:t>
            </a:r>
            <a:r>
              <a:rPr lang="cs-CZ" sz="1800" b="1" dirty="0"/>
              <a:t>stanovené cíle </a:t>
            </a:r>
            <a:r>
              <a:rPr lang="cs-CZ" sz="1800" dirty="0"/>
              <a:t>se tak stávají konkrétními </a:t>
            </a:r>
            <a:r>
              <a:rPr lang="cs-CZ" sz="1800" b="1" dirty="0"/>
              <a:t>úkoly pro přesně určený časový horizont.</a:t>
            </a:r>
            <a:endParaRPr lang="cs-CZ" sz="1800" dirty="0"/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832648" cy="507703"/>
          </a:xfrm>
        </p:spPr>
        <p:txBody>
          <a:bodyPr/>
          <a:lstStyle/>
          <a:p>
            <a:r>
              <a:rPr lang="cs-CZ" dirty="0" smtClean="0"/>
              <a:t>Cíle podniku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77625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43921" y="68630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1600" dirty="0"/>
              <a:t>Obecně se říká, že </a:t>
            </a:r>
            <a:r>
              <a:rPr lang="cs-CZ" sz="1600" dirty="0" smtClean="0"/>
              <a:t>cíle </a:t>
            </a:r>
            <a:r>
              <a:rPr lang="cs-CZ" sz="1600" dirty="0"/>
              <a:t>musí být </a:t>
            </a:r>
            <a:r>
              <a:rPr lang="cs-CZ" sz="1600" b="1" dirty="0" smtClean="0"/>
              <a:t>SMART</a:t>
            </a:r>
            <a:r>
              <a:rPr lang="cs-CZ" sz="1600" dirty="0" smtClean="0"/>
              <a:t>:</a:t>
            </a:r>
            <a:endParaRPr lang="cs-CZ" sz="1600" dirty="0"/>
          </a:p>
          <a:p>
            <a:pPr lvl="1" algn="just"/>
            <a:r>
              <a:rPr lang="cs-CZ" sz="1600" b="1" dirty="0"/>
              <a:t>S – </a:t>
            </a:r>
            <a:r>
              <a:rPr lang="cs-CZ" sz="1600" dirty="0"/>
              <a:t>specifický, originální, stimulující</a:t>
            </a:r>
          </a:p>
          <a:p>
            <a:pPr lvl="1" algn="just"/>
            <a:r>
              <a:rPr lang="cs-CZ" sz="1600" b="1" dirty="0"/>
              <a:t>M – </a:t>
            </a:r>
            <a:r>
              <a:rPr lang="cs-CZ" sz="1600" dirty="0"/>
              <a:t>měřitelný</a:t>
            </a:r>
          </a:p>
          <a:p>
            <a:pPr lvl="1" algn="just"/>
            <a:r>
              <a:rPr lang="cs-CZ" sz="1600" b="1" dirty="0"/>
              <a:t>A – </a:t>
            </a:r>
            <a:r>
              <a:rPr lang="cs-CZ" sz="1600" dirty="0"/>
              <a:t>akceptovatelný</a:t>
            </a:r>
          </a:p>
          <a:p>
            <a:pPr lvl="1" algn="just"/>
            <a:r>
              <a:rPr lang="cs-CZ" sz="1600" b="1" dirty="0"/>
              <a:t>R – </a:t>
            </a:r>
            <a:r>
              <a:rPr lang="cs-CZ" sz="1600" dirty="0"/>
              <a:t>reálný</a:t>
            </a:r>
          </a:p>
          <a:p>
            <a:pPr lvl="1" algn="just"/>
            <a:r>
              <a:rPr lang="cs-CZ" sz="1600" b="1" dirty="0"/>
              <a:t>T – </a:t>
            </a:r>
            <a:r>
              <a:rPr lang="cs-CZ" sz="1600" dirty="0" smtClean="0"/>
              <a:t>termínovaný</a:t>
            </a:r>
          </a:p>
          <a:p>
            <a:pPr marL="0" indent="0" algn="just">
              <a:buNone/>
            </a:pPr>
            <a:r>
              <a:rPr lang="cs-CZ" sz="1600" dirty="0"/>
              <a:t>V poslední době však se uplatňuje tento souhrn cílů v podobě zkratky </a:t>
            </a:r>
            <a:r>
              <a:rPr lang="cs-CZ" sz="1600" b="1" dirty="0" smtClean="0"/>
              <a:t>SMARTEE</a:t>
            </a:r>
            <a:r>
              <a:rPr lang="cs-CZ" sz="1600" dirty="0" smtClean="0"/>
              <a:t>:</a:t>
            </a:r>
            <a:endParaRPr lang="cs-CZ" sz="1600" dirty="0"/>
          </a:p>
          <a:p>
            <a:pPr lvl="1" algn="just"/>
            <a:r>
              <a:rPr lang="cs-CZ" sz="1600" b="1" dirty="0"/>
              <a:t>S – </a:t>
            </a:r>
            <a:r>
              <a:rPr lang="cs-CZ" sz="1600" dirty="0"/>
              <a:t>specifický, originální, </a:t>
            </a:r>
            <a:r>
              <a:rPr lang="cs-CZ" sz="1600" dirty="0" smtClean="0"/>
              <a:t>stimulující</a:t>
            </a:r>
          </a:p>
          <a:p>
            <a:pPr lvl="1" algn="just"/>
            <a:r>
              <a:rPr lang="cs-CZ" sz="1600" b="1" dirty="0"/>
              <a:t>M – </a:t>
            </a:r>
            <a:r>
              <a:rPr lang="cs-CZ" sz="1600" dirty="0"/>
              <a:t>měřitelný</a:t>
            </a:r>
          </a:p>
          <a:p>
            <a:pPr lvl="1" algn="just"/>
            <a:r>
              <a:rPr lang="cs-CZ" sz="1600" b="1" dirty="0"/>
              <a:t>A – </a:t>
            </a:r>
            <a:r>
              <a:rPr lang="cs-CZ" sz="1600" dirty="0"/>
              <a:t>akceptovatelný</a:t>
            </a:r>
          </a:p>
          <a:p>
            <a:pPr lvl="1" algn="just"/>
            <a:r>
              <a:rPr lang="cs-CZ" sz="1600" b="1" dirty="0"/>
              <a:t>R – </a:t>
            </a:r>
            <a:r>
              <a:rPr lang="cs-CZ" sz="1600" dirty="0"/>
              <a:t>reálný</a:t>
            </a:r>
          </a:p>
          <a:p>
            <a:pPr lvl="1" algn="just"/>
            <a:r>
              <a:rPr lang="cs-CZ" sz="1600" b="1" dirty="0"/>
              <a:t>T – </a:t>
            </a:r>
            <a:r>
              <a:rPr lang="cs-CZ" sz="1600" dirty="0"/>
              <a:t>termínovaný</a:t>
            </a:r>
          </a:p>
          <a:p>
            <a:pPr lvl="1" algn="just"/>
            <a:r>
              <a:rPr lang="cs-CZ" sz="1600" b="1" dirty="0"/>
              <a:t>E</a:t>
            </a:r>
            <a:r>
              <a:rPr lang="cs-CZ" sz="1600" dirty="0"/>
              <a:t> – efektivní, ekonomický</a:t>
            </a:r>
          </a:p>
          <a:p>
            <a:pPr lvl="1" algn="just"/>
            <a:r>
              <a:rPr lang="cs-CZ" sz="1600" b="1" dirty="0"/>
              <a:t>E – </a:t>
            </a:r>
            <a:r>
              <a:rPr lang="cs-CZ" sz="1600" dirty="0"/>
              <a:t>ekologický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832648" cy="507703"/>
          </a:xfrm>
        </p:spPr>
        <p:txBody>
          <a:bodyPr/>
          <a:lstStyle/>
          <a:p>
            <a:r>
              <a:rPr lang="cs-CZ" dirty="0" smtClean="0"/>
              <a:t>Pravidla pro stanovení cílů podniku 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10016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3596</TotalTime>
  <Words>2796</Words>
  <Application>Microsoft Office PowerPoint</Application>
  <PresentationFormat>Předvádění na obrazovce (16:9)</PresentationFormat>
  <Paragraphs>304</Paragraphs>
  <Slides>31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31</vt:i4>
      </vt:variant>
    </vt:vector>
  </HeadingPairs>
  <TitlesOfParts>
    <vt:vector size="36" baseType="lpstr">
      <vt:lpstr>Arial</vt:lpstr>
      <vt:lpstr>Calibri</vt:lpstr>
      <vt:lpstr>Enriqueta</vt:lpstr>
      <vt:lpstr>Times New Roman</vt:lpstr>
      <vt:lpstr>SLU</vt:lpstr>
      <vt:lpstr>Koncepce manažerských funkcí</vt:lpstr>
      <vt:lpstr>Podstata manažerských funkcí</vt:lpstr>
      <vt:lpstr>Sekvenční manažerské funkce</vt:lpstr>
      <vt:lpstr>Plánování</vt:lpstr>
      <vt:lpstr>Podstata plánování</vt:lpstr>
      <vt:lpstr>Analýza výchozí situace</vt:lpstr>
      <vt:lpstr>Struktura strategické analýzy</vt:lpstr>
      <vt:lpstr>Cíle podniku</vt:lpstr>
      <vt:lpstr>Pravidla pro stanovení cílů podniku I</vt:lpstr>
      <vt:lpstr>Pravidla pro stanovení cílů podniku II</vt:lpstr>
      <vt:lpstr>Skupiny oblasti cílů</vt:lpstr>
      <vt:lpstr>Hierarchizace a skupiny cílů</vt:lpstr>
      <vt:lpstr>Vize</vt:lpstr>
      <vt:lpstr>Požadavky na vizi </vt:lpstr>
      <vt:lpstr>Mise - poslání</vt:lpstr>
      <vt:lpstr>Co by měla obsahovat mise</vt:lpstr>
      <vt:lpstr>Cyklus podnikového plánování</vt:lpstr>
      <vt:lpstr>Plánování podle úrovně managementu</vt:lpstr>
      <vt:lpstr>Plán</vt:lpstr>
      <vt:lpstr>Struktura plánu</vt:lpstr>
      <vt:lpstr>Klasifikace plánů</vt:lpstr>
      <vt:lpstr>Požadavky na plán</vt:lpstr>
      <vt:lpstr>Organizování</vt:lpstr>
      <vt:lpstr>Řízení lidí (výběr a rozmísťování pracovníků)</vt:lpstr>
      <vt:lpstr>Řízení lidí (výběr a rozmísťování pracovníků)</vt:lpstr>
      <vt:lpstr>Vedení lidí</vt:lpstr>
      <vt:lpstr>Kontrola</vt:lpstr>
      <vt:lpstr>Typy kontrolních procesů</vt:lpstr>
      <vt:lpstr>Fáze kontrolního procesu</vt:lpstr>
      <vt:lpstr>Hodnotící kritéria</vt:lpstr>
      <vt:lpstr>Tvorba kontrolního systému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zap0046</cp:lastModifiedBy>
  <cp:revision>319</cp:revision>
  <dcterms:created xsi:type="dcterms:W3CDTF">2016-07-06T15:42:34Z</dcterms:created>
  <dcterms:modified xsi:type="dcterms:W3CDTF">2021-03-22T09:36:42Z</dcterms:modified>
</cp:coreProperties>
</file>