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1" r:id="rId3"/>
    <p:sldId id="348" r:id="rId4"/>
    <p:sldId id="349" r:id="rId5"/>
    <p:sldId id="372" r:id="rId6"/>
    <p:sldId id="373" r:id="rId7"/>
    <p:sldId id="374" r:id="rId8"/>
    <p:sldId id="350" r:id="rId9"/>
    <p:sldId id="351" r:id="rId10"/>
    <p:sldId id="366" r:id="rId11"/>
    <p:sldId id="367" r:id="rId12"/>
    <p:sldId id="368" r:id="rId13"/>
    <p:sldId id="369" r:id="rId14"/>
    <p:sldId id="370" r:id="rId15"/>
    <p:sldId id="352" r:id="rId16"/>
    <p:sldId id="371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  <p:sldId id="363" r:id="rId28"/>
    <p:sldId id="364" r:id="rId29"/>
    <p:sldId id="365" r:id="rId30"/>
    <p:sldId id="375" r:id="rId31"/>
    <p:sldId id="376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paralelní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867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b="1" dirty="0"/>
              <a:t>Prvky</a:t>
            </a:r>
          </a:p>
          <a:p>
            <a:pPr lvl="1"/>
            <a:r>
              <a:rPr lang="cs-CZ" sz="1700" dirty="0"/>
              <a:t>Problém a cíl rozhodování</a:t>
            </a:r>
          </a:p>
          <a:p>
            <a:pPr lvl="1"/>
            <a:r>
              <a:rPr lang="cs-CZ" sz="1700" dirty="0"/>
              <a:t>Subjekt rozhodování</a:t>
            </a:r>
          </a:p>
          <a:p>
            <a:pPr lvl="1"/>
            <a:r>
              <a:rPr lang="cs-CZ" sz="1700" dirty="0"/>
              <a:t>Rozhodovací strategie</a:t>
            </a:r>
          </a:p>
          <a:p>
            <a:pPr lvl="1"/>
            <a:r>
              <a:rPr lang="cs-CZ" sz="1700" dirty="0"/>
              <a:t>Podmínky rozhodování</a:t>
            </a:r>
          </a:p>
          <a:p>
            <a:pPr lvl="1"/>
            <a:r>
              <a:rPr lang="cs-CZ" sz="1700" dirty="0"/>
              <a:t>Objekt rozhodování</a:t>
            </a:r>
          </a:p>
          <a:p>
            <a:r>
              <a:rPr lang="cs-CZ" sz="1700" b="1" dirty="0" smtClean="0"/>
              <a:t>Fáze </a:t>
            </a:r>
            <a:r>
              <a:rPr lang="cs-CZ" sz="1700" b="1" dirty="0"/>
              <a:t>rozhodovacího procesu</a:t>
            </a:r>
          </a:p>
          <a:p>
            <a:pPr lvl="1"/>
            <a:r>
              <a:rPr lang="cs-CZ" sz="1700" dirty="0"/>
              <a:t>Identifikace a specifikace problému</a:t>
            </a:r>
          </a:p>
          <a:p>
            <a:pPr lvl="1"/>
            <a:r>
              <a:rPr lang="cs-CZ" sz="1700" dirty="0"/>
              <a:t>Stanovení možností řešení (alternativ)</a:t>
            </a:r>
          </a:p>
          <a:p>
            <a:pPr lvl="1"/>
            <a:r>
              <a:rPr lang="cs-CZ" sz="1700" dirty="0"/>
              <a:t>Zhodnocení možných alternativ</a:t>
            </a:r>
          </a:p>
          <a:p>
            <a:pPr lvl="1"/>
            <a:r>
              <a:rPr lang="cs-CZ" sz="1700" dirty="0"/>
              <a:t>Výběr vhodné alternativy</a:t>
            </a:r>
          </a:p>
          <a:p>
            <a:pPr lvl="1"/>
            <a:r>
              <a:rPr lang="cs-CZ" sz="1700" dirty="0"/>
              <a:t>Realizace rozhodnutí</a:t>
            </a:r>
          </a:p>
          <a:p>
            <a:pPr lvl="1"/>
            <a:r>
              <a:rPr lang="cs-CZ" sz="1700" dirty="0" smtClean="0"/>
              <a:t>Kontrola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867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i="1" dirty="0" smtClean="0"/>
              <a:t>Podle subjektu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individuální </a:t>
            </a:r>
          </a:p>
          <a:p>
            <a:pPr lvl="1"/>
            <a:r>
              <a:rPr lang="cs-CZ" sz="1800" dirty="0" smtClean="0"/>
              <a:t>Kolektivní</a:t>
            </a:r>
          </a:p>
          <a:p>
            <a:pPr lvl="1"/>
            <a:endParaRPr lang="cs-CZ" sz="1800" dirty="0"/>
          </a:p>
          <a:p>
            <a:r>
              <a:rPr lang="cs-CZ" sz="1800" i="1" dirty="0" smtClean="0"/>
              <a:t>Podle informovanosti </a:t>
            </a:r>
            <a:r>
              <a:rPr lang="cs-CZ" sz="1800" i="1" dirty="0"/>
              <a:t>subjektu 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v podmínkách jistoty </a:t>
            </a:r>
          </a:p>
          <a:p>
            <a:pPr lvl="1"/>
            <a:r>
              <a:rPr lang="cs-CZ" sz="1800" dirty="0"/>
              <a:t>v podmínkách nejistoty </a:t>
            </a:r>
          </a:p>
          <a:p>
            <a:pPr lvl="1"/>
            <a:r>
              <a:rPr lang="cs-CZ" sz="1800" dirty="0"/>
              <a:t>v podmínkách </a:t>
            </a:r>
            <a:r>
              <a:rPr lang="cs-CZ" sz="1800" dirty="0" smtClean="0"/>
              <a:t>rizika</a:t>
            </a:r>
          </a:p>
          <a:p>
            <a:pPr lvl="1"/>
            <a:endParaRPr lang="cs-CZ" sz="1800" dirty="0"/>
          </a:p>
          <a:p>
            <a:r>
              <a:rPr lang="cs-CZ" sz="1800" i="1" dirty="0" smtClean="0"/>
              <a:t>Podle postupu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programová rozhodnutí </a:t>
            </a:r>
          </a:p>
          <a:p>
            <a:pPr lvl="1"/>
            <a:r>
              <a:rPr lang="cs-CZ" sz="1800" dirty="0"/>
              <a:t>neprogramová </a:t>
            </a:r>
            <a:r>
              <a:rPr lang="cs-CZ" sz="1800" dirty="0" smtClean="0"/>
              <a:t>rozhodnutí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4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5872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i="1" dirty="0" smtClean="0"/>
              <a:t>Podle závažnosti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strategické </a:t>
            </a:r>
          </a:p>
          <a:p>
            <a:pPr lvl="1"/>
            <a:r>
              <a:rPr lang="cs-CZ" sz="1800" dirty="0"/>
              <a:t>taktické </a:t>
            </a:r>
          </a:p>
          <a:p>
            <a:pPr lvl="1"/>
            <a:r>
              <a:rPr lang="cs-CZ" sz="1800" dirty="0"/>
              <a:t>operativní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i="1" dirty="0" smtClean="0"/>
              <a:t>Podle počtu </a:t>
            </a:r>
            <a:r>
              <a:rPr lang="cs-CZ" sz="1800" i="1" dirty="0"/>
              <a:t>rozhodovacích kritérií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 err="1"/>
              <a:t>jednokriteriální</a:t>
            </a:r>
            <a:r>
              <a:rPr lang="cs-CZ" sz="1800" dirty="0"/>
              <a:t> procesy </a:t>
            </a:r>
          </a:p>
          <a:p>
            <a:pPr lvl="1"/>
            <a:r>
              <a:rPr lang="cs-CZ" sz="1800" dirty="0"/>
              <a:t>vícekriteriální procesy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rozhodování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1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247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Empirické metod</a:t>
            </a:r>
            <a:r>
              <a:rPr lang="cs-CZ" sz="1800" dirty="0"/>
              <a:t>y</a:t>
            </a:r>
          </a:p>
          <a:p>
            <a:pPr lvl="1"/>
            <a:r>
              <a:rPr lang="cs-CZ" sz="1800" dirty="0"/>
              <a:t>Empiricko-intuitivní a empiricko-analytické</a:t>
            </a:r>
          </a:p>
          <a:p>
            <a:pPr lvl="1"/>
            <a:r>
              <a:rPr lang="cs-CZ" sz="1800" dirty="0"/>
              <a:t>Expertní metody – Brainstorming, Delfská metoda, metoda scénářů, metoda her, myšlenkové mapy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b="1" dirty="0"/>
              <a:t>Matematicko-statistické metody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b="1" dirty="0"/>
              <a:t>Heuristické metody</a:t>
            </a:r>
          </a:p>
          <a:p>
            <a:pPr lvl="1"/>
            <a:r>
              <a:rPr lang="cs-CZ" sz="1800" dirty="0"/>
              <a:t>Rozhodovací analýza</a:t>
            </a:r>
          </a:p>
          <a:p>
            <a:pPr lvl="1"/>
            <a:r>
              <a:rPr lang="cs-CZ" sz="1800" dirty="0"/>
              <a:t>Rozhodovací stromy</a:t>
            </a:r>
          </a:p>
          <a:p>
            <a:pPr lvl="1"/>
            <a:r>
              <a:rPr lang="cs-CZ" sz="1800" dirty="0"/>
              <a:t>Rozhodovací tabulky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Metody a techniky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5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rozhodovacího stromu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43558"/>
            <a:ext cx="689318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1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rozhodovací tabulky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2" y="917389"/>
            <a:ext cx="724036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2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fakticky o časové, prostorové a věcné sladění jednotlivých činností a jejich zdrojové zajištění.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Implementace </a:t>
            </a:r>
            <a:r>
              <a:rPr lang="cs-CZ" sz="1800" dirty="0"/>
              <a:t>vlastně představuje konečnou fázi sekvenční manažerské funkce.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Implementací </a:t>
            </a:r>
            <a:r>
              <a:rPr lang="cs-CZ" sz="1800" dirty="0"/>
              <a:t>se rozumí převedení přijatého rozhodnutí do reality. </a:t>
            </a:r>
            <a:endParaRPr lang="cs-CZ" sz="1800" dirty="0" smtClean="0"/>
          </a:p>
          <a:p>
            <a:pPr algn="just"/>
            <a:r>
              <a:rPr lang="cs-CZ" sz="1800" dirty="0" smtClean="0"/>
              <a:t>Podstatnou </a:t>
            </a:r>
            <a:r>
              <a:rPr lang="cs-CZ" sz="1800" dirty="0"/>
              <a:t>součástí implementace je </a:t>
            </a:r>
            <a:r>
              <a:rPr lang="cs-CZ" sz="1800" dirty="0" smtClean="0"/>
              <a:t>koordinační </a:t>
            </a:r>
            <a:r>
              <a:rPr lang="cs-CZ" sz="1800" dirty="0"/>
              <a:t>a komunikační činnost</a:t>
            </a:r>
            <a:r>
              <a:rPr lang="cs-CZ" sz="1800" dirty="0" smtClean="0"/>
              <a:t>.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Ekonomické </a:t>
            </a:r>
            <a:r>
              <a:rPr lang="cs-CZ" sz="1800" b="1" dirty="0"/>
              <a:t>předpoklady pro implementaci</a:t>
            </a:r>
          </a:p>
          <a:p>
            <a:pPr lvl="1" algn="just"/>
            <a:r>
              <a:rPr lang="cs-CZ" sz="1800" dirty="0"/>
              <a:t>Hodnocení ekonomických aspektů implementace</a:t>
            </a:r>
          </a:p>
          <a:p>
            <a:pPr lvl="1" algn="just"/>
            <a:r>
              <a:rPr lang="cs-CZ" sz="1800" dirty="0"/>
              <a:t>Ekonomická analýza implementačního procesu – náklady x užitky</a:t>
            </a:r>
          </a:p>
          <a:p>
            <a:pPr lvl="1" algn="just"/>
            <a:r>
              <a:rPr lang="cs-CZ" sz="1800" dirty="0"/>
              <a:t>Sledování kritérií racionality – hospodárnost, účelnost, účelovost, efektivnost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3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Implementace představuje skutečnou realizaci plánů, uvedení plánů do života. </a:t>
            </a:r>
          </a:p>
          <a:p>
            <a:pPr algn="just"/>
            <a:r>
              <a:rPr lang="cs-CZ" sz="1800" dirty="0" smtClean="0"/>
              <a:t>Proces implementace probíhá v několika krocích a vyžaduje také řízení strategických změn. </a:t>
            </a:r>
          </a:p>
          <a:p>
            <a:pPr algn="just"/>
            <a:r>
              <a:rPr lang="cs-CZ" sz="1800" dirty="0" smtClean="0"/>
              <a:t>Celkový proces implementace musí být v souladu s celkovou situací podniku, strukturou podniku, cílem plánů, rozsahem strategických změn, manažerskými znalostmi, styly a metodami.</a:t>
            </a:r>
          </a:p>
          <a:p>
            <a:pPr algn="just"/>
            <a:r>
              <a:rPr lang="cs-CZ" sz="1800" dirty="0" smtClean="0"/>
              <a:t>Implementace a prosazování plánů vyžaduje více energie a času než její samotná formulace. </a:t>
            </a:r>
          </a:p>
          <a:p>
            <a:pPr algn="just"/>
            <a:r>
              <a:rPr lang="cs-CZ" sz="1800" dirty="0" smtClean="0"/>
              <a:t>Při jejím prosazování je velmi důležitá disciplína, schopnost plánovat, schopnost stimulovat a kontrola. To je rozdíl oproti formulování strategie, která spíše vyžaduje a je pro ni rozhodující tzv. kreativní chaos.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7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Implementaci strategie chápeme jako proces, který tvoří logický soubor vzájemně propojených aktivit umožňujících uvést strategii podniku do života. 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err="1" smtClean="0"/>
              <a:t>Mallya</a:t>
            </a:r>
            <a:r>
              <a:rPr lang="cs-CZ" sz="1800" dirty="0" smtClean="0"/>
              <a:t> specifikuje tyto aktivity: </a:t>
            </a:r>
          </a:p>
          <a:p>
            <a:pPr algn="just"/>
            <a:r>
              <a:rPr lang="cs-CZ" sz="1800" dirty="0" smtClean="0"/>
              <a:t>Používání strategického vůdcovství</a:t>
            </a:r>
          </a:p>
          <a:p>
            <a:pPr algn="just"/>
            <a:r>
              <a:rPr lang="cs-CZ" sz="1800" dirty="0" smtClean="0"/>
              <a:t>Tvorba správné organizační struktury</a:t>
            </a:r>
          </a:p>
          <a:p>
            <a:pPr algn="just"/>
            <a:r>
              <a:rPr lang="cs-CZ" sz="1800" dirty="0" smtClean="0"/>
              <a:t>Tvorba plánů podporující strategii</a:t>
            </a:r>
          </a:p>
          <a:p>
            <a:pPr algn="just"/>
            <a:r>
              <a:rPr lang="cs-CZ" sz="1800" dirty="0" smtClean="0"/>
              <a:t>Instalace podpůrných systémů</a:t>
            </a:r>
          </a:p>
          <a:p>
            <a:pPr algn="just"/>
            <a:r>
              <a:rPr lang="cs-CZ" sz="1800" dirty="0" smtClean="0"/>
              <a:t>Návrh odměňovacích systémů</a:t>
            </a:r>
          </a:p>
          <a:p>
            <a:pPr algn="just"/>
            <a:r>
              <a:rPr lang="cs-CZ" sz="1800" dirty="0" smtClean="0"/>
              <a:t>Tvorba podnikové kultury souznějící s navrženou strategií</a:t>
            </a:r>
          </a:p>
          <a:p>
            <a:pPr algn="just"/>
            <a:r>
              <a:rPr lang="cs-CZ" sz="1800" dirty="0" smtClean="0"/>
              <a:t>Alokace zdrojů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Proces implementace strategie podle </a:t>
            </a:r>
            <a:r>
              <a:rPr lang="cs-CZ" dirty="0" err="1" smtClean="0"/>
              <a:t>Mallya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5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Určení intervenčních </a:t>
            </a:r>
            <a:r>
              <a:rPr lang="cs-CZ" sz="1800" dirty="0" smtClean="0"/>
              <a:t>oblastí – stanovení konkrétních aktivit a procesů v podniku dotčených implementací vybrané strategie.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Personální </a:t>
            </a:r>
            <a:r>
              <a:rPr lang="cs-CZ" sz="1800" dirty="0" smtClean="0"/>
              <a:t>zajištění – výběr konkrétních osob zajišťujících implementaci strategii a stanovení osobní odpovědnosti jednotlivých osob.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Etapy procesu </a:t>
            </a:r>
            <a:r>
              <a:rPr lang="cs-CZ" sz="1800" dirty="0" smtClean="0"/>
              <a:t>implementace – stanovení jednotlivých fází procesu implementace, včetně stanovení časového rámce jednotlivých etap.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Průběžná kontrola procesu </a:t>
            </a:r>
            <a:r>
              <a:rPr lang="cs-CZ" sz="1800" dirty="0" smtClean="0"/>
              <a:t>implementace – stanovení kontrolních mechanismů sledujících průběh procesu implementace.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Plán implementace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8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Průběžné manažerské funkce jsou funkce, které jsou realizovány paralelně s ostatními manažerskými funkcemi.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v podstatě o aktivity, které probíhají neustále v různých fázích manažerských činností.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dirty="0" smtClean="0"/>
              <a:t>K</a:t>
            </a:r>
            <a:r>
              <a:rPr lang="cs-CZ" sz="1800" dirty="0"/>
              <a:t> průběžným manažerským funkcím </a:t>
            </a:r>
            <a:r>
              <a:rPr lang="cs-CZ" sz="1800" dirty="0" smtClean="0"/>
              <a:t>patří:</a:t>
            </a:r>
          </a:p>
          <a:p>
            <a:pPr lvl="0" algn="just"/>
            <a:r>
              <a:rPr lang="cs-CZ" sz="1800" dirty="0" smtClean="0"/>
              <a:t>analýza</a:t>
            </a:r>
            <a:r>
              <a:rPr lang="cs-CZ" sz="1800" dirty="0"/>
              <a:t>, </a:t>
            </a:r>
            <a:endParaRPr lang="cs-CZ" sz="1800" dirty="0" smtClean="0"/>
          </a:p>
          <a:p>
            <a:pPr lvl="0" algn="just"/>
            <a:r>
              <a:rPr lang="cs-CZ" sz="1800" dirty="0"/>
              <a:t>r</a:t>
            </a:r>
            <a:r>
              <a:rPr lang="cs-CZ" sz="1800" dirty="0" smtClean="0"/>
              <a:t>ozhodování, </a:t>
            </a:r>
          </a:p>
          <a:p>
            <a:pPr lvl="0" algn="just"/>
            <a:r>
              <a:rPr lang="cs-CZ" sz="1800" dirty="0"/>
              <a:t>i</a:t>
            </a:r>
            <a:r>
              <a:rPr lang="cs-CZ" sz="1800" dirty="0" smtClean="0"/>
              <a:t>mplementace,</a:t>
            </a:r>
          </a:p>
          <a:p>
            <a:pPr lvl="0" algn="just"/>
            <a:r>
              <a:rPr lang="cs-CZ" sz="1800" dirty="0" smtClean="0"/>
              <a:t>komunikace.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 průběžných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171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Vyšší nároky na čas </a:t>
            </a:r>
            <a:r>
              <a:rPr lang="cs-CZ" sz="1800" dirty="0" smtClean="0"/>
              <a:t>– implementace samotné strategie, oproti její formulace, může trvat i několik let. Dlouhodobost procesu implementace vytváří obtížnější podmínky pro manažery z hlediska této implementace. Čím trvá implementace déle, tím častěji může dojít ke změně podmínek externího, ale i interního podnikatelského prostředí. Na změnu podmínek musí implementace včas reagovat, a to případnými korekcemi strategie.</a:t>
            </a:r>
          </a:p>
          <a:p>
            <a:pPr algn="just"/>
            <a:r>
              <a:rPr lang="cs-CZ" sz="1800" b="1" dirty="0" smtClean="0"/>
              <a:t>Zapojení většího počtu lidí </a:t>
            </a:r>
            <a:r>
              <a:rPr lang="cs-CZ" sz="1800" dirty="0" smtClean="0"/>
              <a:t>– implementace strategie vyžaduje obvykle větší počet lidí z více řídících úrovní organizace, a to především z střední a operativní úrovně řízení. To vyvolává větší nároky na vertikální i horizontální komunikaci a celkovou koordinaci všech podnikových aktivit. Navíc komplikuje implementaci strategie i potřeba zajištění běžných aktivit a fungování podniku. Dlouhodobý charakter implementace a zapojení většího počtu lidí pak může vést ke vzniku významných problémů ohrožujících úspěšnost implementace.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Důvody náročnosti implementace strategie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7519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 smtClean="0"/>
              <a:t>Nedostatečné dovednosti a znalosti manažerů potřebné pro implementaci strategie </a:t>
            </a:r>
            <a:r>
              <a:rPr lang="cs-CZ" sz="1700" dirty="0" smtClean="0"/>
              <a:t>– nedostatečné dovednosti a znalosti manažerů jsou odrazem školících  a přípravných systémů manažerů, které jsou prioritně zaměřeny na tvorbu strategií, především pak funkčních strategií, a na problematiku plánování jako takovou. Také pozornost odborné literatury je upřena především na tvorbu strategie a plánování, podstatně méně pak na samotnou implementaci strategie.</a:t>
            </a:r>
          </a:p>
          <a:p>
            <a:pPr algn="just"/>
            <a:r>
              <a:rPr lang="cs-CZ" sz="1700" b="1" dirty="0" smtClean="0"/>
              <a:t>Neexistence modelů poskytujících manažerům jasný návod nebo vodítko pro implementaci strategie </a:t>
            </a:r>
            <a:r>
              <a:rPr lang="cs-CZ" sz="1700" dirty="0" smtClean="0"/>
              <a:t>– neexistence takových modelů může vést k nekoordinovaným, divergentním a někdy až ke konfliktním rozhodnutím a akcím. Manažeři potřebují vědět, jaký krok je potřeba udělat, co je náplní tohoto kroku a kdy je potřeba jej udělat. Odborná literatura v tomto případě poskytuje pouze rámcový model implementace obecného charakteru. Ve většině případů tyto rámcové modely nesplňují požadavky na to, aby mohly být praktickým vodítkem manažerů při realizaci strategie. 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Důvody náročnosti implementace strategie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0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Implementace strategie vychází </a:t>
            </a:r>
            <a:r>
              <a:rPr lang="cs-CZ" sz="1800" dirty="0"/>
              <a:t>z</a:t>
            </a:r>
          </a:p>
          <a:p>
            <a:pPr lvl="1"/>
            <a:r>
              <a:rPr lang="cs-CZ" sz="1800" dirty="0"/>
              <a:t>Teorie změny</a:t>
            </a:r>
          </a:p>
          <a:p>
            <a:pPr lvl="1"/>
            <a:r>
              <a:rPr lang="cs-CZ" sz="1800" dirty="0"/>
              <a:t>Principů řízení změny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Faktory </a:t>
            </a:r>
            <a:r>
              <a:rPr lang="cs-CZ" sz="1800" dirty="0" smtClean="0"/>
              <a:t>ovlivňující způsob implementace strategie</a:t>
            </a:r>
            <a:endParaRPr lang="cs-CZ" sz="1800" dirty="0"/>
          </a:p>
          <a:p>
            <a:pPr lvl="1"/>
            <a:r>
              <a:rPr lang="cs-CZ" sz="1800" dirty="0"/>
              <a:t>Typ </a:t>
            </a:r>
            <a:r>
              <a:rPr lang="cs-CZ" sz="1800" dirty="0" smtClean="0"/>
              <a:t> a velikost podniku</a:t>
            </a:r>
            <a:endParaRPr lang="cs-CZ" sz="1800" dirty="0"/>
          </a:p>
          <a:p>
            <a:pPr lvl="1"/>
            <a:r>
              <a:rPr lang="cs-CZ" sz="1800" dirty="0"/>
              <a:t>Věk podniku</a:t>
            </a:r>
          </a:p>
          <a:p>
            <a:pPr lvl="1"/>
            <a:r>
              <a:rPr lang="cs-CZ" sz="1800" dirty="0"/>
              <a:t>Dostupné zdroje</a:t>
            </a:r>
          </a:p>
          <a:p>
            <a:pPr lvl="1"/>
            <a:r>
              <a:rPr lang="cs-CZ" sz="1800" dirty="0"/>
              <a:t>Věk </a:t>
            </a:r>
            <a:r>
              <a:rPr lang="cs-CZ" sz="1800" dirty="0" smtClean="0"/>
              <a:t>a fáze vývoje trhu a další faktory.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Východiska a faktory ovlivňující implementaci strategii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95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8268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Obecný model řízení změny</a:t>
            </a:r>
          </a:p>
          <a:p>
            <a:pPr lvl="1" algn="just"/>
            <a:r>
              <a:rPr lang="cs-CZ" sz="1800" dirty="0"/>
              <a:t>Analytická </a:t>
            </a:r>
            <a:r>
              <a:rPr lang="cs-CZ" sz="1800" dirty="0" smtClean="0"/>
              <a:t>fáze – situační analýza a stanovení problému</a:t>
            </a:r>
            <a:endParaRPr lang="cs-CZ" sz="1800" dirty="0"/>
          </a:p>
          <a:p>
            <a:pPr lvl="1" algn="just"/>
            <a:r>
              <a:rPr lang="cs-CZ" sz="1800" dirty="0"/>
              <a:t>Návrhová fáze – vytvoření modelu, stanovení agenta změny, intervenční oblasti podniku</a:t>
            </a:r>
          </a:p>
          <a:p>
            <a:pPr lvl="1" algn="just"/>
            <a:r>
              <a:rPr lang="cs-CZ" sz="1800" dirty="0"/>
              <a:t>Realizační </a:t>
            </a:r>
            <a:r>
              <a:rPr lang="cs-CZ" sz="1800" dirty="0" smtClean="0"/>
              <a:t>fáze – realizace samotné změny a její implementace</a:t>
            </a:r>
            <a:endParaRPr lang="cs-CZ" sz="1800" dirty="0"/>
          </a:p>
          <a:p>
            <a:pPr lvl="1" algn="just"/>
            <a:r>
              <a:rPr lang="cs-CZ" sz="1800" dirty="0"/>
              <a:t>Hodnotová </a:t>
            </a:r>
            <a:r>
              <a:rPr lang="cs-CZ" sz="1800" dirty="0" smtClean="0"/>
              <a:t>fáze – kontrola realizace změny a přínos podniku</a:t>
            </a:r>
            <a:endParaRPr lang="cs-CZ" sz="1800" dirty="0"/>
          </a:p>
          <a:p>
            <a:pPr algn="just"/>
            <a:r>
              <a:rPr lang="cs-CZ" sz="1800" b="1" dirty="0" err="1" smtClean="0"/>
              <a:t>Lewinův</a:t>
            </a:r>
            <a:r>
              <a:rPr lang="cs-CZ" sz="1800" b="1" dirty="0" smtClean="0"/>
              <a:t> </a:t>
            </a:r>
            <a:r>
              <a:rPr lang="cs-CZ" sz="1800" b="1" dirty="0"/>
              <a:t>model řízení změny</a:t>
            </a:r>
          </a:p>
          <a:p>
            <a:pPr lvl="1" algn="just"/>
            <a:r>
              <a:rPr lang="cs-CZ" sz="1800" dirty="0"/>
              <a:t>Rozmrazení </a:t>
            </a:r>
            <a:r>
              <a:rPr lang="cs-CZ" sz="1800" dirty="0" smtClean="0"/>
              <a:t>– vytržení lidí ze současného stavu, komunikace a přesvědčování o potřebnosti změn.</a:t>
            </a:r>
            <a:endParaRPr lang="cs-CZ" sz="1800" dirty="0"/>
          </a:p>
          <a:p>
            <a:pPr lvl="1" algn="just"/>
            <a:r>
              <a:rPr lang="cs-CZ" sz="1800" dirty="0"/>
              <a:t>Provedení změny (přechod na novou úroveň</a:t>
            </a:r>
            <a:r>
              <a:rPr lang="cs-CZ" sz="1800" dirty="0" smtClean="0"/>
              <a:t>) – změny jsou realizovány.</a:t>
            </a:r>
            <a:endParaRPr lang="cs-CZ" sz="1800" dirty="0"/>
          </a:p>
          <a:p>
            <a:pPr lvl="1" algn="just"/>
            <a:r>
              <a:rPr lang="cs-CZ" sz="1800" dirty="0"/>
              <a:t>Zamrazení (</a:t>
            </a:r>
            <a:r>
              <a:rPr lang="cs-CZ" sz="1800" dirty="0" smtClean="0"/>
              <a:t>stabilizace) – stabilizace systému umožňující realizaci požadovaných výkonů a výsledků.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Model řízení změny – implementace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02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685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 smtClean="0"/>
              <a:t>Jednotlivec – kolektiv</a:t>
            </a:r>
            <a:endParaRPr lang="cs-CZ" sz="1800" dirty="0"/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</a:t>
            </a:r>
            <a:r>
              <a:rPr lang="cs-CZ" sz="1800" dirty="0" smtClean="0"/>
              <a:t>– pasivní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Postoj zaměstnanců ke změnám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3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Vyvolat vědomí naléhavosti uskutečnit změnu</a:t>
            </a:r>
          </a:p>
          <a:p>
            <a:r>
              <a:rPr lang="cs-CZ" sz="1800" dirty="0"/>
              <a:t>Sestavení koalice spolupracovníků prosazující změny</a:t>
            </a:r>
          </a:p>
          <a:p>
            <a:r>
              <a:rPr lang="cs-CZ" sz="1800" dirty="0"/>
              <a:t>Vytvoření vize a strategie</a:t>
            </a:r>
          </a:p>
          <a:p>
            <a:r>
              <a:rPr lang="cs-CZ" sz="1800" dirty="0"/>
              <a:t>Komunikace</a:t>
            </a:r>
          </a:p>
          <a:p>
            <a:r>
              <a:rPr lang="cs-CZ" sz="1800" dirty="0"/>
              <a:t>Posílení pravomoci zaměstnanců v širokém měřítku</a:t>
            </a:r>
          </a:p>
          <a:p>
            <a:r>
              <a:rPr lang="cs-CZ" sz="1800" dirty="0"/>
              <a:t>Vytváření krátkodobých vítězství</a:t>
            </a:r>
          </a:p>
          <a:p>
            <a:r>
              <a:rPr lang="cs-CZ" sz="1800" dirty="0"/>
              <a:t>Využití výsledků k podpoře dalších změn</a:t>
            </a:r>
          </a:p>
          <a:p>
            <a:r>
              <a:rPr lang="cs-CZ" sz="1800" dirty="0"/>
              <a:t>Zakotvení nových přístupů do podnikové kultury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Překonání odporu ke změnám dle </a:t>
            </a:r>
            <a:r>
              <a:rPr lang="cs-CZ" dirty="0" err="1" smtClean="0"/>
              <a:t>Kottera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Velitelský </a:t>
            </a:r>
            <a:r>
              <a:rPr lang="cs-CZ" sz="1800" b="1" dirty="0" smtClean="0"/>
              <a:t>přístup </a:t>
            </a:r>
            <a:r>
              <a:rPr lang="cs-CZ" sz="1800" dirty="0" smtClean="0"/>
              <a:t>– je </a:t>
            </a:r>
            <a:r>
              <a:rPr lang="cs-CZ" sz="1800" dirty="0"/>
              <a:t>typickým </a:t>
            </a:r>
            <a:r>
              <a:rPr lang="cs-CZ" sz="1800" dirty="0" smtClean="0"/>
              <a:t>scénářem </a:t>
            </a:r>
            <a:r>
              <a:rPr lang="cs-CZ" sz="1800" dirty="0"/>
              <a:t>nejtradičnějšího přístupu k formulaci a implementaci strategie. </a:t>
            </a:r>
            <a:r>
              <a:rPr lang="cs-CZ" sz="1800" dirty="0" smtClean="0"/>
              <a:t>Top manažer </a:t>
            </a:r>
            <a:r>
              <a:rPr lang="cs-CZ" sz="1800" dirty="0"/>
              <a:t>připraví strategický plán, pozve manažery do zasedací místnosti, prezentuje jim strategii a řekne jim, aby ji implementovali. </a:t>
            </a:r>
            <a:r>
              <a:rPr lang="cs-CZ" sz="1800" dirty="0" smtClean="0"/>
              <a:t>Top manažer </a:t>
            </a:r>
            <a:r>
              <a:rPr lang="cs-CZ" sz="1800" dirty="0"/>
              <a:t>je v tomto případě zapojen pouze do formulování </a:t>
            </a:r>
            <a:r>
              <a:rPr lang="cs-CZ" sz="1800" dirty="0" smtClean="0"/>
              <a:t>strategie.</a:t>
            </a:r>
            <a:endParaRPr lang="cs-CZ" sz="1800" dirty="0"/>
          </a:p>
          <a:p>
            <a:pPr algn="just"/>
            <a:r>
              <a:rPr lang="cs-CZ" sz="1800" b="1" dirty="0" smtClean="0"/>
              <a:t>Organizační změna </a:t>
            </a:r>
            <a:r>
              <a:rPr lang="cs-CZ" sz="1800" dirty="0" smtClean="0"/>
              <a:t>– v</a:t>
            </a:r>
            <a:r>
              <a:rPr lang="cs-CZ" sz="1800" dirty="0"/>
              <a:t> případě organizační změny </a:t>
            </a:r>
            <a:r>
              <a:rPr lang="cs-CZ" sz="1800" dirty="0" smtClean="0"/>
              <a:t>top manažer </a:t>
            </a:r>
            <a:r>
              <a:rPr lang="cs-CZ" sz="1800" dirty="0"/>
              <a:t>provede strategická rozhodnutí a pak razí cestu implementaci tím, že přeuspořádá organizační strukturu, personál (= organizační změna) nebo zavede informační systém, schéma pro odměňování apod. (= přizpůsobení administrativních systémů).</a:t>
            </a:r>
          </a:p>
          <a:p>
            <a:pPr algn="just"/>
            <a:r>
              <a:rPr lang="cs-CZ" sz="1800" b="1" dirty="0" smtClean="0"/>
              <a:t>Spolupráce</a:t>
            </a:r>
            <a:r>
              <a:rPr lang="cs-CZ" sz="1800" dirty="0" smtClean="0"/>
              <a:t> – rozšiřuje </a:t>
            </a:r>
            <a:r>
              <a:rPr lang="cs-CZ" sz="1800" dirty="0"/>
              <a:t>přístup spolupráce strategická rozhodnutí na tým top manažerů v organizaci</a:t>
            </a:r>
          </a:p>
          <a:p>
            <a:pPr algn="just"/>
            <a:r>
              <a:rPr lang="cs-CZ" sz="1800" b="1" dirty="0" smtClean="0"/>
              <a:t>Kulturní přístup </a:t>
            </a:r>
            <a:r>
              <a:rPr lang="cs-CZ" sz="1800" dirty="0" smtClean="0"/>
              <a:t>– zapojuje </a:t>
            </a:r>
            <a:r>
              <a:rPr lang="cs-CZ" sz="1800" dirty="0"/>
              <a:t>i nižší články řízení v </a:t>
            </a:r>
            <a:r>
              <a:rPr lang="cs-CZ" sz="1800" dirty="0" smtClean="0"/>
              <a:t>organizaci a další prvky externího prostředí.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Přístupy k implementaci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6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Centrálním problémem v implementaci strategie bývá převést strategické záměry a cíle do určení těch faktorů, které jsou kritické pro dosažení těchto cílů a těch klíčových úkolů, které zajistí úspěch. Zásady pro KFÚ a klíčové úkoly</a:t>
            </a:r>
            <a:r>
              <a:rPr lang="cs-CZ" sz="1800" dirty="0" smtClean="0"/>
              <a:t>:</a:t>
            </a:r>
          </a:p>
          <a:p>
            <a:pPr algn="just"/>
            <a:endParaRPr lang="cs-CZ" sz="1800" dirty="0"/>
          </a:p>
          <a:p>
            <a:pPr lvl="0" algn="just"/>
            <a:r>
              <a:rPr lang="cs-CZ" sz="1800" dirty="0"/>
              <a:t>Vytvořit seznam 6-8 KFÚ pro vybranou </a:t>
            </a:r>
            <a:r>
              <a:rPr lang="cs-CZ" sz="1800" dirty="0" smtClean="0"/>
              <a:t>strategii.</a:t>
            </a:r>
            <a:endParaRPr lang="cs-CZ" sz="1800" dirty="0"/>
          </a:p>
          <a:p>
            <a:pPr lvl="0" algn="just"/>
            <a:r>
              <a:rPr lang="cs-CZ" sz="1800" dirty="0"/>
              <a:t>Zkontrolovat seznam a ujistit se, že všechny KFÚ jsou skutečně nezbytné a seznam KFÚ je dostatečný pro </a:t>
            </a:r>
            <a:r>
              <a:rPr lang="cs-CZ" sz="1800" dirty="0" smtClean="0"/>
              <a:t>úspěch.</a:t>
            </a:r>
            <a:endParaRPr lang="cs-CZ" sz="1800" dirty="0"/>
          </a:p>
          <a:p>
            <a:pPr lvl="0" algn="just"/>
            <a:r>
              <a:rPr lang="cs-CZ" sz="1800" dirty="0"/>
              <a:t>Identifikovat klíčové úkoly, které jsou důležité pro zajištění každého KFÚ 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Určit zodpovědnost za každý klíčový </a:t>
            </a:r>
            <a:r>
              <a:rPr lang="cs-CZ" sz="1800" dirty="0" smtClean="0"/>
              <a:t>úkol.</a:t>
            </a:r>
            <a:endParaRPr lang="cs-CZ" sz="1800" dirty="0"/>
          </a:p>
          <a:p>
            <a:pPr lvl="0" algn="just"/>
            <a:r>
              <a:rPr lang="cs-CZ" sz="1800" dirty="0"/>
              <a:t>Nebát se ani symbolických úkolů (např. hodnocení dodavatelů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Klíčové faktory úspěchu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8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Přesně určit ty hodnototvorné činnosti, kompetence a konkurenční schopnosti, které jsou důležité (kritické) pro úspěšnou realizaci strategie</a:t>
            </a:r>
          </a:p>
          <a:p>
            <a:pPr lvl="0" algn="just"/>
            <a:r>
              <a:rPr lang="cs-CZ" sz="1600" dirty="0"/>
              <a:t>Rozhodnout, zda je možné a efektivnější některé podpůrné (nekritické) aktivity vyčlenit (provést outsourcing)</a:t>
            </a:r>
          </a:p>
          <a:p>
            <a:pPr lvl="0" algn="just"/>
            <a:r>
              <a:rPr lang="cs-CZ" sz="1600" dirty="0"/>
              <a:t>Rozhodnout, které důležité činnosti a schopnosti vyžadují úzkou spolupráci s ostatními (dodavateli, distribučními kanály, event. konkurenty</a:t>
            </a:r>
          </a:p>
          <a:p>
            <a:pPr lvl="0" algn="just"/>
            <a:r>
              <a:rPr lang="cs-CZ" sz="1600" dirty="0"/>
              <a:t>Z primárních (kritických) hodnototvorných činností, které je třeba provádět interně vytvořit základní stavební kameny organizační struktury</a:t>
            </a:r>
          </a:p>
          <a:p>
            <a:pPr lvl="0" algn="just"/>
            <a:r>
              <a:rPr lang="cs-CZ" sz="1600" dirty="0"/>
              <a:t>Určit míru autority, která je potřebná k řízení každé organizační jednotky a udržet rovnováhu mezi centrálním rozhodováním a rozhodováním na co nejnižší úrovni, aby bylo možné zajistit včasná a kompetentní rozhodnutí a dostatečnou informovanost</a:t>
            </a:r>
          </a:p>
          <a:p>
            <a:pPr lvl="0" algn="just"/>
            <a:r>
              <a:rPr lang="cs-CZ" sz="1600" dirty="0"/>
              <a:t>Vytvořit vztahy mezi jednotlivými odděleními k dosažení nezbytné koordinace</a:t>
            </a:r>
          </a:p>
          <a:p>
            <a:pPr algn="just"/>
            <a:r>
              <a:rPr lang="cs-CZ" sz="1600" dirty="0"/>
              <a:t>Určit, jak budou řízeny vztahy s vnějšími partnery, a přiřadit odpovědnost za vytvoření nezbytných organizačních „mostů“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Změny v organizační struktuře při implementaci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76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073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Pro implementaci strategie jsou kromě vytvoření organizačních schopností a struktury pro pracovní úsilí (tak, aby bylo možné kompetentně a koordinovaně vykonávat strategicky důležité činnosti) důležité i další implementační úkoly:</a:t>
            </a:r>
          </a:p>
          <a:p>
            <a:pPr lvl="0" algn="just"/>
            <a:r>
              <a:rPr lang="cs-CZ" sz="1800" dirty="0"/>
              <a:t>Přerozdělit zdroje tak, aby vyhovovaly rozpočtovým požadavkům nové strategie.</a:t>
            </a:r>
          </a:p>
          <a:p>
            <a:pPr lvl="0" algn="just"/>
            <a:r>
              <a:rPr lang="cs-CZ" sz="1800" dirty="0"/>
              <a:t>Vybudovat takové politiky a procedury, které podporují strategii.</a:t>
            </a:r>
          </a:p>
          <a:p>
            <a:pPr lvl="0" algn="just"/>
            <a:r>
              <a:rPr lang="cs-CZ" sz="1800" dirty="0"/>
              <a:t>Zavést mechanismy pro neustálé zlepšování a adoptovat systém nejlepších praktik.</a:t>
            </a:r>
          </a:p>
          <a:p>
            <a:pPr lvl="0" algn="just"/>
            <a:r>
              <a:rPr lang="cs-CZ" sz="1800" dirty="0"/>
              <a:t>Instalovat podpůrné systémy, které umožní personálu udržovat jejich strategické role.</a:t>
            </a:r>
          </a:p>
          <a:p>
            <a:pPr lvl="0" algn="just"/>
            <a:r>
              <a:rPr lang="cs-CZ" sz="1800" dirty="0"/>
              <a:t>Implementovat motivační praktiky a iniciativy, které podporují úsilí o dobrou realizaci strategie a podporují angažovanost pracovníků.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Další úkoly významné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13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Analýza, v rámci manažerských funkcí, představuje rozbor, jehož cílem je poznání a správné pochopení podmínek pro realizaci sekvenčních manažerských funkcí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Jedná se o proces zjištění a hodnocení realizovatelnosti, účelnosti a účinnosti provedení jednotlivých manažerských funkcí. A zároveň vytváří podklad pro další paralelní manažerské funkce, jako je rozhodování a implementace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Správě provedená analýza vyžaduje zachování pravidla přiměřenosti zkoumání, což znamená, že je nutné si předem vyjasnit hloubku a konkrétní zaměření analýzy. K tomu je potřeba zajištění vhodně rozsáhlých, přesných a spolehlivých údajů, které budou shromážděny a použity. Problémy v rámci analýzy musí být posuzovány účelově a celistvě (systémově).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796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Komunikace</a:t>
            </a:r>
            <a:r>
              <a:rPr lang="cs-CZ" sz="1800" dirty="0"/>
              <a:t> je proces oboustranné výměny informací</a:t>
            </a:r>
            <a:r>
              <a:rPr lang="cs-CZ" sz="1800" dirty="0" smtClean="0"/>
              <a:t>. Komunikace je proces dorozumívání mezi lidmi pomocí výměny informací, zpráv, hlášení, konverzací apod. Je součástí všech ostatních funkcí řízení.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Komunikační proces:</a:t>
            </a:r>
          </a:p>
          <a:p>
            <a:pPr lvl="1" algn="just"/>
            <a:r>
              <a:rPr lang="cs-CZ" sz="1800" dirty="0"/>
              <a:t>Odesílatel </a:t>
            </a:r>
          </a:p>
          <a:p>
            <a:pPr lvl="1" algn="just"/>
            <a:r>
              <a:rPr lang="cs-CZ" sz="1800" dirty="0"/>
              <a:t>Zakódování</a:t>
            </a:r>
          </a:p>
          <a:p>
            <a:pPr lvl="1" algn="just"/>
            <a:r>
              <a:rPr lang="cs-CZ" sz="1800" dirty="0"/>
              <a:t>Médium</a:t>
            </a:r>
          </a:p>
          <a:p>
            <a:pPr lvl="1" algn="just"/>
            <a:r>
              <a:rPr lang="cs-CZ" sz="1800" dirty="0"/>
              <a:t>Dekódování</a:t>
            </a:r>
          </a:p>
          <a:p>
            <a:pPr lvl="1" algn="just"/>
            <a:r>
              <a:rPr lang="cs-CZ" sz="1800" dirty="0"/>
              <a:t>Příjemce informace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Verbální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osobní rozhovor, telefonický rozhovor, porady, konference, prezentace, konzultace.</a:t>
            </a:r>
            <a:endParaRPr lang="cs-CZ" sz="1800" dirty="0"/>
          </a:p>
          <a:p>
            <a:pPr algn="just"/>
            <a:r>
              <a:rPr lang="cs-CZ" sz="1800" b="1" dirty="0" smtClean="0"/>
              <a:t>Neverbální komunikace </a:t>
            </a:r>
            <a:r>
              <a:rPr lang="cs-CZ" sz="1800" dirty="0" smtClean="0"/>
              <a:t>– posiluje verbální komunikaci, může posílit nebo zeslabit význam řečeného slova.</a:t>
            </a:r>
            <a:endParaRPr lang="cs-CZ" sz="1800" dirty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(oficiální)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vychází z formální, oficiální organizační struktury podniku. Těmito kanály proudí informace vertikálním, horizontálním a diagonálním směrem.</a:t>
            </a:r>
            <a:endParaRPr lang="cs-CZ" sz="1800" dirty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(neoficiální)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je důsledkem neformální organizační struktury, nemá žádnou předem určenou strukturu. Jedná se o způsob rozšiřování informací, které nelze přenášet oficiálními kanály.</a:t>
            </a: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Formy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81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Klíčovým předpokladem pro správné uplatnění analýzy, jako manažerské funkce, je pochopení věcné a obsahové stránky požadavků kladených na analyzovanou manažerskou funkci. </a:t>
            </a:r>
            <a:endParaRPr lang="cs-CZ" sz="1800" dirty="0" smtClean="0"/>
          </a:p>
          <a:p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K</a:t>
            </a:r>
            <a:r>
              <a:rPr lang="cs-CZ" sz="1800" dirty="0"/>
              <a:t> tomu je potřeba zachovat základní postup, algoritmus provádění analýzy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/>
            <a:r>
              <a:rPr lang="cs-CZ" sz="1800" dirty="0"/>
              <a:t>obsahové vymezení analyzovaného úkolu;</a:t>
            </a:r>
          </a:p>
          <a:p>
            <a:pPr lvl="0"/>
            <a:r>
              <a:rPr lang="cs-CZ" sz="1800" dirty="0"/>
              <a:t>formulace vlastního problému;</a:t>
            </a:r>
          </a:p>
          <a:p>
            <a:pPr lvl="0"/>
            <a:r>
              <a:rPr lang="cs-CZ" sz="1800" dirty="0"/>
              <a:t>stanovení požadavků na rozlišovací úroveň analýzy;</a:t>
            </a:r>
          </a:p>
          <a:p>
            <a:pPr lvl="0"/>
            <a:r>
              <a:rPr lang="cs-CZ" sz="1800" dirty="0"/>
              <a:t>vytvoření vhodného modelu pro řešení úkolu analýzy a stanovení způsobu jeho řešení;</a:t>
            </a:r>
          </a:p>
          <a:p>
            <a:pPr lvl="0"/>
            <a:r>
              <a:rPr lang="cs-CZ" sz="1800" dirty="0"/>
              <a:t>provedení požadovaného rozboru a vyhodnocení výsledků;</a:t>
            </a:r>
          </a:p>
          <a:p>
            <a:pPr lvl="0"/>
            <a:r>
              <a:rPr lang="cs-CZ" sz="1800" dirty="0"/>
              <a:t>využití výsledků analýzy.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56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Jejím cílem je poznání a správné pochopení podmínek pro realizaci procesů v podniku.</a:t>
            </a:r>
          </a:p>
          <a:p>
            <a:pPr algn="just"/>
            <a:r>
              <a:rPr lang="cs-CZ" sz="1800" dirty="0"/>
              <a:t>Proces zjištění a hodnocení realizovatelnosti, účelnosti a účinnosti určitého provedení.</a:t>
            </a:r>
          </a:p>
          <a:p>
            <a:pPr algn="just"/>
            <a:r>
              <a:rPr lang="cs-CZ" sz="1800" dirty="0"/>
              <a:t>Zároveň je podkladem pro rozhodování a implementaci.</a:t>
            </a:r>
          </a:p>
          <a:p>
            <a:pPr algn="just"/>
            <a:r>
              <a:rPr lang="cs-CZ" sz="1800" dirty="0"/>
              <a:t>Je podstatné systémové chápání problémů a využití modelového zobrazení.</a:t>
            </a:r>
          </a:p>
          <a:p>
            <a:pPr algn="just"/>
            <a:r>
              <a:rPr lang="cs-CZ" sz="1800" dirty="0"/>
              <a:t>Je nutné zachovat pravidlo přiměřenosti zkoumání</a:t>
            </a:r>
          </a:p>
          <a:p>
            <a:pPr lvl="1" algn="just"/>
            <a:r>
              <a:rPr lang="cs-CZ" sz="1800" dirty="0"/>
              <a:t>Rozsah údajů</a:t>
            </a:r>
          </a:p>
          <a:p>
            <a:pPr lvl="1" algn="just"/>
            <a:r>
              <a:rPr lang="cs-CZ" sz="1800" dirty="0"/>
              <a:t>Přesnost údajů</a:t>
            </a:r>
          </a:p>
          <a:p>
            <a:pPr lvl="1" algn="just"/>
            <a:r>
              <a:rPr lang="cs-CZ" sz="1800" dirty="0"/>
              <a:t>Spolehlivost údajů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0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0166" y="703189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Analýzy z hlediska času – předběžné, průběžné, následné</a:t>
            </a:r>
          </a:p>
          <a:p>
            <a:pPr algn="just"/>
            <a:r>
              <a:rPr lang="cs-CZ" sz="1800" dirty="0"/>
              <a:t>Analýzy z hlediska objektu – procesy, funkce, prvky, systémy, vstupy, výstupy, zdroje ...</a:t>
            </a:r>
          </a:p>
          <a:p>
            <a:pPr algn="just"/>
            <a:r>
              <a:rPr lang="cs-CZ" sz="1800" dirty="0"/>
              <a:t>Analýzy z hlediska prostředí – externí prostředí, interní prostředí</a:t>
            </a:r>
          </a:p>
          <a:p>
            <a:pPr algn="just"/>
            <a:r>
              <a:rPr lang="cs-CZ" sz="1800" dirty="0"/>
              <a:t>Analýzy z hlediska stupně komplexnosti – souhrnné, dílčí</a:t>
            </a:r>
          </a:p>
          <a:p>
            <a:pPr algn="just"/>
            <a:r>
              <a:rPr lang="cs-CZ" sz="1800" dirty="0"/>
              <a:t>Analýzy z hlediska subjektu provádějícího analýzu – externí analytik, interní analytik</a:t>
            </a:r>
          </a:p>
          <a:p>
            <a:pPr algn="just"/>
            <a:r>
              <a:rPr lang="cs-CZ" sz="1800" dirty="0"/>
              <a:t>Analýzy z hlediska jejich </a:t>
            </a:r>
            <a:r>
              <a:rPr lang="cs-CZ" sz="1800" dirty="0" err="1"/>
              <a:t>cílu</a:t>
            </a:r>
            <a:r>
              <a:rPr lang="cs-CZ" sz="1800" dirty="0"/>
              <a:t>, účelu – deskriptivní, komparační, rozhodovací, situační, informační...</a:t>
            </a:r>
          </a:p>
          <a:p>
            <a:pPr algn="just"/>
            <a:r>
              <a:rPr lang="cs-CZ" sz="1800" dirty="0"/>
              <a:t>Analýzy z hlediska vědeckého výzkumu - klasifikační, vztahové, kauzální, systémové analýzy (strukturálně genetické)</a:t>
            </a:r>
          </a:p>
          <a:p>
            <a:pPr algn="just"/>
            <a:r>
              <a:rPr lang="cs-CZ" sz="1800" dirty="0"/>
              <a:t>Analýzy z hlediska charakteru řešených problémů - strukturované problémy (tvrdé, tradiční systémy), nestrukturované problémy (měkké systémy)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1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Obsahové vymezení analyzovaného úkolu</a:t>
            </a:r>
          </a:p>
          <a:p>
            <a:pPr algn="just"/>
            <a:r>
              <a:rPr lang="cs-CZ" sz="1800" dirty="0" smtClean="0"/>
              <a:t>Formulace </a:t>
            </a:r>
            <a:r>
              <a:rPr lang="cs-CZ" sz="1800" dirty="0"/>
              <a:t>vlastního problému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požadavků na rozlišovací úroveň analýzy (aktuálnost, přesnost, spolehlivost...)</a:t>
            </a:r>
          </a:p>
          <a:p>
            <a:pPr algn="just"/>
            <a:r>
              <a:rPr lang="cs-CZ" sz="1800" dirty="0" smtClean="0"/>
              <a:t>Vytvoření </a:t>
            </a:r>
            <a:r>
              <a:rPr lang="cs-CZ" sz="1800" dirty="0"/>
              <a:t>vhodného modelu pro řešení úkolu analýzy a stanovení způsobu jeho řešení</a:t>
            </a:r>
          </a:p>
          <a:p>
            <a:pPr algn="just"/>
            <a:r>
              <a:rPr lang="cs-CZ" sz="1800" dirty="0" smtClean="0"/>
              <a:t>Realizace </a:t>
            </a:r>
            <a:r>
              <a:rPr lang="cs-CZ" sz="1800" dirty="0"/>
              <a:t>požadovaného rozboru, vyhodnocení výsledků a jejich ověření</a:t>
            </a:r>
          </a:p>
          <a:p>
            <a:pPr algn="just"/>
            <a:r>
              <a:rPr lang="cs-CZ" sz="1800" dirty="0" smtClean="0"/>
              <a:t>Využití </a:t>
            </a:r>
            <a:r>
              <a:rPr lang="cs-CZ" sz="1800" dirty="0"/>
              <a:t>výsledků analýzy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logika provádění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95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představuje proces výběru z několika přípustných variant řešení uvažovaného problému. </a:t>
            </a:r>
            <a:endParaRPr lang="cs-CZ" sz="1800" dirty="0" smtClean="0"/>
          </a:p>
          <a:p>
            <a:pPr algn="just"/>
            <a:r>
              <a:rPr lang="cs-CZ" sz="1800" dirty="0"/>
              <a:t>T</a:t>
            </a:r>
            <a:r>
              <a:rPr lang="cs-CZ" sz="1800" dirty="0" smtClean="0"/>
              <a:t>ato </a:t>
            </a:r>
            <a:r>
              <a:rPr lang="cs-CZ" sz="1800" dirty="0"/>
              <a:t>paralelní </a:t>
            </a:r>
            <a:r>
              <a:rPr lang="cs-CZ" sz="1800" dirty="0" smtClean="0"/>
              <a:t>funkce prostupuje </a:t>
            </a:r>
            <a:r>
              <a:rPr lang="cs-CZ" sz="1800" dirty="0"/>
              <a:t>každou ze sekvenčních funkcí a zároveň je mostem mezi analýzou a implementací. </a:t>
            </a:r>
            <a:endParaRPr lang="cs-CZ" sz="1800" dirty="0" smtClean="0"/>
          </a:p>
          <a:p>
            <a:pPr algn="just"/>
            <a:r>
              <a:rPr lang="cs-CZ" sz="1800" dirty="0"/>
              <a:t>Rozhodování je proces a je výsledkem myšlenkových procesů manažerů.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toho vyplývá, že celý proces rozhodování i jeho výsledek závisí vždy do značné míry na profesním profilu a kvalifikační úrovni. Dále závisí na osobních vlastnostech a zájmech účastníků rozhodovacího procesu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Volba mezi více variantami chování.</a:t>
            </a:r>
          </a:p>
          <a:p>
            <a:r>
              <a:rPr lang="cs-CZ" sz="1800" dirty="0"/>
              <a:t>Výběr určité varianty postupu.</a:t>
            </a:r>
          </a:p>
          <a:p>
            <a:r>
              <a:rPr lang="cs-CZ" sz="1800" dirty="0" smtClean="0"/>
              <a:t>Manažer </a:t>
            </a:r>
            <a:r>
              <a:rPr lang="cs-CZ" sz="1800" dirty="0"/>
              <a:t>– </a:t>
            </a:r>
            <a:r>
              <a:rPr lang="cs-CZ" sz="1800" dirty="0" err="1"/>
              <a:t>rozhodovatel</a:t>
            </a:r>
            <a:r>
              <a:rPr lang="cs-CZ" sz="1800" dirty="0"/>
              <a:t> a řešitel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2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v podnikové praxi probíhá za jistoty, nejistoty nebo rizika.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Rozhodovací </a:t>
            </a:r>
            <a:r>
              <a:rPr lang="cs-CZ" sz="1800" dirty="0"/>
              <a:t>situace můžeme klasifikovat z různých hledisek </a:t>
            </a:r>
            <a:r>
              <a:rPr lang="cs-CZ" sz="1800" dirty="0" smtClean="0"/>
              <a:t>následovně: </a:t>
            </a:r>
          </a:p>
          <a:p>
            <a:pPr lvl="0" algn="just"/>
            <a:r>
              <a:rPr lang="cs-CZ" sz="1800" dirty="0" smtClean="0"/>
              <a:t>nekonfliktní – konfliktní;</a:t>
            </a:r>
          </a:p>
          <a:p>
            <a:pPr lvl="0" algn="just"/>
            <a:r>
              <a:rPr lang="cs-CZ" sz="1800" dirty="0" err="1" smtClean="0"/>
              <a:t>jednokriteriální</a:t>
            </a:r>
            <a:r>
              <a:rPr lang="cs-CZ" sz="1800" dirty="0" smtClean="0"/>
              <a:t> </a:t>
            </a:r>
            <a:r>
              <a:rPr lang="cs-CZ" sz="1800" dirty="0"/>
              <a:t>– vícekriteriální;</a:t>
            </a:r>
          </a:p>
          <a:p>
            <a:pPr lvl="0" algn="just"/>
            <a:r>
              <a:rPr lang="cs-CZ" sz="1800" dirty="0"/>
              <a:t> deterministické – stochastické;</a:t>
            </a:r>
          </a:p>
          <a:p>
            <a:pPr lvl="0" algn="just"/>
            <a:r>
              <a:rPr lang="cs-CZ" sz="1800" dirty="0"/>
              <a:t>statické – dynamické;</a:t>
            </a:r>
          </a:p>
          <a:p>
            <a:pPr lvl="0" algn="just"/>
            <a:r>
              <a:rPr lang="cs-CZ" sz="1800" dirty="0"/>
              <a:t>jednostupňové – vícestupňové;</a:t>
            </a:r>
          </a:p>
          <a:p>
            <a:pPr algn="just"/>
            <a:r>
              <a:rPr lang="cs-CZ" sz="1800" dirty="0"/>
              <a:t>dobře strukturované – špatně strukturované.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1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3601</TotalTime>
  <Words>2411</Words>
  <Application>Microsoft Office PowerPoint</Application>
  <PresentationFormat>Předvádění na obrazovce (16:9)</PresentationFormat>
  <Paragraphs>275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Manažerské funkce paralelní</vt:lpstr>
      <vt:lpstr>Podstata manažerských funkcí průběžných</vt:lpstr>
      <vt:lpstr>Analýza I</vt:lpstr>
      <vt:lpstr>Analýza II</vt:lpstr>
      <vt:lpstr>Analýza III</vt:lpstr>
      <vt:lpstr>Typologie analýz</vt:lpstr>
      <vt:lpstr>Základní logika provádění analýz</vt:lpstr>
      <vt:lpstr>Rozhodování I</vt:lpstr>
      <vt:lpstr>Rozhodování II</vt:lpstr>
      <vt:lpstr>Rozhodovací proces</vt:lpstr>
      <vt:lpstr>Klasifikace rozhodování I</vt:lpstr>
      <vt:lpstr>Klasifikace rozhodování II</vt:lpstr>
      <vt:lpstr>Metody a techniky rozhodování</vt:lpstr>
      <vt:lpstr>Příklad rozhodovacího stromu</vt:lpstr>
      <vt:lpstr>Příklad rozhodovací tabulky</vt:lpstr>
      <vt:lpstr>Implementace</vt:lpstr>
      <vt:lpstr>Podstata implementace</vt:lpstr>
      <vt:lpstr>Proces implementace strategie podle Mallya </vt:lpstr>
      <vt:lpstr>Plán implementace strategie</vt:lpstr>
      <vt:lpstr>Důvody náročnosti implementace strategie I</vt:lpstr>
      <vt:lpstr>Důvody náročnosti implementace strategie II</vt:lpstr>
      <vt:lpstr>Východiska a faktory ovlivňující implementaci strategii</vt:lpstr>
      <vt:lpstr>Model řízení změny – implementace </vt:lpstr>
      <vt:lpstr>Postoj zaměstnanců ke změnám při implementaci</vt:lpstr>
      <vt:lpstr>Překonání odporu ke změnám dle Kottera</vt:lpstr>
      <vt:lpstr>Přístupy k implementaci </vt:lpstr>
      <vt:lpstr>Klíčové faktory úspěchu implementace</vt:lpstr>
      <vt:lpstr>Změny v organizační struktuře při implementaci strategie</vt:lpstr>
      <vt:lpstr>Další úkoly významné při implementaci</vt:lpstr>
      <vt:lpstr>Komunikace</vt:lpstr>
      <vt:lpstr>Formy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327</cp:revision>
  <dcterms:created xsi:type="dcterms:W3CDTF">2016-07-06T15:42:34Z</dcterms:created>
  <dcterms:modified xsi:type="dcterms:W3CDTF">2021-03-29T08:30:34Z</dcterms:modified>
</cp:coreProperties>
</file>