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21" r:id="rId3"/>
    <p:sldId id="348" r:id="rId4"/>
    <p:sldId id="352" r:id="rId5"/>
    <p:sldId id="351" r:id="rId6"/>
    <p:sldId id="349" r:id="rId7"/>
    <p:sldId id="353" r:id="rId8"/>
    <p:sldId id="354" r:id="rId9"/>
    <p:sldId id="355" r:id="rId10"/>
    <p:sldId id="350" r:id="rId11"/>
    <p:sldId id="356" r:id="rId12"/>
    <p:sldId id="357" r:id="rId13"/>
    <p:sldId id="358" r:id="rId14"/>
    <p:sldId id="373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6" r:id="rId30"/>
    <p:sldId id="374" r:id="rId31"/>
    <p:sldId id="375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11.04.2021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 funkce zabezpečovací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Z hlediska charakteru zdroje – primární, sekundární, </a:t>
            </a:r>
            <a:r>
              <a:rPr lang="cs-CZ" sz="1800" dirty="0" smtClean="0"/>
              <a:t>terciární</a:t>
            </a:r>
          </a:p>
          <a:p>
            <a:endParaRPr lang="cs-CZ" sz="1800" dirty="0"/>
          </a:p>
          <a:p>
            <a:r>
              <a:rPr lang="cs-CZ" sz="1800" dirty="0"/>
              <a:t>Z hlediska  vztahu zdroje k podniku – interní, </a:t>
            </a:r>
            <a:r>
              <a:rPr lang="cs-CZ" sz="1800" dirty="0" smtClean="0"/>
              <a:t>externí</a:t>
            </a:r>
          </a:p>
          <a:p>
            <a:endParaRPr lang="cs-CZ" sz="1800" dirty="0"/>
          </a:p>
          <a:p>
            <a:r>
              <a:rPr lang="cs-CZ" sz="1800" dirty="0"/>
              <a:t>Z hlediska dostupnosti – dostupné, </a:t>
            </a:r>
            <a:r>
              <a:rPr lang="cs-CZ" sz="1800" dirty="0" smtClean="0"/>
              <a:t>nedostupné</a:t>
            </a:r>
          </a:p>
          <a:p>
            <a:endParaRPr lang="cs-CZ" sz="1800" dirty="0"/>
          </a:p>
          <a:p>
            <a:r>
              <a:rPr lang="cs-CZ" sz="1800" dirty="0"/>
              <a:t>Z hlediska odbornosti zdroje – profesionální, </a:t>
            </a:r>
            <a:r>
              <a:rPr lang="cs-CZ" sz="1800" dirty="0" smtClean="0"/>
              <a:t>amatérské</a:t>
            </a:r>
          </a:p>
          <a:p>
            <a:endParaRPr lang="cs-CZ" sz="1800" dirty="0"/>
          </a:p>
          <a:p>
            <a:r>
              <a:rPr lang="cs-CZ" sz="1800" dirty="0"/>
              <a:t>Z hlediska významu zdroje – literárně-vědecké, objektivně hodnotící, spontánní zdroje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Zdroje dat podle Kozla a kol. (2006)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771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 smtClean="0"/>
              <a:t>Informační systém podniku </a:t>
            </a:r>
            <a:r>
              <a:rPr lang="cs-CZ" sz="1800" dirty="0" smtClean="0"/>
              <a:t>zahrnuje </a:t>
            </a:r>
            <a:r>
              <a:rPr lang="cs-CZ" sz="1800" dirty="0"/>
              <a:t>pracovníky, zařízení a informační technologie pro sběr, třídění, analyzování a distribuování potřebných, včasných a přesných informací tvůrcům </a:t>
            </a:r>
            <a:r>
              <a:rPr lang="cs-CZ" sz="1800" dirty="0" smtClean="0"/>
              <a:t>manažerských </a:t>
            </a:r>
            <a:r>
              <a:rPr lang="cs-CZ" sz="1800" dirty="0"/>
              <a:t>rozhodnutí. </a:t>
            </a:r>
            <a:endParaRPr lang="cs-CZ" sz="1800" dirty="0" smtClean="0"/>
          </a:p>
          <a:p>
            <a:pPr algn="just"/>
            <a:r>
              <a:rPr lang="cs-CZ" sz="1800" dirty="0" smtClean="0"/>
              <a:t>Smyslem </a:t>
            </a:r>
            <a:r>
              <a:rPr lang="cs-CZ" sz="1800" dirty="0"/>
              <a:t>je posouzení informační potřeby manažerů a poskytnutí potřebných informací. 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b="1" i="1" dirty="0"/>
              <a:t>Podmínky efektivního informačního systému:</a:t>
            </a:r>
            <a:endParaRPr lang="cs-CZ" sz="1800" dirty="0"/>
          </a:p>
          <a:p>
            <a:pPr lvl="1" algn="just"/>
            <a:r>
              <a:rPr lang="cs-CZ" sz="1800" dirty="0"/>
              <a:t>vybavenost firmy kvalitní informační </a:t>
            </a:r>
            <a:r>
              <a:rPr lang="cs-CZ" sz="1800" dirty="0" smtClean="0"/>
              <a:t>technologií;</a:t>
            </a:r>
            <a:endParaRPr lang="cs-CZ" sz="1800" dirty="0"/>
          </a:p>
          <a:p>
            <a:pPr lvl="1" algn="just"/>
            <a:r>
              <a:rPr lang="cs-CZ" sz="1800" dirty="0"/>
              <a:t>navržení a vytvoření systému uspokojujícího informační potřeby </a:t>
            </a:r>
            <a:r>
              <a:rPr lang="cs-CZ" sz="1800" dirty="0" smtClean="0"/>
              <a:t>manažerů.</a:t>
            </a:r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Informační systém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395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 smtClean="0"/>
              <a:t>Interní </a:t>
            </a:r>
            <a:r>
              <a:rPr lang="cs-CZ" sz="1800" b="1" dirty="0"/>
              <a:t>informační systém </a:t>
            </a:r>
            <a:r>
              <a:rPr lang="cs-CZ" sz="1800" dirty="0"/>
              <a:t>– získává informace z podnikové evidence a </a:t>
            </a:r>
            <a:r>
              <a:rPr lang="cs-CZ" sz="1800" dirty="0" smtClean="0"/>
              <a:t>statistiky. </a:t>
            </a:r>
            <a:endParaRPr lang="cs-CZ" sz="1800" dirty="0"/>
          </a:p>
          <a:p>
            <a:pPr lvl="0" algn="just"/>
            <a:r>
              <a:rPr lang="cs-CZ" sz="1800" b="1" dirty="0" smtClean="0"/>
              <a:t>Zpravodajský </a:t>
            </a:r>
            <a:r>
              <a:rPr lang="cs-CZ" sz="1800" b="1" dirty="0"/>
              <a:t>systém </a:t>
            </a:r>
            <a:r>
              <a:rPr lang="cs-CZ" sz="1800" dirty="0"/>
              <a:t>– poskytuje informace o každodenním a očekávaném vývoji v okolí </a:t>
            </a:r>
            <a:r>
              <a:rPr lang="cs-CZ" sz="1800" dirty="0" smtClean="0"/>
              <a:t>podniku.</a:t>
            </a:r>
            <a:endParaRPr lang="cs-CZ" sz="1800" dirty="0"/>
          </a:p>
          <a:p>
            <a:pPr lvl="0" algn="just"/>
            <a:r>
              <a:rPr lang="cs-CZ" sz="1800" b="1" dirty="0" smtClean="0"/>
              <a:t>Výzkumný </a:t>
            </a:r>
            <a:r>
              <a:rPr lang="cs-CZ" sz="1800" b="1" dirty="0"/>
              <a:t>systém </a:t>
            </a:r>
            <a:r>
              <a:rPr lang="cs-CZ" sz="1800" dirty="0"/>
              <a:t>– představuje výzkumné studie zaměřené na specifické problémy a příležitosti firmy, realizuje se marketingovými </a:t>
            </a:r>
            <a:r>
              <a:rPr lang="cs-CZ" sz="1800" dirty="0" smtClean="0"/>
              <a:t>výzkumy a výzkumy trhu.</a:t>
            </a:r>
            <a:endParaRPr lang="cs-CZ" sz="1800" dirty="0"/>
          </a:p>
          <a:p>
            <a:pPr algn="just"/>
            <a:r>
              <a:rPr lang="cs-CZ" sz="1800" b="1" dirty="0" smtClean="0"/>
              <a:t>Systém </a:t>
            </a:r>
            <a:r>
              <a:rPr lang="cs-CZ" sz="1800" b="1" dirty="0"/>
              <a:t>na podporu rozhodování </a:t>
            </a:r>
            <a:r>
              <a:rPr lang="cs-CZ" sz="1800" dirty="0"/>
              <a:t>– zahrnuje systémy využívající počítačový hardware a software k poskytování informací v procesu </a:t>
            </a:r>
            <a:r>
              <a:rPr lang="cs-CZ" sz="1800" dirty="0" smtClean="0"/>
              <a:t>manažerského rozhodování.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Struktura informačního systému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169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Lidské zdroje </a:t>
            </a:r>
            <a:r>
              <a:rPr lang="cs-CZ" sz="1800" dirty="0" smtClean="0"/>
              <a:t>představují </a:t>
            </a:r>
            <a:r>
              <a:rPr lang="cs-CZ" sz="1800" dirty="0"/>
              <a:t>pro podnik často nejcennější a nejdražší zdroj a ten je mnohdy jazýčkem na vahách v rámci konkurenčního boje a rozhoduje tak o konkurenceschopnosti podniku. </a:t>
            </a:r>
            <a:endParaRPr lang="cs-CZ" sz="1800" dirty="0" smtClean="0"/>
          </a:p>
          <a:p>
            <a:pPr lvl="0" algn="just"/>
            <a:r>
              <a:rPr lang="cs-CZ" sz="1800" dirty="0"/>
              <a:t>Důležitost lidských zdrojů pro organizaci </a:t>
            </a:r>
            <a:r>
              <a:rPr lang="cs-CZ" sz="1800" dirty="0" smtClean="0"/>
              <a:t>můžeme vidět </a:t>
            </a:r>
            <a:r>
              <a:rPr lang="cs-CZ" sz="1800" dirty="0"/>
              <a:t>ve smyslu určité hnací síly, která uvádí v pohyb ostatní zdroje a je determinantem úrovně jejich využívání.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Řízení </a:t>
            </a:r>
            <a:r>
              <a:rPr lang="cs-CZ" sz="1800" dirty="0"/>
              <a:t>lidských zdrojů nebo také personální řízení může tak být považováno za jádro celého podnikového řízení</a:t>
            </a:r>
            <a:r>
              <a:rPr lang="cs-CZ" sz="1800" dirty="0" smtClean="0"/>
              <a:t>. Personální </a:t>
            </a:r>
            <a:r>
              <a:rPr lang="cs-CZ" sz="1800" dirty="0"/>
              <a:t>řízení </a:t>
            </a:r>
            <a:r>
              <a:rPr lang="cs-CZ" sz="1800" dirty="0" smtClean="0"/>
              <a:t>je součást </a:t>
            </a:r>
            <a:r>
              <a:rPr lang="cs-CZ" sz="1800" dirty="0"/>
              <a:t>té časti podnikového řízení, která se zaměřuje na řízení lidských zdrojů v rámci významu člověka jako pracovní síly pro podnik.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Zaměřuje </a:t>
            </a:r>
            <a:r>
              <a:rPr lang="cs-CZ" sz="1800" dirty="0"/>
              <a:t>se na jeho získávání, fungování, formování, organizování a propojování jeho činností, výsledky jeho práce, pracovní chování a schopnosti, sociální rozvoj a v neposlední řadě i na vztahy k organizaci, spolupracovníkům a vykonané </a:t>
            </a:r>
            <a:r>
              <a:rPr lang="cs-CZ" sz="1800" dirty="0" smtClean="0"/>
              <a:t>práci.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Zabezpečení personální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420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vytváření </a:t>
            </a:r>
            <a:r>
              <a:rPr lang="cs-CZ" sz="1800" dirty="0"/>
              <a:t>dynamického souladu mezi </a:t>
            </a:r>
            <a:r>
              <a:rPr lang="cs-CZ" sz="1800" dirty="0" smtClean="0"/>
              <a:t>počtem </a:t>
            </a:r>
            <a:r>
              <a:rPr lang="cs-CZ" sz="1800" dirty="0"/>
              <a:t>a strukturou </a:t>
            </a:r>
            <a:r>
              <a:rPr lang="cs-CZ" sz="1800" dirty="0" smtClean="0"/>
              <a:t>pracovních míst </a:t>
            </a:r>
            <a:r>
              <a:rPr lang="cs-CZ" sz="1800" dirty="0"/>
              <a:t>v podniku, aby v každém okamžiku bylo místo obsazeno, a aby </a:t>
            </a:r>
            <a:r>
              <a:rPr lang="cs-CZ" sz="1800" dirty="0" smtClean="0"/>
              <a:t>kvalifikace </a:t>
            </a:r>
            <a:r>
              <a:rPr lang="cs-CZ" sz="1800" dirty="0"/>
              <a:t>odpovídala v rámci </a:t>
            </a:r>
            <a:r>
              <a:rPr lang="cs-CZ" sz="1800" dirty="0" smtClean="0"/>
              <a:t>organizační </a:t>
            </a:r>
            <a:r>
              <a:rPr lang="cs-CZ" sz="1800" dirty="0"/>
              <a:t>struktury </a:t>
            </a:r>
            <a:r>
              <a:rPr lang="cs-CZ" sz="1800" dirty="0" smtClean="0"/>
              <a:t>podniku; </a:t>
            </a:r>
            <a:endParaRPr lang="cs-CZ" sz="1800" dirty="0"/>
          </a:p>
          <a:p>
            <a:pPr algn="just"/>
            <a:r>
              <a:rPr lang="cs-CZ" sz="1800" dirty="0" smtClean="0"/>
              <a:t>znalosti </a:t>
            </a:r>
            <a:r>
              <a:rPr lang="cs-CZ" sz="1800" dirty="0"/>
              <a:t>o personálních </a:t>
            </a:r>
            <a:r>
              <a:rPr lang="cs-CZ" sz="1800" dirty="0" smtClean="0"/>
              <a:t>potřebách </a:t>
            </a:r>
            <a:r>
              <a:rPr lang="cs-CZ" sz="1800" dirty="0"/>
              <a:t>podniku, </a:t>
            </a:r>
            <a:r>
              <a:rPr lang="cs-CZ" sz="1800" dirty="0" smtClean="0"/>
              <a:t>vytváření personálního plánu</a:t>
            </a:r>
            <a:r>
              <a:rPr lang="cs-CZ" sz="1800" dirty="0"/>
              <a:t>, </a:t>
            </a:r>
          </a:p>
          <a:p>
            <a:pPr algn="just"/>
            <a:r>
              <a:rPr lang="cs-CZ" sz="1800" dirty="0" smtClean="0"/>
              <a:t>optimální </a:t>
            </a:r>
            <a:r>
              <a:rPr lang="cs-CZ" sz="1800" dirty="0"/>
              <a:t>využívání pracovních </a:t>
            </a:r>
            <a:r>
              <a:rPr lang="cs-CZ" sz="1800" dirty="0" smtClean="0"/>
              <a:t>sil </a:t>
            </a:r>
            <a:r>
              <a:rPr lang="cs-CZ" sz="1800" dirty="0"/>
              <a:t>v podniku, využívání </a:t>
            </a:r>
            <a:r>
              <a:rPr lang="cs-CZ" sz="1800" dirty="0" smtClean="0"/>
              <a:t>kvalifikace</a:t>
            </a:r>
            <a:r>
              <a:rPr lang="cs-CZ" sz="1800" dirty="0"/>
              <a:t>;</a:t>
            </a:r>
          </a:p>
          <a:p>
            <a:pPr algn="just"/>
            <a:r>
              <a:rPr lang="cs-CZ" sz="1800" dirty="0" smtClean="0"/>
              <a:t>výběr </a:t>
            </a:r>
            <a:r>
              <a:rPr lang="cs-CZ" sz="1800" dirty="0"/>
              <a:t>pracovních sil, </a:t>
            </a:r>
            <a:r>
              <a:rPr lang="cs-CZ" sz="1800" dirty="0" smtClean="0"/>
              <a:t>rozmístění pracovníků (</a:t>
            </a:r>
            <a:r>
              <a:rPr lang="cs-CZ" sz="1800" dirty="0"/>
              <a:t>vhodné podmínky), </a:t>
            </a:r>
            <a:r>
              <a:rPr lang="cs-CZ" sz="1800" dirty="0" smtClean="0"/>
              <a:t>pensionování </a:t>
            </a:r>
            <a:r>
              <a:rPr lang="cs-CZ" sz="1800" dirty="0"/>
              <a:t>a </a:t>
            </a:r>
            <a:r>
              <a:rPr lang="cs-CZ" sz="1800" dirty="0" smtClean="0"/>
              <a:t>propouštění pracovníků; </a:t>
            </a:r>
            <a:endParaRPr lang="cs-CZ" sz="1800" dirty="0"/>
          </a:p>
          <a:p>
            <a:pPr algn="just"/>
            <a:r>
              <a:rPr lang="cs-CZ" sz="1800" dirty="0" smtClean="0"/>
              <a:t>orientace </a:t>
            </a:r>
            <a:r>
              <a:rPr lang="cs-CZ" sz="1800" dirty="0"/>
              <a:t>(</a:t>
            </a:r>
            <a:r>
              <a:rPr lang="cs-CZ" sz="1800" dirty="0" smtClean="0"/>
              <a:t>adaptační </a:t>
            </a:r>
            <a:r>
              <a:rPr lang="cs-CZ" sz="1800" dirty="0"/>
              <a:t>aktivita) </a:t>
            </a:r>
            <a:r>
              <a:rPr lang="cs-CZ" sz="1800" dirty="0" smtClean="0"/>
              <a:t>pracovníků; </a:t>
            </a:r>
            <a:endParaRPr lang="cs-CZ" sz="1800" dirty="0"/>
          </a:p>
          <a:p>
            <a:pPr algn="just"/>
            <a:r>
              <a:rPr lang="cs-CZ" sz="1800" dirty="0" smtClean="0"/>
              <a:t>personální </a:t>
            </a:r>
            <a:r>
              <a:rPr lang="cs-CZ" sz="1800" dirty="0"/>
              <a:t>a </a:t>
            </a:r>
            <a:r>
              <a:rPr lang="cs-CZ" sz="1800" dirty="0" smtClean="0"/>
              <a:t>sociální rozvoj pracovníků (</a:t>
            </a:r>
            <a:r>
              <a:rPr lang="cs-CZ" sz="1800" dirty="0"/>
              <a:t>školení, možnost dalšího </a:t>
            </a:r>
            <a:r>
              <a:rPr lang="cs-CZ" sz="1800" dirty="0" smtClean="0"/>
              <a:t>vzdělávání);</a:t>
            </a:r>
            <a:endParaRPr lang="cs-CZ" sz="1800" dirty="0"/>
          </a:p>
          <a:p>
            <a:pPr algn="just"/>
            <a:r>
              <a:rPr lang="cs-CZ" sz="1800" dirty="0" smtClean="0"/>
              <a:t>hodnocení pracovníků.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Úkoly řízení lidských 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716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Personální plánování nebo také plánování lidských zdrojů slouží </a:t>
            </a:r>
            <a:r>
              <a:rPr lang="cs-CZ" sz="1800" dirty="0" smtClean="0"/>
              <a:t>k</a:t>
            </a:r>
            <a:r>
              <a:rPr lang="cs-CZ" sz="1800" dirty="0"/>
              <a:t> realizaci podnikových cílů prostřednictvím předvídání budoucího vývoje, stanovením cílů a pozdější realizaci opatření, která vedou k realizaci podnikových úkolů za pomoci adekvátní a vhodné pracovní síly. </a:t>
            </a:r>
          </a:p>
          <a:p>
            <a:pPr algn="just"/>
            <a:r>
              <a:rPr lang="cs-CZ" sz="1800" dirty="0"/>
              <a:t>Z jiného pohledu je plánování lidských zdrojů součástí aktivit organizací a podnikatelů, kde je potřeba odrážet nestabilní pracovní prostředí schopností organizace se přizpůsobit měnícím se podmínkám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Metody v oblasti plánování lidských zdrojů lze </a:t>
            </a:r>
            <a:r>
              <a:rPr lang="cs-CZ" sz="1800" dirty="0" smtClean="0"/>
              <a:t>rozlišit z</a:t>
            </a:r>
            <a:r>
              <a:rPr lang="cs-CZ" sz="1800" dirty="0"/>
              <a:t> obecného pohledu za metody intuitivní a nebo kvantitativní.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Intuitivní </a:t>
            </a:r>
            <a:r>
              <a:rPr lang="cs-CZ" sz="1800" b="1" dirty="0"/>
              <a:t>metody </a:t>
            </a:r>
            <a:r>
              <a:rPr lang="cs-CZ" sz="1800" dirty="0"/>
              <a:t>jsou předně operativnější a rychlejší. Nepracuje se při nich s tvrdými daty a jejich analýzou. </a:t>
            </a:r>
            <a:r>
              <a:rPr lang="cs-CZ" sz="1800" b="1" dirty="0"/>
              <a:t>Metody kvantitativní </a:t>
            </a:r>
            <a:r>
              <a:rPr lang="cs-CZ" sz="1800" dirty="0"/>
              <a:t>zase naopak vyžadují delší přípravu, spočívající ve shromažďování důležitých a potřebných dat.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Plánování lidských 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71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</a:t>
            </a:r>
            <a:r>
              <a:rPr lang="cs-CZ" sz="1800" dirty="0" smtClean="0"/>
              <a:t>ro </a:t>
            </a:r>
            <a:r>
              <a:rPr lang="cs-CZ" sz="1800" dirty="0"/>
              <a:t>plánování lidských zdrojů </a:t>
            </a:r>
            <a:r>
              <a:rPr lang="cs-CZ" sz="1800" dirty="0" smtClean="0"/>
              <a:t>se jeví </a:t>
            </a:r>
            <a:r>
              <a:rPr lang="cs-CZ" sz="1800" dirty="0"/>
              <a:t>jako vhodnější metody intuitivní, především pro jejich operativnost, nižší náročnost na podklady a především z důvodu, že intuitivní metody berou v úvahu obtížně kvantifikovatelné nebo zcela nekvantifikovatelné faktory a je tak posuzována všeobecně širší škála těchto faktorů. Také vyhovují více flexibilnímu plánování pracovních sil, protože z hlediska kratší perspektivy bývají více spolehlivé, levnější a snadněji interpretovatelné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Na základě intuitivních metod mohou odborníci definovat dle svého posouzení předpokládanou potřebu zaměstnanců určité kvalifikace, osobních kvalit a praxe</a:t>
            </a:r>
            <a:r>
              <a:rPr lang="cs-CZ" sz="1800" dirty="0" smtClean="0"/>
              <a:t>. </a:t>
            </a:r>
          </a:p>
          <a:p>
            <a:pPr algn="just"/>
            <a:r>
              <a:rPr lang="cs-CZ" sz="1800" dirty="0" smtClean="0"/>
              <a:t>Jsou </a:t>
            </a:r>
            <a:r>
              <a:rPr lang="cs-CZ" sz="1800" dirty="0"/>
              <a:t>takto odborníky předvídáni i</a:t>
            </a:r>
            <a:r>
              <a:rPr lang="cs-CZ" sz="1800" i="1" dirty="0"/>
              <a:t> </a:t>
            </a:r>
            <a:r>
              <a:rPr lang="cs-CZ" sz="1800" dirty="0"/>
              <a:t>budoucí, pro organizaci perspektivní manažeři, kteří budou překonávat izolace mezi velkým množstvím do hloubky propracovaných oborů, které jsou za svými hranicemi pro organizaci velmi těžko uchopitelné a nejsou tedy pro ni </a:t>
            </a:r>
            <a:r>
              <a:rPr lang="cs-CZ" sz="1800" dirty="0" smtClean="0"/>
              <a:t>inspirativní.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Intuitivní metody plánování lidských 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09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/>
              <a:t>Odborné předpovědi </a:t>
            </a:r>
            <a:r>
              <a:rPr lang="cs-CZ" sz="1800" i="1" dirty="0" smtClean="0"/>
              <a:t>–</a:t>
            </a:r>
            <a:r>
              <a:rPr lang="cs-CZ" sz="1800" dirty="0" smtClean="0"/>
              <a:t> na </a:t>
            </a:r>
            <a:r>
              <a:rPr lang="cs-CZ" sz="1800" dirty="0"/>
              <a:t>základě posouzení a zvážení odborníků je předpovídána potřeba pracovníků určitých specifických požadavků v rámci praxe, kvalifikace a osobních kvalit.</a:t>
            </a:r>
            <a:r>
              <a:rPr lang="cs-CZ" sz="1800" i="1" dirty="0"/>
              <a:t> </a:t>
            </a:r>
            <a:endParaRPr lang="cs-CZ" sz="1800" dirty="0"/>
          </a:p>
          <a:p>
            <a:pPr lvl="0" algn="just"/>
            <a:r>
              <a:rPr lang="cs-CZ" sz="1800" b="1" dirty="0"/>
              <a:t>Metody skupinového rozhodování (brainstorming) </a:t>
            </a:r>
            <a:r>
              <a:rPr lang="cs-CZ" sz="1800" i="1" dirty="0" smtClean="0"/>
              <a:t>– </a:t>
            </a:r>
            <a:r>
              <a:rPr lang="cs-CZ" sz="1800" dirty="0" smtClean="0"/>
              <a:t>tato metoda </a:t>
            </a:r>
            <a:r>
              <a:rPr lang="cs-CZ" sz="1800" dirty="0"/>
              <a:t>patří mezi obecně nejrozšířenější metody, která je i snadno modifikovatelná a poskytuje jako skupinová metoda plastičtější pohled na věc z různých úhlů pohledu a v různých alternativách. Metoda předpovědi jedním odborníkem tento širší pohled postrádá.   </a:t>
            </a:r>
            <a:r>
              <a:rPr lang="cs-CZ" sz="1800" i="1" dirty="0"/>
              <a:t>  </a:t>
            </a:r>
            <a:r>
              <a:rPr lang="cs-CZ" sz="1800" dirty="0"/>
              <a:t> </a:t>
            </a:r>
          </a:p>
          <a:p>
            <a:pPr algn="just"/>
            <a:r>
              <a:rPr lang="cs-CZ" sz="1800" b="1" dirty="0"/>
              <a:t>Metoda </a:t>
            </a:r>
            <a:r>
              <a:rPr lang="cs-CZ" sz="1800" b="1" dirty="0" err="1" smtClean="0"/>
              <a:t>delphi</a:t>
            </a:r>
            <a:r>
              <a:rPr lang="cs-CZ" sz="1800" b="1" dirty="0" smtClean="0"/>
              <a:t> (kaskádová metoda) </a:t>
            </a:r>
            <a:r>
              <a:rPr lang="cs-CZ" sz="1800" i="1" dirty="0" smtClean="0"/>
              <a:t>– </a:t>
            </a:r>
            <a:r>
              <a:rPr lang="cs-CZ" sz="1800" dirty="0" smtClean="0"/>
              <a:t>je </a:t>
            </a:r>
            <a:r>
              <a:rPr lang="cs-CZ" sz="1800" dirty="0"/>
              <a:t>určitým zkřížením předchozích metod, kdy jsou jednotliví odborníci vyzváni k formulaci svých předpovědí. Po seznámení se se všemi odpověďmi jsou posléze vyzváni k novým předpovědím. Dochází tak v postupných krocích k přibližování odpovědí, které nejsou předpovědí pouze jednoho z odborníků, ale postupnými kroky dochází k formě určitého </a:t>
            </a:r>
            <a:r>
              <a:rPr lang="cs-CZ" sz="1800" dirty="0" smtClean="0"/>
              <a:t>konsensu.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Typy intuitivních metod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632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Jedná se o velmi složité, časově náročné a nepříliš využívané matematicko-analytické metody. Z hlediska malých firem je využití těchto metod velmi nepravděpodobné. Jde například o metody indexování, které jsou využívány zejména v případě určité sezónnosti pracovních úkolů. </a:t>
            </a:r>
          </a:p>
          <a:p>
            <a:pPr algn="just"/>
            <a:r>
              <a:rPr lang="cs-CZ" sz="1800" dirty="0"/>
              <a:t>U metody extrapolování se na základě určitých projevů v minulosti předpovídá stav, který bude v budoucnosti, nastává zde problém variability prostředí a nelze v mnoha případech z poměrně stabilního růstu určitých hodnot předpovídat, že tato tendence bude pokračovat i nadále. </a:t>
            </a:r>
          </a:p>
          <a:p>
            <a:pPr algn="just"/>
            <a:r>
              <a:rPr lang="cs-CZ" sz="1800" dirty="0"/>
              <a:t>Metoda počítačových analýz zase pracuje s velkým množstvím dat z minulosti, na jejichž základě předpovídá, jaký bude další průběh událostí, ovšem za předpokladu nepříliš se měnících podmínek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Kvantitativní metody plánování lidských 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861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Proces získávání lidských zdrojů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18" y="1059582"/>
            <a:ext cx="7346950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47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Manažerské funkce </a:t>
            </a:r>
            <a:r>
              <a:rPr lang="cs-CZ" sz="1800" dirty="0" smtClean="0"/>
              <a:t>zabezpečovací představují </a:t>
            </a:r>
            <a:r>
              <a:rPr lang="cs-CZ" sz="1800" dirty="0"/>
              <a:t>manažerské funkce, jejichž cílem je zabezpečení adekvátními zdroji plánované aktivity.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Jedná </a:t>
            </a:r>
            <a:r>
              <a:rPr lang="cs-CZ" sz="1800" dirty="0"/>
              <a:t>se především </a:t>
            </a:r>
            <a:r>
              <a:rPr lang="cs-CZ" sz="1800" dirty="0" smtClean="0"/>
              <a:t>o:</a:t>
            </a:r>
          </a:p>
          <a:p>
            <a:pPr algn="just"/>
            <a:r>
              <a:rPr lang="cs-CZ" sz="1800" dirty="0" smtClean="0"/>
              <a:t>zabezpečení </a:t>
            </a:r>
            <a:r>
              <a:rPr lang="cs-CZ" sz="1800" dirty="0"/>
              <a:t>materiálními zdroji (suroviny, polotovary apod</a:t>
            </a:r>
            <a:r>
              <a:rPr lang="cs-CZ" sz="1800" dirty="0" smtClean="0"/>
              <a:t>.);</a:t>
            </a:r>
          </a:p>
          <a:p>
            <a:pPr algn="just"/>
            <a:r>
              <a:rPr lang="cs-CZ" sz="1800" dirty="0" smtClean="0"/>
              <a:t>zabezpečení </a:t>
            </a:r>
            <a:r>
              <a:rPr lang="cs-CZ" sz="1800" dirty="0"/>
              <a:t>lidskými zdroji (manažery a pracovníky</a:t>
            </a:r>
            <a:r>
              <a:rPr lang="cs-CZ" sz="1800" dirty="0" smtClean="0"/>
              <a:t>);</a:t>
            </a:r>
          </a:p>
          <a:p>
            <a:pPr algn="just"/>
            <a:r>
              <a:rPr lang="cs-CZ" sz="1800" dirty="0" smtClean="0"/>
              <a:t>zabezpečení </a:t>
            </a:r>
            <a:r>
              <a:rPr lang="cs-CZ" sz="1800" dirty="0"/>
              <a:t>informacemi.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Podstata manažerských </a:t>
            </a:r>
            <a:r>
              <a:rPr lang="cs-CZ" smtClean="0"/>
              <a:t>funkcí zabezpečovacích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Z pohledu zaměstnavatele bychom mohli zdroje pracovních sil rozdělit nejobecnějším způsobem na zdroje: </a:t>
            </a:r>
            <a:endParaRPr lang="cs-CZ" sz="1800" dirty="0" smtClean="0"/>
          </a:p>
          <a:p>
            <a:pPr algn="just"/>
            <a:r>
              <a:rPr lang="cs-CZ" sz="1800" b="1" dirty="0" smtClean="0"/>
              <a:t>Interní zdroje</a:t>
            </a:r>
            <a:r>
              <a:rPr lang="cs-CZ" sz="1800" dirty="0" smtClean="0"/>
              <a:t>, </a:t>
            </a:r>
            <a:r>
              <a:rPr lang="cs-CZ" sz="1800" dirty="0"/>
              <a:t>což jsou vlastní zaměstnanci </a:t>
            </a:r>
            <a:r>
              <a:rPr lang="cs-CZ" sz="1800" dirty="0" smtClean="0"/>
              <a:t>firmy; </a:t>
            </a:r>
            <a:endParaRPr lang="cs-CZ" sz="1800" dirty="0"/>
          </a:p>
          <a:p>
            <a:pPr algn="just"/>
            <a:r>
              <a:rPr lang="cs-CZ" sz="1800" b="1" dirty="0" smtClean="0"/>
              <a:t>Zdroje </a:t>
            </a:r>
            <a:r>
              <a:rPr lang="cs-CZ" sz="1800" b="1" dirty="0"/>
              <a:t>externí</a:t>
            </a:r>
            <a:r>
              <a:rPr lang="cs-CZ" sz="1800" dirty="0"/>
              <a:t>, kdy se jedná o všechny ty, kteří nejsou vlastními zaměstnanci firmy a mohou tak působit jak v konkurenčních firmách, tak ve firmách mimo obor. </a:t>
            </a:r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Vzhledem </a:t>
            </a:r>
            <a:r>
              <a:rPr lang="cs-CZ" sz="1800" dirty="0"/>
              <a:t>k užití prostředků pro výběr a zajištění </a:t>
            </a:r>
            <a:r>
              <a:rPr lang="cs-CZ" sz="1800" dirty="0" smtClean="0"/>
              <a:t>zaměstnanců, </a:t>
            </a:r>
            <a:r>
              <a:rPr lang="cs-CZ" sz="1800" dirty="0"/>
              <a:t>že jak v případě výběru z interních zdrojů, tak v případě výběru z externích zdrojů, může zaměstnavatel či firma užít vlastních i najatých sil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Zdroje lidských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69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Tento způsob umožňující systematický postup v oblasti výchovy, vzdělávání nebo kariérových plánů, je zároveň zřejmě nejpreferovanějším způsobem výběru zaměstnanců v užití velkých organizací a to při užití vlastních sil organizace. </a:t>
            </a:r>
          </a:p>
          <a:p>
            <a:pPr algn="just"/>
            <a:r>
              <a:rPr lang="cs-CZ" sz="1800" dirty="0"/>
              <a:t>Pro zaplnění uvolněné nebo nově vzniknuvší pracovní pozice, se jedná se obvykle o zaměstnance, kteří jsou uspořeni v důsledku zlepšení organizace práce nebo v důsledku technického rozvoje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Takto propracovaný systém výběru zaměstnanců můžeme předpokládat zejména ve větších organizacích. </a:t>
            </a:r>
            <a:endParaRPr lang="cs-CZ" sz="1800" dirty="0" smtClean="0"/>
          </a:p>
          <a:p>
            <a:pPr algn="just"/>
            <a:r>
              <a:rPr lang="cs-CZ" sz="1800" dirty="0" smtClean="0"/>
              <a:t>Z</a:t>
            </a:r>
            <a:r>
              <a:rPr lang="cs-CZ" sz="1800" dirty="0"/>
              <a:t> hlediska malých organizací není rovněž vyloučen, ovšem za předpokladu, že se propracovanost tohoto systému váže i na strategické pojetí plánování lidských </a:t>
            </a:r>
            <a:r>
              <a:rPr lang="cs-CZ" sz="1800" dirty="0" smtClean="0"/>
              <a:t>zdrojů.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Interní zdroje lidských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364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Jako nevýhodu, v případě zajištění zaměstnanců z interních zdrojů organizace, </a:t>
            </a:r>
            <a:r>
              <a:rPr lang="cs-CZ" sz="1800" dirty="0" smtClean="0"/>
              <a:t>lze spatřovat v absenci </a:t>
            </a:r>
            <a:r>
              <a:rPr lang="cs-CZ" sz="1800" dirty="0"/>
              <a:t>základních změn, spojených s obsazováním pracovní pozice, zároveň ovšem vybraný zaměstnanec disponuje řadou vazeb a není tak závislý na pomoci z okolí, jako zaměstnanec, který přichází z vnějšího prostředí. </a:t>
            </a:r>
          </a:p>
          <a:p>
            <a:pPr algn="just"/>
            <a:r>
              <a:rPr lang="cs-CZ" sz="1800" dirty="0"/>
              <a:t>Jako další znesnadňující faktor tohoto sytému </a:t>
            </a:r>
            <a:r>
              <a:rPr lang="cs-CZ" sz="1800" dirty="0" smtClean="0"/>
              <a:t>je možnost </a:t>
            </a:r>
            <a:r>
              <a:rPr lang="cs-CZ" sz="1800" dirty="0"/>
              <a:t>vzniku problémů s nárůstem soutěživosti zaměstnanců která může negativně ovlivňovat morálku a mezilidské vztahy v organizaci</a:t>
            </a:r>
            <a:r>
              <a:rPr lang="cs-CZ" sz="1800" dirty="0" smtClean="0"/>
              <a:t>.</a:t>
            </a:r>
          </a:p>
          <a:p>
            <a:pPr algn="just"/>
            <a:endParaRPr lang="cs-CZ" sz="1800" dirty="0" smtClean="0"/>
          </a:p>
          <a:p>
            <a:pPr algn="just"/>
            <a:r>
              <a:rPr lang="cs-CZ" sz="1800" dirty="0"/>
              <a:t>Výhodami jsou potom nižší náklady, se systémem spojené, motivace pro ostatní zaměstnance, kteří vidí určitou loajalitu zaměstnavatele ke svým zaměstnancům a nižší riziko špatných rozhodnutí ve výběru </a:t>
            </a:r>
            <a:r>
              <a:rPr lang="cs-CZ" sz="1800" dirty="0" smtClean="0"/>
              <a:t>zaměstnance.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Nevýhody a nevýhody využití interních zdrojů lidských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77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Užití vlastních sil při výběru zaměstnanců z externích zdrojů je standardní proces, kdy </a:t>
            </a:r>
            <a:r>
              <a:rPr lang="cs-CZ" sz="1800" dirty="0" smtClean="0"/>
              <a:t>řízení lidských zdrojů </a:t>
            </a:r>
            <a:r>
              <a:rPr lang="cs-CZ" sz="1800" dirty="0"/>
              <a:t>oddělení firmy, popřípadě majitel nebo manažer, podává například inzerát nebo oslovuje potenciální zaměstnance. </a:t>
            </a:r>
            <a:endParaRPr lang="cs-CZ" sz="1800" dirty="0" smtClean="0"/>
          </a:p>
          <a:p>
            <a:pPr algn="just"/>
            <a:r>
              <a:rPr lang="cs-CZ" sz="1800" dirty="0" smtClean="0"/>
              <a:t>Výběrové </a:t>
            </a:r>
            <a:r>
              <a:rPr lang="cs-CZ" sz="1800" dirty="0"/>
              <a:t>řízení je dále organizováno a prováděno vlastní organizací, bez zásahu odborníků působících mimo organizaci. </a:t>
            </a:r>
            <a:endParaRPr lang="cs-CZ" sz="1800" dirty="0" smtClean="0"/>
          </a:p>
          <a:p>
            <a:pPr algn="just"/>
            <a:r>
              <a:rPr lang="cs-CZ" sz="1800" dirty="0" smtClean="0"/>
              <a:t>Nevýhodou </a:t>
            </a:r>
            <a:r>
              <a:rPr lang="cs-CZ" sz="1800" dirty="0"/>
              <a:t>může být v tomto případě situace, kdy nemá vlastní organizace zkušenosti s výběrovým řízením a může tedy být vybrán uchazeč, který se jeví pouze zdánlivě jako nejvhodnější. </a:t>
            </a:r>
            <a:endParaRPr lang="cs-CZ" sz="1800" dirty="0" smtClean="0"/>
          </a:p>
          <a:p>
            <a:pPr algn="just"/>
            <a:r>
              <a:rPr lang="cs-CZ" sz="1800" dirty="0" smtClean="0"/>
              <a:t>Výhodou </a:t>
            </a:r>
            <a:r>
              <a:rPr lang="cs-CZ" sz="1800" dirty="0"/>
              <a:t>je naopak nízká nákladnost a určitý nový prvek vstupující do </a:t>
            </a:r>
            <a:r>
              <a:rPr lang="cs-CZ" sz="1800" dirty="0" smtClean="0"/>
              <a:t>organizace.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Externí zdroje lidských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556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Při užití najatých sil, pro obsazení pracovního místa z externích zdrojů, je tento proces zajišťován například najatou firmou</a:t>
            </a:r>
            <a:r>
              <a:rPr lang="cs-CZ" sz="1800" i="1" dirty="0"/>
              <a:t> </a:t>
            </a:r>
            <a:r>
              <a:rPr lang="cs-CZ" sz="1800" dirty="0"/>
              <a:t>typu</a:t>
            </a:r>
            <a:r>
              <a:rPr lang="cs-CZ" sz="1800" i="1" dirty="0"/>
              <a:t> </a:t>
            </a:r>
            <a:r>
              <a:rPr lang="cs-CZ" sz="1800" b="1" dirty="0" err="1"/>
              <a:t>recruitment</a:t>
            </a:r>
            <a:r>
              <a:rPr lang="cs-CZ" sz="1800" i="1" dirty="0"/>
              <a:t> či </a:t>
            </a:r>
            <a:r>
              <a:rPr lang="cs-CZ" sz="1800" b="1" dirty="0" err="1"/>
              <a:t>executive</a:t>
            </a:r>
            <a:r>
              <a:rPr lang="cs-CZ" sz="1800" b="1" dirty="0"/>
              <a:t> </a:t>
            </a:r>
            <a:r>
              <a:rPr lang="cs-CZ" sz="1800" b="1" dirty="0" err="1"/>
              <a:t>search</a:t>
            </a:r>
            <a:r>
              <a:rPr lang="cs-CZ" sz="1800" i="1" dirty="0"/>
              <a:t>,</a:t>
            </a:r>
            <a:r>
              <a:rPr lang="cs-CZ" sz="1800" dirty="0"/>
              <a:t> která vyhledává pro organizaci nejvhodnějšího zaměstnance, odpovídajících kvalit jak psychologických tak odborných. </a:t>
            </a:r>
            <a:endParaRPr lang="cs-CZ" sz="1800" dirty="0" smtClean="0"/>
          </a:p>
          <a:p>
            <a:pPr algn="just"/>
            <a:r>
              <a:rPr lang="cs-CZ" sz="1800" dirty="0" smtClean="0"/>
              <a:t>Tento </a:t>
            </a:r>
            <a:r>
              <a:rPr lang="cs-CZ" sz="1800" dirty="0"/>
              <a:t>způsob je ovšem spojen s růstem nákladů na výběrové řízení a také s rizikem, že vybraný zaměstnanec nebude zcela vhodnou volbou a do organizace nezapadne. </a:t>
            </a:r>
            <a:endParaRPr lang="cs-CZ" sz="1800" dirty="0" smtClean="0"/>
          </a:p>
          <a:p>
            <a:pPr algn="just"/>
            <a:r>
              <a:rPr lang="cs-CZ" sz="1800" dirty="0" smtClean="0"/>
              <a:t>Účelnost </a:t>
            </a:r>
            <a:r>
              <a:rPr lang="cs-CZ" sz="1800" dirty="0"/>
              <a:t>a využití </a:t>
            </a:r>
            <a:r>
              <a:rPr lang="cs-CZ" sz="1800" dirty="0" smtClean="0"/>
              <a:t>můžeme naopak vidět v </a:t>
            </a:r>
            <a:r>
              <a:rPr lang="cs-CZ" sz="1800" dirty="0"/>
              <a:t>rychlosti, se kterou se tímto způsobem personální problém řeší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Zajišťování externích zdrojů lidských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764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Cílem procesu získání lidských zdrojů je získání </a:t>
            </a:r>
            <a:r>
              <a:rPr lang="cs-CZ" sz="1800" dirty="0"/>
              <a:t>s vynaložením co možná nejnižších nákladů potřebné množství odpovídajících pracovníků, </a:t>
            </a:r>
            <a:r>
              <a:rPr lang="cs-CZ" sz="1800" dirty="0" smtClean="0"/>
              <a:t>kteří </a:t>
            </a:r>
            <a:r>
              <a:rPr lang="cs-CZ" sz="1800" dirty="0"/>
              <a:t>jsou žádoucí pro uspokojení podnikové potřeby lidských </a:t>
            </a:r>
            <a:r>
              <a:rPr lang="cs-CZ" sz="1800" dirty="0" smtClean="0"/>
              <a:t>zdrojů.</a:t>
            </a:r>
          </a:p>
          <a:p>
            <a:pPr algn="just"/>
            <a:r>
              <a:rPr lang="cs-CZ" sz="1800" dirty="0" smtClean="0"/>
              <a:t>Volba </a:t>
            </a:r>
            <a:r>
              <a:rPr lang="cs-CZ" sz="1800" dirty="0"/>
              <a:t>metody/metod pro přilákání zaměstnanců závisí dále na specifikacích a povaze pracovního místa, kdy je například pro dělnické profese a níže postavené pracovní pozice vhodné užití jiných metod, než například pro pracovní pozice manažerů a zaměstnanců s většími rozhodovacími pravomocemi. </a:t>
            </a:r>
            <a:endParaRPr lang="cs-CZ" sz="1800" dirty="0" smtClean="0"/>
          </a:p>
          <a:p>
            <a:pPr algn="just"/>
            <a:r>
              <a:rPr lang="cs-CZ" sz="1800" dirty="0" smtClean="0"/>
              <a:t>Do </a:t>
            </a:r>
            <a:r>
              <a:rPr lang="cs-CZ" sz="1800" dirty="0"/>
              <a:t>značné míry je volba metody ovlivněna také situací na trhu práce, zejména potom na lokálním trhu práce. </a:t>
            </a:r>
            <a:endParaRPr lang="cs-CZ" sz="1800" dirty="0" smtClean="0"/>
          </a:p>
          <a:p>
            <a:pPr algn="just"/>
            <a:r>
              <a:rPr lang="cs-CZ" sz="1800" dirty="0" smtClean="0"/>
              <a:t>Zaměstnavatelé </a:t>
            </a:r>
            <a:r>
              <a:rPr lang="cs-CZ" sz="1800" dirty="0"/>
              <a:t>tak přihlížejí i k dosažitelnosti zaměstnanců určité kvalifikace v regionu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Přilákání vhodných lidských 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000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Inzerování</a:t>
            </a:r>
            <a:r>
              <a:rPr lang="cs-CZ" sz="1800" dirty="0"/>
              <a:t> </a:t>
            </a:r>
            <a:r>
              <a:rPr lang="cs-CZ" sz="1800" dirty="0" smtClean="0"/>
              <a:t>představuje velmi </a:t>
            </a:r>
            <a:r>
              <a:rPr lang="cs-CZ" sz="1800" dirty="0"/>
              <a:t>univerzální a často užívanou metodu přilákání uchazečů. </a:t>
            </a:r>
            <a:endParaRPr lang="cs-CZ" sz="1800" dirty="0" smtClean="0"/>
          </a:p>
          <a:p>
            <a:pPr algn="just"/>
            <a:r>
              <a:rPr lang="cs-CZ" sz="1800" dirty="0" smtClean="0"/>
              <a:t>Hlavní </a:t>
            </a:r>
            <a:r>
              <a:rPr lang="cs-CZ" sz="1800" dirty="0"/>
              <a:t>účel a cíl je vzbudit zájem a upoutat pozornost uchazečů, popřípadě informovat o pracovní pozici, podniku, zajímavým a atraktivním způsobem. </a:t>
            </a:r>
            <a:endParaRPr lang="cs-CZ" sz="1800" dirty="0" smtClean="0"/>
          </a:p>
          <a:p>
            <a:pPr algn="just"/>
            <a:r>
              <a:rPr lang="cs-CZ" sz="1800" dirty="0" smtClean="0"/>
              <a:t>Měl </a:t>
            </a:r>
            <a:r>
              <a:rPr lang="cs-CZ" sz="1800" dirty="0"/>
              <a:t>by tedy vyvolat u uchazečů pozornost a tím vzbudit zájem především u vhodných kandidátů pro nabízenou pozici. </a:t>
            </a:r>
            <a:endParaRPr lang="cs-CZ" sz="1800" dirty="0" smtClean="0"/>
          </a:p>
          <a:p>
            <a:pPr algn="just"/>
            <a:r>
              <a:rPr lang="cs-CZ" sz="1800" dirty="0" smtClean="0"/>
              <a:t>Pro </a:t>
            </a:r>
            <a:r>
              <a:rPr lang="cs-CZ" sz="1800" dirty="0"/>
              <a:t>správné provedení a zpracování inzerátu je tedy nezbytné, aby byly v rámci inzerátu správně analyzovány požadavky, které budou v podobě inzerátu umístěny ve vhodných mediích a budou moci být dále vyhodnocovány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Metody k přilákání vhodných lidských zdrojů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417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Užití agentury specializované na inzerování </a:t>
            </a:r>
            <a:r>
              <a:rPr lang="cs-CZ" sz="1800" dirty="0" smtClean="0"/>
              <a:t>je metoda vhodná zejména </a:t>
            </a:r>
            <a:r>
              <a:rPr lang="cs-CZ" sz="1800" dirty="0"/>
              <a:t>pro větší kampaně anebo v případě získávání klíčových zaměstnanců. </a:t>
            </a:r>
            <a:endParaRPr lang="cs-CZ" sz="1800" dirty="0" smtClean="0"/>
          </a:p>
          <a:p>
            <a:pPr algn="just"/>
            <a:r>
              <a:rPr lang="cs-CZ" sz="1800" dirty="0" smtClean="0"/>
              <a:t>Při </a:t>
            </a:r>
            <a:r>
              <a:rPr lang="cs-CZ" sz="1800" dirty="0"/>
              <a:t>užití takto specializované agentury bývají v praxi zpravidla pro podniky rozhodující zkušenosti agentury s inzerováním zaměstnání, konkrétní příklady její práce a její výsledky spolu s referencemi ostatních organizací a tedy jejich zkušenosti s úrovní poskytovaných služeb. </a:t>
            </a:r>
          </a:p>
          <a:p>
            <a:pPr algn="just"/>
            <a:r>
              <a:rPr lang="cs-CZ" sz="1800" dirty="0"/>
              <a:t>Dalším významným předpokladem pro kvalitní spolupráci je </a:t>
            </a:r>
            <a:r>
              <a:rPr lang="cs-CZ" sz="1800" dirty="0" smtClean="0"/>
              <a:t>osobní </a:t>
            </a:r>
            <a:r>
              <a:rPr lang="cs-CZ" sz="1800" dirty="0"/>
              <a:t>setkání s lidmi, kteří budou přímo zainteresovaní v inzerování, prodiskutování metod, které budou použity a v neposlední řadě i zvážení ceny nabízených služeb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Metody k přilákání vhodných lidských zdrojů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972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Spolupráce s úřady práce je do jisté míry povinnou součástí v oblasti plánování lidských zdrojů a zajištění zaměstnanců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smtClean="0"/>
              <a:t>Ze </a:t>
            </a:r>
            <a:r>
              <a:rPr lang="cs-CZ" sz="1800" dirty="0"/>
              <a:t>širšího pohledu se jeví pro zaměstnavatele jako výhodné služeb </a:t>
            </a:r>
            <a:r>
              <a:rPr lang="cs-CZ" sz="1800" dirty="0" smtClean="0"/>
              <a:t>úřadů  práce </a:t>
            </a:r>
            <a:r>
              <a:rPr lang="cs-CZ" sz="1800" dirty="0"/>
              <a:t>využívat i díky tomu, že </a:t>
            </a:r>
            <a:r>
              <a:rPr lang="cs-CZ" sz="1800" dirty="0" smtClean="0"/>
              <a:t>tyto úřady </a:t>
            </a:r>
            <a:r>
              <a:rPr lang="cs-CZ" sz="1800" dirty="0"/>
              <a:t>zajišťují určitý předvýběr a díky rozsáhlé evidenci také mohou poskytovat zaměstnavatelům velmi cenné informace. </a:t>
            </a:r>
            <a:endParaRPr lang="cs-CZ" sz="1800" dirty="0" smtClean="0"/>
          </a:p>
          <a:p>
            <a:pPr algn="just"/>
            <a:r>
              <a:rPr lang="cs-CZ" sz="1800" dirty="0" smtClean="0"/>
              <a:t>Nevýhodou, </a:t>
            </a:r>
            <a:r>
              <a:rPr lang="cs-CZ" sz="1800" dirty="0"/>
              <a:t>ovšem v tomto případě je, že na </a:t>
            </a:r>
            <a:r>
              <a:rPr lang="cs-CZ" sz="1800" dirty="0" smtClean="0"/>
              <a:t>úřady práce </a:t>
            </a:r>
            <a:r>
              <a:rPr lang="cs-CZ" sz="1800" dirty="0"/>
              <a:t>nejsou zpravidla registrováni všichni potenciální uchazeči o danou pracovní pozici a tak je výběr uchazečů poměrně </a:t>
            </a:r>
            <a:r>
              <a:rPr lang="cs-CZ" sz="1800" dirty="0" smtClean="0"/>
              <a:t>omezený.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Metody k přilákání vhodných lidských zdrojů III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003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Hlavní cíl výběru zaměstnanců může být také velmi jednoduše definován, jako snaha o výběr nejlepších nebo </a:t>
            </a:r>
            <a:r>
              <a:rPr lang="cs-CZ" sz="1800" dirty="0" smtClean="0"/>
              <a:t>také </a:t>
            </a:r>
            <a:r>
              <a:rPr lang="cs-CZ" sz="1800" dirty="0"/>
              <a:t>nejvhodnějších lidí pro danou práci. Ti, kteří zaměstnance dále vybírají, se tak pokouší předpovědět jejich výkon na konkrétní pracovní pozici. </a:t>
            </a:r>
          </a:p>
          <a:p>
            <a:pPr algn="just"/>
            <a:r>
              <a:rPr lang="cs-CZ" sz="1800" dirty="0"/>
              <a:t>V procesu výběru zaměstnance je také dílčím cílem zjišťování, zda existují nějaké mezery v přehledu například dosavadních zaměstnání uchazeče nebo zda existují skutečnosti, které si vyžadují další vysvětlení, o kterých může uchazeč dále podat informace. </a:t>
            </a:r>
          </a:p>
          <a:p>
            <a:pPr algn="just"/>
            <a:r>
              <a:rPr lang="cs-CZ" sz="1800" dirty="0" smtClean="0"/>
              <a:t>Kroky při výběru vhodných lidí: </a:t>
            </a:r>
            <a:r>
              <a:rPr lang="cs-CZ" sz="1800" dirty="0"/>
              <a:t>Shromažďování v ideálním případě maximálního množství relevantních informací. </a:t>
            </a:r>
            <a:r>
              <a:rPr lang="cs-CZ" sz="1800" dirty="0" smtClean="0"/>
              <a:t>Uspořádání, vyhodnocení a ohodnocení každého </a:t>
            </a:r>
            <a:r>
              <a:rPr lang="cs-CZ" sz="1800" dirty="0"/>
              <a:t>kandidáta </a:t>
            </a:r>
            <a:r>
              <a:rPr lang="cs-CZ" sz="1800" dirty="0" smtClean="0"/>
              <a:t>v</a:t>
            </a:r>
            <a:r>
              <a:rPr lang="cs-CZ" sz="1800" dirty="0"/>
              <a:t> závislosti na předpokládaném výkonu na daném pracovním </a:t>
            </a:r>
            <a:r>
              <a:rPr lang="cs-CZ" sz="1800" dirty="0" smtClean="0"/>
              <a:t>místě. Poskytnutí takové informace uchazečům tak, </a:t>
            </a:r>
            <a:r>
              <a:rPr lang="cs-CZ" sz="1800" dirty="0"/>
              <a:t>aby se na jejich základě mohli rozhodnout, zda přijmou dané pracovní místo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Výběr vhodných lidských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18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Informace</a:t>
            </a:r>
            <a:r>
              <a:rPr lang="cs-CZ" sz="1800" dirty="0"/>
              <a:t> jsou strukturovaná, organizovaná, shrnutá a interpretovaná data, závislá na jejich uživateli. </a:t>
            </a:r>
            <a:endParaRPr lang="cs-CZ" sz="1800" dirty="0" smtClean="0"/>
          </a:p>
          <a:p>
            <a:pPr algn="just"/>
            <a:r>
              <a:rPr lang="cs-CZ" sz="1800" dirty="0" smtClean="0"/>
              <a:t>Informaci můžeme </a:t>
            </a:r>
            <a:r>
              <a:rPr lang="cs-CZ" sz="1800" dirty="0"/>
              <a:t>chápat jako </a:t>
            </a:r>
            <a:r>
              <a:rPr lang="cs-CZ" sz="1800" dirty="0" smtClean="0"/>
              <a:t>sdělení</a:t>
            </a:r>
            <a:r>
              <a:rPr lang="cs-CZ" sz="1800" dirty="0"/>
              <a:t>, komunikovatelný poznatek, </a:t>
            </a:r>
            <a:r>
              <a:rPr lang="cs-CZ" sz="1800" dirty="0" smtClean="0"/>
              <a:t>který </a:t>
            </a:r>
            <a:r>
              <a:rPr lang="cs-CZ" sz="1800" dirty="0"/>
              <a:t>má význam pro </a:t>
            </a:r>
            <a:r>
              <a:rPr lang="cs-CZ" sz="1800" dirty="0" smtClean="0"/>
              <a:t>příjemce </a:t>
            </a:r>
            <a:r>
              <a:rPr lang="cs-CZ" sz="1800" dirty="0"/>
              <a:t>nebo údaj </a:t>
            </a:r>
            <a:r>
              <a:rPr lang="cs-CZ" sz="1800" dirty="0" smtClean="0"/>
              <a:t>usnadňující </a:t>
            </a:r>
            <a:r>
              <a:rPr lang="cs-CZ" sz="1800" dirty="0"/>
              <a:t>volbu mezi </a:t>
            </a:r>
            <a:r>
              <a:rPr lang="cs-CZ" sz="1800" dirty="0" smtClean="0"/>
              <a:t>alternativními </a:t>
            </a:r>
            <a:r>
              <a:rPr lang="cs-CZ" sz="1800" dirty="0"/>
              <a:t>rozhodovacími možnostmi. </a:t>
            </a:r>
            <a:endParaRPr lang="cs-CZ" sz="1800" dirty="0" smtClean="0"/>
          </a:p>
          <a:p>
            <a:pPr algn="just"/>
            <a:r>
              <a:rPr lang="cs-CZ" sz="1800" dirty="0" smtClean="0"/>
              <a:t>Je </a:t>
            </a:r>
            <a:r>
              <a:rPr lang="cs-CZ" sz="1800" dirty="0"/>
              <a:t>to cokoliv nehmotného, </a:t>
            </a:r>
            <a:r>
              <a:rPr lang="cs-CZ" sz="1800" dirty="0" smtClean="0"/>
              <a:t>co </a:t>
            </a:r>
            <a:r>
              <a:rPr lang="cs-CZ" sz="1800" dirty="0"/>
              <a:t>je pro </a:t>
            </a:r>
            <a:r>
              <a:rPr lang="cs-CZ" sz="1800" dirty="0" smtClean="0"/>
              <a:t>člověka </a:t>
            </a:r>
            <a:r>
              <a:rPr lang="cs-CZ" sz="1800" dirty="0"/>
              <a:t>smysluplné a </a:t>
            </a:r>
            <a:r>
              <a:rPr lang="cs-CZ" sz="1800" dirty="0" smtClean="0"/>
              <a:t>užitečné</a:t>
            </a:r>
            <a:r>
              <a:rPr lang="cs-CZ" sz="1800" dirty="0"/>
              <a:t>. </a:t>
            </a:r>
            <a:r>
              <a:rPr lang="cs-CZ" sz="1800" dirty="0" smtClean="0"/>
              <a:t>Jedná </a:t>
            </a:r>
            <a:r>
              <a:rPr lang="cs-CZ" sz="1800" dirty="0"/>
              <a:t>se o znalost sdílenou </a:t>
            </a:r>
            <a:r>
              <a:rPr lang="cs-CZ" sz="1800" dirty="0" smtClean="0"/>
              <a:t>tím</a:t>
            </a:r>
            <a:r>
              <a:rPr lang="cs-CZ" sz="1800" dirty="0"/>
              <a:t>, že se komunikuje. </a:t>
            </a:r>
          </a:p>
          <a:p>
            <a:pPr algn="just"/>
            <a:r>
              <a:rPr lang="cs-CZ" sz="1800" dirty="0"/>
              <a:t>Informace snižuje nebo </a:t>
            </a:r>
            <a:r>
              <a:rPr lang="cs-CZ" sz="1800" dirty="0" smtClean="0"/>
              <a:t>odstraňuje neurčitost </a:t>
            </a:r>
            <a:r>
              <a:rPr lang="cs-CZ" sz="1800" dirty="0"/>
              <a:t>systému. </a:t>
            </a:r>
          </a:p>
          <a:p>
            <a:pPr algn="just"/>
            <a:r>
              <a:rPr lang="cs-CZ" sz="1800" dirty="0"/>
              <a:t>Výchozí bod v procesu získávání informací </a:t>
            </a:r>
            <a:r>
              <a:rPr lang="cs-CZ" sz="1800" dirty="0" smtClean="0"/>
              <a:t>představují </a:t>
            </a:r>
            <a:r>
              <a:rPr lang="cs-CZ" sz="1800" dirty="0"/>
              <a:t>data. Jsou – </a:t>
            </a:r>
            <a:r>
              <a:rPr lang="cs-CZ" sz="1800" dirty="0" err="1"/>
              <a:t>li</a:t>
            </a:r>
            <a:r>
              <a:rPr lang="cs-CZ" sz="1800" dirty="0"/>
              <a:t> </a:t>
            </a:r>
            <a:r>
              <a:rPr lang="cs-CZ" sz="1800" dirty="0" smtClean="0"/>
              <a:t>prvotní </a:t>
            </a:r>
            <a:r>
              <a:rPr lang="cs-CZ" sz="1800" dirty="0"/>
              <a:t>data zpracována </a:t>
            </a:r>
            <a:r>
              <a:rPr lang="cs-CZ" sz="1800" dirty="0" smtClean="0"/>
              <a:t>účelně, </a:t>
            </a:r>
            <a:r>
              <a:rPr lang="cs-CZ" sz="1800" dirty="0"/>
              <a:t>stanou se z nich informace</a:t>
            </a:r>
          </a:p>
          <a:p>
            <a:pPr algn="just"/>
            <a:r>
              <a:rPr lang="cs-CZ" sz="1800" b="1" dirty="0" smtClean="0"/>
              <a:t>Data</a:t>
            </a:r>
            <a:r>
              <a:rPr lang="cs-CZ" sz="1800" dirty="0"/>
              <a:t>, která jsou základem pro vytváření informací, představují prvotní údaje získané z různých zdrojů. </a:t>
            </a:r>
            <a:endParaRPr lang="cs-CZ" sz="1800" dirty="0" smtClean="0"/>
          </a:p>
          <a:p>
            <a:pPr marL="0" indent="0" algn="just">
              <a:buNone/>
            </a:pP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Zabezpečení informační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826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437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Aby bylo možné realizovat jednotlivé řídící </a:t>
            </a:r>
            <a:r>
              <a:rPr lang="cs-CZ" sz="1800" dirty="0"/>
              <a:t>i výkonné funkce, k </a:t>
            </a:r>
            <a:r>
              <a:rPr lang="cs-CZ" sz="1800" dirty="0" smtClean="0"/>
              <a:t>tomu nezbytně potřebujeme zabezpečení prostředky, a to materiálními </a:t>
            </a:r>
            <a:r>
              <a:rPr lang="cs-CZ" sz="1800" dirty="0"/>
              <a:t>a </a:t>
            </a:r>
            <a:r>
              <a:rPr lang="cs-CZ" sz="1800" dirty="0" smtClean="0"/>
              <a:t>finančními.</a:t>
            </a:r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Plnění řídící </a:t>
            </a:r>
            <a:r>
              <a:rPr lang="cs-CZ" sz="1800" dirty="0"/>
              <a:t>funkce (souboru </a:t>
            </a:r>
            <a:r>
              <a:rPr lang="cs-CZ" sz="1800" dirty="0" smtClean="0"/>
              <a:t>činností</a:t>
            </a:r>
            <a:r>
              <a:rPr lang="cs-CZ" sz="1800" dirty="0"/>
              <a:t>) </a:t>
            </a:r>
            <a:r>
              <a:rPr lang="cs-CZ" sz="1800" dirty="0" smtClean="0"/>
              <a:t>zabezpečení prostředky spočívá </a:t>
            </a:r>
            <a:r>
              <a:rPr lang="cs-CZ" sz="1800" dirty="0"/>
              <a:t>v: </a:t>
            </a:r>
          </a:p>
          <a:p>
            <a:pPr algn="just"/>
            <a:r>
              <a:rPr lang="cs-CZ" sz="1800" dirty="0" smtClean="0"/>
              <a:t>zabezpečování </a:t>
            </a:r>
            <a:r>
              <a:rPr lang="cs-CZ" sz="1800" dirty="0"/>
              <a:t>materiálních a </a:t>
            </a:r>
            <a:r>
              <a:rPr lang="cs-CZ" sz="1800" dirty="0" smtClean="0"/>
              <a:t>finančních prostředků; </a:t>
            </a:r>
            <a:endParaRPr lang="cs-CZ" sz="1800" dirty="0"/>
          </a:p>
          <a:p>
            <a:pPr algn="just"/>
            <a:r>
              <a:rPr lang="cs-CZ" sz="1800" dirty="0" smtClean="0"/>
              <a:t>rozhodování </a:t>
            </a:r>
            <a:r>
              <a:rPr lang="cs-CZ" sz="1800" dirty="0"/>
              <a:t>o jejich použití a racionálním </a:t>
            </a:r>
            <a:r>
              <a:rPr lang="cs-CZ" sz="1800" dirty="0" smtClean="0"/>
              <a:t>využívání</a:t>
            </a:r>
            <a:r>
              <a:rPr lang="cs-CZ" sz="1800" dirty="0"/>
              <a:t>;</a:t>
            </a:r>
          </a:p>
          <a:p>
            <a:pPr algn="just"/>
            <a:r>
              <a:rPr lang="cs-CZ" sz="1800" dirty="0" smtClean="0"/>
              <a:t>jejich </a:t>
            </a:r>
            <a:r>
              <a:rPr lang="cs-CZ" sz="1800" dirty="0"/>
              <a:t>udržování a </a:t>
            </a:r>
            <a:r>
              <a:rPr lang="cs-CZ" sz="1800" dirty="0" smtClean="0"/>
              <a:t>ochraně. </a:t>
            </a:r>
            <a:endParaRPr lang="cs-CZ" sz="1800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Tato </a:t>
            </a:r>
            <a:r>
              <a:rPr lang="cs-CZ" sz="1800" dirty="0"/>
              <a:t>funkce není mnoha autory považována za funkcí </a:t>
            </a:r>
            <a:r>
              <a:rPr lang="cs-CZ" sz="1800" dirty="0" smtClean="0"/>
              <a:t>řídící</a:t>
            </a:r>
            <a:r>
              <a:rPr lang="cs-CZ" sz="1800" dirty="0"/>
              <a:t>. </a:t>
            </a:r>
            <a:r>
              <a:rPr lang="cs-CZ" sz="1800" dirty="0" smtClean="0"/>
              <a:t>Vycházející ze </a:t>
            </a:r>
            <a:r>
              <a:rPr lang="cs-CZ" sz="1800" dirty="0"/>
              <a:t>struktury </a:t>
            </a:r>
            <a:r>
              <a:rPr lang="cs-CZ" sz="1800" dirty="0" smtClean="0"/>
              <a:t>řídících </a:t>
            </a:r>
            <a:r>
              <a:rPr lang="cs-CZ" sz="1800" dirty="0"/>
              <a:t>funkcí a vzhledem na význam této funkce pro </a:t>
            </a:r>
            <a:r>
              <a:rPr lang="cs-CZ" sz="1800" dirty="0" smtClean="0"/>
              <a:t>činnost podniku </a:t>
            </a:r>
            <a:r>
              <a:rPr lang="cs-CZ" sz="1800" dirty="0"/>
              <a:t>a </a:t>
            </a:r>
            <a:r>
              <a:rPr lang="cs-CZ" sz="1800" dirty="0" smtClean="0"/>
              <a:t>náročnost </a:t>
            </a:r>
            <a:r>
              <a:rPr lang="cs-CZ" sz="1800" dirty="0"/>
              <a:t>její realizace je však </a:t>
            </a:r>
            <a:r>
              <a:rPr lang="cs-CZ" sz="1800" dirty="0" smtClean="0"/>
              <a:t>účelné </a:t>
            </a:r>
            <a:r>
              <a:rPr lang="cs-CZ" sz="1800" dirty="0"/>
              <a:t>zkoumat práci s </a:t>
            </a:r>
            <a:r>
              <a:rPr lang="cs-CZ" sz="1800" dirty="0" smtClean="0"/>
              <a:t>prostředky jako funkci řídící</a:t>
            </a:r>
            <a:r>
              <a:rPr lang="cs-CZ" sz="1800" dirty="0"/>
              <a:t>. 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Materiální zabezpečení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371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437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Finanční hospodaření </a:t>
            </a:r>
            <a:r>
              <a:rPr lang="cs-CZ" sz="1800" dirty="0"/>
              <a:t>podniku se stará o pohyb </a:t>
            </a:r>
            <a:r>
              <a:rPr lang="cs-CZ" sz="1800" dirty="0" smtClean="0"/>
              <a:t>peněz</a:t>
            </a:r>
            <a:r>
              <a:rPr lang="cs-CZ" sz="1800" dirty="0"/>
              <a:t>, majetku a kapitálu. </a:t>
            </a:r>
          </a:p>
          <a:p>
            <a:pPr algn="just"/>
            <a:r>
              <a:rPr lang="cs-CZ" sz="1800" dirty="0"/>
              <a:t>Jedná se nejen o jejich získávání, ale i o jejich </a:t>
            </a:r>
            <a:r>
              <a:rPr lang="cs-CZ" sz="1800" dirty="0" smtClean="0"/>
              <a:t>rozdělování </a:t>
            </a:r>
            <a:r>
              <a:rPr lang="cs-CZ" sz="1800" dirty="0"/>
              <a:t>a </a:t>
            </a:r>
            <a:r>
              <a:rPr lang="cs-CZ" sz="1800" dirty="0" smtClean="0"/>
              <a:t>efektivní využívání </a:t>
            </a:r>
            <a:r>
              <a:rPr lang="cs-CZ" sz="1800" dirty="0"/>
              <a:t>v rámci </a:t>
            </a:r>
            <a:r>
              <a:rPr lang="cs-CZ" sz="1800" dirty="0" smtClean="0"/>
              <a:t>řídícího </a:t>
            </a:r>
            <a:r>
              <a:rPr lang="cs-CZ" sz="1800" dirty="0"/>
              <a:t>procesu podniku, ale i mimo </a:t>
            </a:r>
            <a:r>
              <a:rPr lang="cs-CZ" sz="1800" dirty="0" smtClean="0"/>
              <a:t>něj </a:t>
            </a:r>
            <a:r>
              <a:rPr lang="cs-CZ" sz="1800" dirty="0"/>
              <a:t>(</a:t>
            </a:r>
            <a:r>
              <a:rPr lang="cs-CZ" sz="1800" dirty="0" smtClean="0"/>
              <a:t>finanční investování</a:t>
            </a:r>
            <a:r>
              <a:rPr lang="cs-CZ" sz="1800" dirty="0"/>
              <a:t>). </a:t>
            </a:r>
          </a:p>
          <a:p>
            <a:pPr algn="just"/>
            <a:r>
              <a:rPr lang="cs-CZ" sz="1800" dirty="0"/>
              <a:t>Za </a:t>
            </a:r>
            <a:r>
              <a:rPr lang="cs-CZ" sz="1800" dirty="0" smtClean="0"/>
              <a:t>finanční prostředky </a:t>
            </a:r>
            <a:r>
              <a:rPr lang="cs-CZ" sz="1800" dirty="0"/>
              <a:t>jsou </a:t>
            </a:r>
            <a:r>
              <a:rPr lang="cs-CZ" sz="1800" dirty="0" smtClean="0"/>
              <a:t>pořízené potřebné </a:t>
            </a:r>
            <a:r>
              <a:rPr lang="cs-CZ" sz="1800" dirty="0"/>
              <a:t>hmotné </a:t>
            </a:r>
            <a:r>
              <a:rPr lang="cs-CZ" sz="1800" dirty="0" smtClean="0"/>
              <a:t>prostředky </a:t>
            </a:r>
            <a:r>
              <a:rPr lang="cs-CZ" sz="1800" dirty="0"/>
              <a:t>(pracovní </a:t>
            </a:r>
            <a:r>
              <a:rPr lang="cs-CZ" sz="1800" dirty="0" smtClean="0"/>
              <a:t>předměty</a:t>
            </a:r>
            <a:r>
              <a:rPr lang="cs-CZ" sz="1800" dirty="0"/>
              <a:t>, </a:t>
            </a:r>
            <a:r>
              <a:rPr lang="cs-CZ" sz="1800" dirty="0" smtClean="0"/>
              <a:t>např. </a:t>
            </a:r>
            <a:r>
              <a:rPr lang="cs-CZ" sz="1800" dirty="0"/>
              <a:t>materiál, suroviny a pracovní </a:t>
            </a:r>
            <a:r>
              <a:rPr lang="cs-CZ" sz="1800" dirty="0" smtClean="0"/>
              <a:t>prostředky např. </a:t>
            </a:r>
            <a:r>
              <a:rPr lang="cs-CZ" sz="1800" dirty="0"/>
              <a:t>stroje </a:t>
            </a:r>
            <a:r>
              <a:rPr lang="cs-CZ" sz="1800" dirty="0" smtClean="0"/>
              <a:t>a zařízení</a:t>
            </a:r>
            <a:r>
              <a:rPr lang="cs-CZ" sz="1800" dirty="0"/>
              <a:t>). </a:t>
            </a:r>
            <a:endParaRPr lang="cs-CZ" sz="1800" dirty="0" smtClean="0"/>
          </a:p>
          <a:p>
            <a:pPr algn="just"/>
            <a:r>
              <a:rPr lang="cs-CZ" sz="1800" dirty="0" smtClean="0"/>
              <a:t>O </a:t>
            </a:r>
            <a:r>
              <a:rPr lang="cs-CZ" sz="1800" dirty="0"/>
              <a:t>jejich racionální využívání, </a:t>
            </a:r>
            <a:r>
              <a:rPr lang="cs-CZ" sz="1800" dirty="0" smtClean="0"/>
              <a:t>stejně jako </a:t>
            </a:r>
            <a:r>
              <a:rPr lang="cs-CZ" sz="1800" dirty="0"/>
              <a:t>o údržbu a ochranu </a:t>
            </a:r>
            <a:r>
              <a:rPr lang="cs-CZ" sz="1800" dirty="0" smtClean="0"/>
              <a:t>strojů, zařízení</a:t>
            </a:r>
            <a:r>
              <a:rPr lang="cs-CZ" sz="1800" dirty="0"/>
              <a:t>, veškerého majetku </a:t>
            </a:r>
            <a:r>
              <a:rPr lang="cs-CZ" sz="1800" dirty="0" smtClean="0"/>
              <a:t>organizace </a:t>
            </a:r>
            <a:r>
              <a:rPr lang="cs-CZ" sz="1800" dirty="0"/>
              <a:t>je nezbytné se v procesu </a:t>
            </a:r>
            <a:r>
              <a:rPr lang="cs-CZ" sz="1800" dirty="0" smtClean="0"/>
              <a:t>řízení starat</a:t>
            </a:r>
            <a:r>
              <a:rPr lang="cs-CZ" sz="1800" dirty="0"/>
              <a:t>. </a:t>
            </a:r>
          </a:p>
          <a:p>
            <a:pPr algn="just"/>
            <a:r>
              <a:rPr lang="cs-CZ" sz="1800" dirty="0" smtClean="0"/>
              <a:t>Plnění </a:t>
            </a:r>
            <a:r>
              <a:rPr lang="cs-CZ" sz="1800" dirty="0"/>
              <a:t>funkce </a:t>
            </a:r>
            <a:r>
              <a:rPr lang="cs-CZ" sz="1800" dirty="0" smtClean="0"/>
              <a:t>zabezpečení prostředky </a:t>
            </a:r>
            <a:r>
              <a:rPr lang="cs-CZ" sz="1800" dirty="0"/>
              <a:t>se realizuje ve </a:t>
            </a:r>
            <a:r>
              <a:rPr lang="cs-CZ" sz="1800" dirty="0" smtClean="0"/>
              <a:t>všech </a:t>
            </a:r>
            <a:r>
              <a:rPr lang="cs-CZ" sz="1800" dirty="0"/>
              <a:t>útvarech podniku, </a:t>
            </a:r>
            <a:r>
              <a:rPr lang="cs-CZ" sz="1800" dirty="0" smtClean="0"/>
              <a:t>ve </a:t>
            </a:r>
            <a:r>
              <a:rPr lang="cs-CZ" sz="1800" dirty="0"/>
              <a:t>všech funkcích </a:t>
            </a:r>
            <a:r>
              <a:rPr lang="cs-CZ" sz="1800" dirty="0" smtClean="0"/>
              <a:t>řídících </a:t>
            </a:r>
            <a:r>
              <a:rPr lang="cs-CZ" sz="1800" dirty="0"/>
              <a:t>i </a:t>
            </a:r>
            <a:r>
              <a:rPr lang="cs-CZ" sz="1800" dirty="0" smtClean="0"/>
              <a:t>výkonných.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 smtClean="0"/>
              <a:t>Materiální zabezpečení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955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Potřeba </a:t>
            </a:r>
            <a:r>
              <a:rPr lang="cs-CZ" sz="1800" dirty="0"/>
              <a:t>informací závisí na tom, jakou funkci v podniku pracovník zastává. </a:t>
            </a:r>
            <a:endParaRPr lang="cs-CZ" sz="1800" dirty="0" smtClean="0"/>
          </a:p>
          <a:p>
            <a:pPr algn="just"/>
            <a:r>
              <a:rPr lang="cs-CZ" sz="1800" dirty="0" smtClean="0"/>
              <a:t>Manažer potřebuje </a:t>
            </a:r>
            <a:r>
              <a:rPr lang="cs-CZ" sz="1800" dirty="0"/>
              <a:t>informace pro to, aby mohl plnit ostatní </a:t>
            </a:r>
            <a:r>
              <a:rPr lang="cs-CZ" sz="1800" dirty="0" smtClean="0"/>
              <a:t>manažerské funkce</a:t>
            </a:r>
            <a:r>
              <a:rPr lang="cs-CZ" sz="1800" dirty="0"/>
              <a:t>. </a:t>
            </a:r>
            <a:endParaRPr lang="cs-CZ" sz="1800" dirty="0" smtClean="0"/>
          </a:p>
          <a:p>
            <a:pPr algn="just"/>
            <a:r>
              <a:rPr lang="cs-CZ" sz="1800" dirty="0" smtClean="0"/>
              <a:t>Informace </a:t>
            </a:r>
            <a:r>
              <a:rPr lang="cs-CZ" sz="1800" dirty="0"/>
              <a:t>je </a:t>
            </a:r>
            <a:r>
              <a:rPr lang="cs-CZ" sz="1800" dirty="0" smtClean="0"/>
              <a:t>třeba řídit</a:t>
            </a:r>
            <a:r>
              <a:rPr lang="cs-CZ" sz="1800" dirty="0"/>
              <a:t>. Jejich získávání, </a:t>
            </a:r>
            <a:r>
              <a:rPr lang="cs-CZ" sz="1800" dirty="0" smtClean="0"/>
              <a:t>uchovávání </a:t>
            </a:r>
            <a:r>
              <a:rPr lang="cs-CZ" sz="1800" dirty="0"/>
              <a:t>a ochrana je drahá </a:t>
            </a:r>
            <a:r>
              <a:rPr lang="cs-CZ" sz="1800" dirty="0" smtClean="0"/>
              <a:t>a často </a:t>
            </a:r>
            <a:r>
              <a:rPr lang="cs-CZ" sz="1800" dirty="0"/>
              <a:t>i </a:t>
            </a:r>
            <a:r>
              <a:rPr lang="cs-CZ" sz="1800" dirty="0" smtClean="0"/>
              <a:t>časově náročná záležitost.</a:t>
            </a:r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r>
              <a:rPr lang="cs-CZ" sz="1800" dirty="0"/>
              <a:t>Kdo používá informace </a:t>
            </a:r>
          </a:p>
          <a:p>
            <a:pPr algn="just"/>
            <a:r>
              <a:rPr lang="cs-CZ" sz="1800" b="1" dirty="0" smtClean="0"/>
              <a:t>interní uživatelé </a:t>
            </a:r>
            <a:r>
              <a:rPr lang="cs-CZ" sz="1800" dirty="0" smtClean="0"/>
              <a:t>– </a:t>
            </a:r>
            <a:r>
              <a:rPr lang="cs-CZ" sz="1800" dirty="0"/>
              <a:t>pracovníci podniku </a:t>
            </a:r>
            <a:r>
              <a:rPr lang="cs-CZ" sz="1800" dirty="0" smtClean="0"/>
              <a:t>na všech </a:t>
            </a:r>
            <a:r>
              <a:rPr lang="cs-CZ" sz="1800" dirty="0"/>
              <a:t>stupních podnikové </a:t>
            </a:r>
            <a:r>
              <a:rPr lang="cs-CZ" sz="1800" dirty="0" smtClean="0"/>
              <a:t>hierarchie;</a:t>
            </a:r>
            <a:endParaRPr lang="cs-CZ" sz="1800" dirty="0"/>
          </a:p>
          <a:p>
            <a:pPr algn="just"/>
            <a:r>
              <a:rPr lang="cs-CZ" sz="1800" b="1" dirty="0" smtClean="0"/>
              <a:t>externí uživatelé </a:t>
            </a:r>
            <a:r>
              <a:rPr lang="cs-CZ" sz="1800" dirty="0" smtClean="0"/>
              <a:t>– </a:t>
            </a:r>
            <a:r>
              <a:rPr lang="cs-CZ" sz="1800" dirty="0"/>
              <a:t>zákazníci, dodavatelé, </a:t>
            </a:r>
            <a:r>
              <a:rPr lang="cs-CZ" sz="1800" dirty="0" smtClean="0"/>
              <a:t>společnost</a:t>
            </a:r>
            <a:r>
              <a:rPr lang="cs-CZ" sz="1800" dirty="0"/>
              <a:t>, atd. </a:t>
            </a:r>
          </a:p>
          <a:p>
            <a:pPr algn="just"/>
            <a:endParaRPr lang="cs-CZ" sz="1800" dirty="0"/>
          </a:p>
          <a:p>
            <a:pPr marL="0" indent="0" algn="just">
              <a:buNone/>
            </a:pP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Využití informací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7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 smtClean="0"/>
              <a:t>K</a:t>
            </a:r>
            <a:r>
              <a:rPr lang="cs-CZ" sz="1800" dirty="0"/>
              <a:t> tomu, abychom mohli informace využívat v procesu rozhodování a řízení, musí splňovat tato kritéria: </a:t>
            </a:r>
            <a:endParaRPr lang="cs-CZ" sz="1800" dirty="0" smtClean="0"/>
          </a:p>
          <a:p>
            <a:pPr algn="just"/>
            <a:r>
              <a:rPr lang="cs-CZ" sz="1800" dirty="0" smtClean="0"/>
              <a:t>relevantnost</a:t>
            </a:r>
            <a:r>
              <a:rPr lang="cs-CZ" sz="1800" dirty="0"/>
              <a:t>, </a:t>
            </a:r>
            <a:endParaRPr lang="cs-CZ" sz="1800" dirty="0" smtClean="0"/>
          </a:p>
          <a:p>
            <a:pPr algn="just"/>
            <a:r>
              <a:rPr lang="cs-CZ" sz="1800" dirty="0" smtClean="0"/>
              <a:t>reliabilita</a:t>
            </a:r>
            <a:r>
              <a:rPr lang="cs-CZ" sz="1800" dirty="0"/>
              <a:t>, </a:t>
            </a:r>
            <a:endParaRPr lang="cs-CZ" sz="1800" dirty="0" smtClean="0"/>
          </a:p>
          <a:p>
            <a:pPr algn="just"/>
            <a:r>
              <a:rPr lang="cs-CZ" sz="1800" dirty="0" smtClean="0"/>
              <a:t>validita</a:t>
            </a:r>
            <a:r>
              <a:rPr lang="cs-CZ" sz="1800" dirty="0"/>
              <a:t>, </a:t>
            </a:r>
            <a:endParaRPr lang="cs-CZ" sz="1800" dirty="0" smtClean="0"/>
          </a:p>
          <a:p>
            <a:pPr algn="just"/>
            <a:r>
              <a:rPr lang="cs-CZ" sz="1800" dirty="0" smtClean="0"/>
              <a:t>efektivita</a:t>
            </a:r>
            <a:r>
              <a:rPr lang="cs-CZ" sz="1800" dirty="0"/>
              <a:t>, </a:t>
            </a:r>
            <a:endParaRPr lang="cs-CZ" sz="1800" dirty="0" smtClean="0"/>
          </a:p>
          <a:p>
            <a:pPr algn="just"/>
            <a:r>
              <a:rPr lang="cs-CZ" sz="1800" dirty="0" smtClean="0"/>
              <a:t>odpovídající </a:t>
            </a:r>
            <a:r>
              <a:rPr lang="cs-CZ" sz="1800" dirty="0"/>
              <a:t>míra podrobnosti, </a:t>
            </a:r>
            <a:endParaRPr lang="cs-CZ" sz="1800" dirty="0" smtClean="0"/>
          </a:p>
          <a:p>
            <a:pPr algn="just"/>
            <a:r>
              <a:rPr lang="cs-CZ" sz="1800" dirty="0" smtClean="0"/>
              <a:t>srozumitelnost</a:t>
            </a:r>
            <a:r>
              <a:rPr lang="cs-CZ" sz="1800" dirty="0"/>
              <a:t>, </a:t>
            </a:r>
            <a:endParaRPr lang="cs-CZ" sz="1800" dirty="0" smtClean="0"/>
          </a:p>
          <a:p>
            <a:pPr algn="just"/>
            <a:r>
              <a:rPr lang="cs-CZ" sz="1800" dirty="0" smtClean="0"/>
              <a:t>aktuálnost</a:t>
            </a:r>
            <a:r>
              <a:rPr lang="cs-CZ" sz="1800" dirty="0"/>
              <a:t>, </a:t>
            </a:r>
            <a:endParaRPr lang="cs-CZ" sz="1800" dirty="0" smtClean="0"/>
          </a:p>
          <a:p>
            <a:pPr algn="just"/>
            <a:r>
              <a:rPr lang="cs-CZ" sz="1800" dirty="0" smtClean="0"/>
              <a:t>úplnost </a:t>
            </a:r>
            <a:r>
              <a:rPr lang="cs-CZ" sz="1800" dirty="0"/>
              <a:t>a kontinuita atd.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Požadavky na informace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617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cs-CZ" sz="1800" b="1" dirty="0" smtClean="0"/>
              <a:t>Z hlediska rozhodovací úrovně</a:t>
            </a:r>
          </a:p>
          <a:p>
            <a:pPr lvl="0" algn="just"/>
            <a:r>
              <a:rPr lang="cs-CZ" sz="1800" dirty="0" smtClean="0"/>
              <a:t>Informace strategické</a:t>
            </a:r>
          </a:p>
          <a:p>
            <a:pPr lvl="0" algn="just"/>
            <a:r>
              <a:rPr lang="cs-CZ" sz="1800" dirty="0" smtClean="0"/>
              <a:t>Informace taktické </a:t>
            </a:r>
          </a:p>
          <a:p>
            <a:pPr lvl="0" algn="just"/>
            <a:r>
              <a:rPr lang="cs-CZ" sz="1800" dirty="0" smtClean="0"/>
              <a:t>Informace operativní</a:t>
            </a:r>
          </a:p>
          <a:p>
            <a:pPr marL="0" lvl="0" indent="0" algn="just">
              <a:buNone/>
            </a:pPr>
            <a:r>
              <a:rPr lang="cs-CZ" sz="1800" b="1" dirty="0" smtClean="0"/>
              <a:t>Z hlediska potřeb pro realizaci řídících činností</a:t>
            </a:r>
          </a:p>
          <a:p>
            <a:pPr algn="just"/>
            <a:r>
              <a:rPr lang="it-IT" sz="1800" dirty="0" smtClean="0"/>
              <a:t>potřebné </a:t>
            </a:r>
            <a:r>
              <a:rPr lang="it-IT" sz="1800" dirty="0"/>
              <a:t>pro stanovení </a:t>
            </a:r>
            <a:r>
              <a:rPr lang="it-IT" sz="1800" dirty="0" smtClean="0"/>
              <a:t>cílů</a:t>
            </a:r>
            <a:r>
              <a:rPr lang="cs-CZ" sz="1800" dirty="0" smtClean="0"/>
              <a:t> </a:t>
            </a:r>
            <a:r>
              <a:rPr lang="it-IT" sz="1800" dirty="0" smtClean="0"/>
              <a:t>podniku</a:t>
            </a:r>
            <a:endParaRPr lang="cs-CZ" sz="1800" dirty="0" smtClean="0"/>
          </a:p>
          <a:p>
            <a:pPr algn="just"/>
            <a:r>
              <a:rPr lang="cs-CZ" sz="1800" dirty="0"/>
              <a:t>z</a:t>
            </a:r>
            <a:r>
              <a:rPr lang="cs-CZ" sz="1800" dirty="0" smtClean="0"/>
              <a:t>abezpečující realizaci cílů a úkolů</a:t>
            </a:r>
          </a:p>
          <a:p>
            <a:pPr algn="just"/>
            <a:r>
              <a:rPr lang="cs-CZ" sz="1800" dirty="0"/>
              <a:t>informace o postupech </a:t>
            </a:r>
            <a:r>
              <a:rPr lang="cs-CZ" sz="1800" dirty="0" smtClean="0"/>
              <a:t>účelného působení</a:t>
            </a:r>
            <a:r>
              <a:rPr lang="cs-CZ" sz="1800" dirty="0"/>
              <a:t>, za </a:t>
            </a:r>
            <a:r>
              <a:rPr lang="cs-CZ" sz="1800" dirty="0" smtClean="0"/>
              <a:t>účelem dosažení stanovených cílů a úkolů jejich zabezpečení </a:t>
            </a:r>
            <a:r>
              <a:rPr lang="cs-CZ" sz="1800" dirty="0"/>
              <a:t>(kontrola </a:t>
            </a:r>
            <a:r>
              <a:rPr lang="cs-CZ" sz="1800" dirty="0" smtClean="0"/>
              <a:t>plnění cílů)</a:t>
            </a:r>
          </a:p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významnosti informací: </a:t>
            </a:r>
          </a:p>
          <a:p>
            <a:pPr algn="just"/>
            <a:r>
              <a:rPr lang="cs-CZ" sz="1800" dirty="0" smtClean="0"/>
              <a:t>základní</a:t>
            </a:r>
            <a:r>
              <a:rPr lang="cs-CZ" sz="1800" dirty="0"/>
              <a:t>, rozhodující informace, </a:t>
            </a:r>
          </a:p>
          <a:p>
            <a:pPr algn="just"/>
            <a:r>
              <a:rPr lang="cs-CZ" sz="1800" dirty="0" smtClean="0"/>
              <a:t>doplňkové</a:t>
            </a:r>
            <a:r>
              <a:rPr lang="cs-CZ" sz="1800" dirty="0"/>
              <a:t>. </a:t>
            </a:r>
          </a:p>
          <a:p>
            <a:pPr algn="just"/>
            <a:endParaRPr lang="cs-CZ" sz="1800" dirty="0"/>
          </a:p>
          <a:p>
            <a:pPr algn="just"/>
            <a:endParaRPr lang="it-IT" sz="1800" dirty="0"/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Klasifikace informací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0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33264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stálosti informací: </a:t>
            </a:r>
          </a:p>
          <a:p>
            <a:pPr algn="just"/>
            <a:r>
              <a:rPr lang="cs-CZ" sz="1800" dirty="0" smtClean="0"/>
              <a:t>stálé </a:t>
            </a:r>
            <a:r>
              <a:rPr lang="cs-CZ" sz="1800" dirty="0"/>
              <a:t>– jedná se o vžitá pravidla jednání, teoretické </a:t>
            </a:r>
            <a:r>
              <a:rPr lang="cs-CZ" sz="1800" dirty="0" smtClean="0"/>
              <a:t>vědomosti a </a:t>
            </a:r>
            <a:r>
              <a:rPr lang="cs-CZ" sz="1800" dirty="0"/>
              <a:t>praktické zkušenosti, </a:t>
            </a:r>
            <a:r>
              <a:rPr lang="cs-CZ" sz="1800" dirty="0" smtClean="0"/>
              <a:t>předem </a:t>
            </a:r>
            <a:r>
              <a:rPr lang="cs-CZ" sz="1800" dirty="0"/>
              <a:t>známá rozhodnutí ze soustavy </a:t>
            </a:r>
            <a:r>
              <a:rPr lang="cs-CZ" sz="1800" dirty="0" smtClean="0"/>
              <a:t>stálých informací</a:t>
            </a:r>
            <a:r>
              <a:rPr lang="cs-CZ" sz="1800" dirty="0"/>
              <a:t>, </a:t>
            </a:r>
            <a:r>
              <a:rPr lang="cs-CZ" sz="1800" dirty="0" smtClean="0"/>
              <a:t>organizační a řídící </a:t>
            </a:r>
            <a:r>
              <a:rPr lang="cs-CZ" sz="1800" dirty="0"/>
              <a:t>normy, </a:t>
            </a:r>
            <a:r>
              <a:rPr lang="cs-CZ" sz="1800" dirty="0" smtClean="0"/>
              <a:t>směrnice </a:t>
            </a:r>
            <a:r>
              <a:rPr lang="cs-CZ" sz="1800" dirty="0"/>
              <a:t>a </a:t>
            </a:r>
            <a:r>
              <a:rPr lang="cs-CZ" sz="1800" dirty="0" smtClean="0"/>
              <a:t>nařízení </a:t>
            </a:r>
            <a:r>
              <a:rPr lang="cs-CZ" sz="1800" dirty="0"/>
              <a:t>atd., podle </a:t>
            </a:r>
            <a:r>
              <a:rPr lang="cs-CZ" sz="1800" dirty="0" smtClean="0"/>
              <a:t>kterých </a:t>
            </a:r>
            <a:r>
              <a:rPr lang="cs-CZ" sz="1800" dirty="0"/>
              <a:t>musí vedoucí pracovník postupovat, </a:t>
            </a:r>
          </a:p>
          <a:p>
            <a:pPr algn="just"/>
            <a:r>
              <a:rPr lang="cs-CZ" sz="1800" dirty="0" smtClean="0"/>
              <a:t>proměnné </a:t>
            </a:r>
            <a:r>
              <a:rPr lang="cs-CZ" sz="1800" dirty="0"/>
              <a:t>– informace s </a:t>
            </a:r>
            <a:r>
              <a:rPr lang="cs-CZ" sz="1800" dirty="0" smtClean="0"/>
              <a:t>dočasnou </a:t>
            </a:r>
            <a:r>
              <a:rPr lang="cs-CZ" sz="1800" dirty="0"/>
              <a:t>platností (krátkodobé </a:t>
            </a:r>
            <a:r>
              <a:rPr lang="cs-CZ" sz="1800" dirty="0" smtClean="0"/>
              <a:t>příkazy</a:t>
            </a:r>
            <a:r>
              <a:rPr lang="cs-CZ" sz="1800" dirty="0"/>
              <a:t>, </a:t>
            </a:r>
            <a:r>
              <a:rPr lang="cs-CZ" sz="1800" dirty="0" smtClean="0"/>
              <a:t>operativní </a:t>
            </a:r>
            <a:r>
              <a:rPr lang="cs-CZ" sz="1800" dirty="0"/>
              <a:t>informace o </a:t>
            </a:r>
            <a:r>
              <a:rPr lang="cs-CZ" sz="1800" dirty="0" smtClean="0"/>
              <a:t>výrobě apod</a:t>
            </a:r>
            <a:r>
              <a:rPr lang="cs-CZ" sz="1800" dirty="0"/>
              <a:t>.) </a:t>
            </a:r>
          </a:p>
          <a:p>
            <a:pPr algn="just"/>
            <a:endParaRPr lang="cs-CZ" sz="1800" dirty="0"/>
          </a:p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rozsahu </a:t>
            </a:r>
            <a:r>
              <a:rPr lang="cs-CZ" sz="1800" b="1" dirty="0" smtClean="0"/>
              <a:t>zabezpečení </a:t>
            </a:r>
            <a:r>
              <a:rPr lang="cs-CZ" sz="1800" b="1" dirty="0"/>
              <a:t>jednotlivých </a:t>
            </a:r>
            <a:r>
              <a:rPr lang="cs-CZ" sz="1800" b="1" dirty="0" smtClean="0"/>
              <a:t>stupňů řízení</a:t>
            </a:r>
            <a:r>
              <a:rPr lang="cs-CZ" sz="1800" b="1" dirty="0"/>
              <a:t>:</a:t>
            </a:r>
          </a:p>
          <a:p>
            <a:pPr algn="just"/>
            <a:r>
              <a:rPr lang="cs-CZ" sz="1800" dirty="0" smtClean="0"/>
              <a:t>souborné</a:t>
            </a:r>
            <a:r>
              <a:rPr lang="cs-CZ" sz="1800" dirty="0"/>
              <a:t>, komplexní – statistické </a:t>
            </a:r>
            <a:r>
              <a:rPr lang="cs-CZ" sz="1800" dirty="0" smtClean="0"/>
              <a:t>přehledy</a:t>
            </a:r>
            <a:r>
              <a:rPr lang="cs-CZ" sz="1800" dirty="0"/>
              <a:t>, komplexní rozbory,... </a:t>
            </a:r>
          </a:p>
          <a:p>
            <a:pPr algn="just"/>
            <a:r>
              <a:rPr lang="cs-CZ" sz="1800" dirty="0" smtClean="0"/>
              <a:t>výběrové </a:t>
            </a:r>
            <a:r>
              <a:rPr lang="cs-CZ" sz="1800" dirty="0"/>
              <a:t>– týkající se </a:t>
            </a:r>
            <a:r>
              <a:rPr lang="cs-CZ" sz="1800" dirty="0" smtClean="0"/>
              <a:t>určitého </a:t>
            </a:r>
            <a:r>
              <a:rPr lang="cs-CZ" sz="1800" dirty="0"/>
              <a:t>úseku </a:t>
            </a:r>
            <a:r>
              <a:rPr lang="cs-CZ" sz="1800" dirty="0" smtClean="0"/>
              <a:t>činnosti </a:t>
            </a:r>
            <a:r>
              <a:rPr lang="cs-CZ" sz="1800" dirty="0"/>
              <a:t>podniku (</a:t>
            </a:r>
            <a:r>
              <a:rPr lang="cs-CZ" sz="1800" dirty="0" smtClean="0"/>
              <a:t>podrobnější</a:t>
            </a:r>
            <a:r>
              <a:rPr lang="cs-CZ" sz="1800" dirty="0"/>
              <a:t>), </a:t>
            </a:r>
          </a:p>
          <a:p>
            <a:pPr algn="just"/>
            <a:r>
              <a:rPr lang="cs-CZ" sz="1800" dirty="0" smtClean="0"/>
              <a:t>veřejné </a:t>
            </a:r>
            <a:r>
              <a:rPr lang="cs-CZ" sz="1800" dirty="0"/>
              <a:t>– </a:t>
            </a:r>
            <a:r>
              <a:rPr lang="cs-CZ" sz="1800" dirty="0" smtClean="0"/>
              <a:t>dostupné všem pracovníkům </a:t>
            </a:r>
            <a:r>
              <a:rPr lang="cs-CZ" sz="1800" dirty="0"/>
              <a:t>podniku, </a:t>
            </a:r>
            <a:r>
              <a:rPr lang="cs-CZ" sz="1800" dirty="0" smtClean="0"/>
              <a:t>příp</a:t>
            </a:r>
            <a:r>
              <a:rPr lang="cs-CZ" sz="1800" dirty="0"/>
              <a:t>. dalším osobám, </a:t>
            </a:r>
          </a:p>
          <a:p>
            <a:pPr algn="just"/>
            <a:r>
              <a:rPr lang="cs-CZ" sz="1800" dirty="0" smtClean="0"/>
              <a:t>neveřejné</a:t>
            </a:r>
            <a:r>
              <a:rPr lang="cs-CZ" sz="1800" dirty="0"/>
              <a:t>. </a:t>
            </a:r>
          </a:p>
          <a:p>
            <a:pPr algn="just"/>
            <a:endParaRPr lang="it-IT" sz="1800" dirty="0"/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Klasifikace informací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082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33264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</a:t>
            </a:r>
            <a:r>
              <a:rPr lang="cs-CZ" sz="1800" b="1" dirty="0" smtClean="0"/>
              <a:t>zdrojů informací</a:t>
            </a:r>
            <a:r>
              <a:rPr lang="cs-CZ" sz="1800" b="1" dirty="0"/>
              <a:t>: </a:t>
            </a:r>
          </a:p>
          <a:p>
            <a:pPr algn="just"/>
            <a:r>
              <a:rPr lang="cs-CZ" sz="1800" dirty="0" smtClean="0"/>
              <a:t>interní </a:t>
            </a:r>
            <a:r>
              <a:rPr lang="cs-CZ" sz="1800" dirty="0"/>
              <a:t>zdroje – </a:t>
            </a:r>
            <a:r>
              <a:rPr lang="cs-CZ" sz="1800" dirty="0" smtClean="0"/>
              <a:t>vnitřní </a:t>
            </a:r>
            <a:r>
              <a:rPr lang="cs-CZ" sz="1800" dirty="0"/>
              <a:t>podniková datová základna, </a:t>
            </a:r>
          </a:p>
          <a:p>
            <a:pPr algn="just"/>
            <a:r>
              <a:rPr lang="cs-CZ" sz="1800" dirty="0" smtClean="0"/>
              <a:t>externí </a:t>
            </a:r>
            <a:r>
              <a:rPr lang="cs-CZ" sz="1800" dirty="0"/>
              <a:t>zdroje – </a:t>
            </a:r>
            <a:r>
              <a:rPr lang="cs-CZ" sz="1800" dirty="0" smtClean="0"/>
              <a:t>vnější </a:t>
            </a:r>
            <a:r>
              <a:rPr lang="cs-CZ" sz="1800" dirty="0"/>
              <a:t>zdroje, </a:t>
            </a:r>
            <a:r>
              <a:rPr lang="cs-CZ" sz="1800" dirty="0" smtClean="0"/>
              <a:t>např. </a:t>
            </a:r>
            <a:r>
              <a:rPr lang="cs-CZ" sz="1800" dirty="0"/>
              <a:t>právní normy, informace o trhu, apod. </a:t>
            </a:r>
          </a:p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</a:t>
            </a:r>
            <a:r>
              <a:rPr lang="cs-CZ" sz="1800" b="1" dirty="0" smtClean="0"/>
              <a:t>účelu </a:t>
            </a:r>
            <a:r>
              <a:rPr lang="cs-CZ" sz="1800" b="1" dirty="0"/>
              <a:t>použití: </a:t>
            </a:r>
          </a:p>
          <a:p>
            <a:pPr algn="just"/>
            <a:r>
              <a:rPr lang="cs-CZ" sz="1800" dirty="0" smtClean="0"/>
              <a:t>informace </a:t>
            </a:r>
            <a:r>
              <a:rPr lang="cs-CZ" sz="1800" dirty="0"/>
              <a:t>poznávací – </a:t>
            </a:r>
            <a:r>
              <a:rPr lang="cs-CZ" sz="1800" dirty="0" smtClean="0"/>
              <a:t>např. </a:t>
            </a:r>
            <a:r>
              <a:rPr lang="cs-CZ" sz="1800" dirty="0"/>
              <a:t>odborná literatura sloužící pro </a:t>
            </a:r>
            <a:r>
              <a:rPr lang="cs-CZ" sz="1800" dirty="0" smtClean="0"/>
              <a:t>rozšíření odborného růstu pracovníků podniku</a:t>
            </a:r>
            <a:r>
              <a:rPr lang="cs-CZ" sz="1800" dirty="0"/>
              <a:t>, </a:t>
            </a:r>
          </a:p>
          <a:p>
            <a:pPr algn="just"/>
            <a:r>
              <a:rPr lang="cs-CZ" sz="1800" dirty="0" smtClean="0"/>
              <a:t>informace řídící</a:t>
            </a:r>
            <a:r>
              <a:rPr lang="cs-CZ" sz="1800" dirty="0"/>
              <a:t>, resp. </a:t>
            </a:r>
            <a:r>
              <a:rPr lang="cs-CZ" sz="1800" dirty="0" smtClean="0"/>
              <a:t>podněcující plnění řídících </a:t>
            </a:r>
            <a:r>
              <a:rPr lang="cs-CZ" sz="1800" dirty="0"/>
              <a:t>funkcí: o zdrojích, </a:t>
            </a:r>
            <a:r>
              <a:rPr lang="cs-CZ" sz="1800" dirty="0" smtClean="0"/>
              <a:t>o </a:t>
            </a:r>
            <a:r>
              <a:rPr lang="cs-CZ" sz="1800" dirty="0"/>
              <a:t>pracovnících, o minulosti (</a:t>
            </a:r>
            <a:r>
              <a:rPr lang="cs-CZ" sz="1800" dirty="0" smtClean="0"/>
              <a:t>účetnictví</a:t>
            </a:r>
            <a:r>
              <a:rPr lang="cs-CZ" sz="1800" dirty="0"/>
              <a:t>, rozbory, </a:t>
            </a:r>
            <a:r>
              <a:rPr lang="cs-CZ" sz="1800" dirty="0" smtClean="0"/>
              <a:t>statistika</a:t>
            </a:r>
            <a:r>
              <a:rPr lang="cs-CZ" sz="1800" dirty="0"/>
              <a:t>, výsledné </a:t>
            </a:r>
            <a:r>
              <a:rPr lang="cs-CZ" sz="1800" dirty="0" smtClean="0"/>
              <a:t>kalkulace </a:t>
            </a:r>
            <a:r>
              <a:rPr lang="cs-CZ" sz="1800" dirty="0"/>
              <a:t>atd.), do budoucnosti (prognostické, plánované, normativní, </a:t>
            </a:r>
            <a:r>
              <a:rPr lang="cs-CZ" sz="1800" dirty="0" smtClean="0"/>
              <a:t>rozpočetnictví</a:t>
            </a:r>
            <a:r>
              <a:rPr lang="cs-CZ" sz="1800" dirty="0"/>
              <a:t>, kalkulace), </a:t>
            </a:r>
          </a:p>
          <a:p>
            <a:pPr algn="just"/>
            <a:r>
              <a:rPr lang="cs-CZ" sz="1800" dirty="0" smtClean="0"/>
              <a:t>informace přímé </a:t>
            </a:r>
            <a:r>
              <a:rPr lang="cs-CZ" sz="1800" dirty="0"/>
              <a:t>– </a:t>
            </a:r>
            <a:r>
              <a:rPr lang="cs-CZ" sz="1800" dirty="0" smtClean="0"/>
              <a:t>příkazy</a:t>
            </a:r>
            <a:r>
              <a:rPr lang="cs-CZ" sz="1800" dirty="0"/>
              <a:t>, operativní rozhodnutí, </a:t>
            </a:r>
          </a:p>
          <a:p>
            <a:pPr algn="just"/>
            <a:r>
              <a:rPr lang="cs-CZ" sz="1800" dirty="0" smtClean="0"/>
              <a:t>informace zpětné </a:t>
            </a:r>
            <a:r>
              <a:rPr lang="cs-CZ" sz="1800" dirty="0"/>
              <a:t>vazby – kontrolní, </a:t>
            </a:r>
            <a:r>
              <a:rPr lang="cs-CZ" sz="1800" dirty="0" smtClean="0"/>
              <a:t>regulační</a:t>
            </a:r>
            <a:r>
              <a:rPr lang="cs-CZ" sz="1800" dirty="0"/>
              <a:t>. </a:t>
            </a:r>
          </a:p>
          <a:p>
            <a:pPr algn="just"/>
            <a:endParaRPr lang="it-IT" sz="1800" dirty="0"/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Klasifikace informací III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6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33264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obsahu: </a:t>
            </a:r>
          </a:p>
          <a:p>
            <a:pPr algn="just"/>
            <a:r>
              <a:rPr lang="cs-CZ" sz="1800" dirty="0" smtClean="0"/>
              <a:t>ekonomické informace – vyjadřují ekonomickou činnost podniků; </a:t>
            </a:r>
            <a:endParaRPr lang="cs-CZ" sz="1800" dirty="0"/>
          </a:p>
          <a:p>
            <a:pPr algn="just"/>
            <a:r>
              <a:rPr lang="cs-CZ" sz="1800" dirty="0" smtClean="0"/>
              <a:t>technické </a:t>
            </a:r>
            <a:r>
              <a:rPr lang="cs-CZ" sz="1800" dirty="0"/>
              <a:t>informace, </a:t>
            </a:r>
          </a:p>
          <a:p>
            <a:pPr algn="just"/>
            <a:r>
              <a:rPr lang="cs-CZ" sz="1800" dirty="0" smtClean="0"/>
              <a:t>právní</a:t>
            </a:r>
            <a:r>
              <a:rPr lang="cs-CZ" sz="1800" dirty="0"/>
              <a:t>, sociální, ekologické, </a:t>
            </a:r>
            <a:r>
              <a:rPr lang="cs-CZ" sz="1800" dirty="0" smtClean="0"/>
              <a:t>inovační</a:t>
            </a:r>
            <a:r>
              <a:rPr lang="cs-CZ" sz="1800" dirty="0"/>
              <a:t>, atd. </a:t>
            </a:r>
            <a:endParaRPr lang="cs-CZ" sz="1800" dirty="0" smtClean="0"/>
          </a:p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dokumentace: </a:t>
            </a:r>
          </a:p>
          <a:p>
            <a:pPr algn="just"/>
            <a:r>
              <a:rPr lang="cs-CZ" sz="1800" dirty="0" smtClean="0"/>
              <a:t>informace </a:t>
            </a:r>
            <a:r>
              <a:rPr lang="cs-CZ" sz="1800" dirty="0"/>
              <a:t>dokumentované – </a:t>
            </a:r>
            <a:r>
              <a:rPr lang="cs-CZ" sz="1800" dirty="0" smtClean="0"/>
              <a:t>např. účetnictví</a:t>
            </a:r>
            <a:r>
              <a:rPr lang="cs-CZ" sz="1800" dirty="0"/>
              <a:t>, statistika, systém </a:t>
            </a:r>
            <a:r>
              <a:rPr lang="cs-CZ" sz="1800" dirty="0" smtClean="0"/>
              <a:t>kvality…</a:t>
            </a:r>
            <a:endParaRPr lang="cs-CZ" sz="1800" dirty="0"/>
          </a:p>
          <a:p>
            <a:pPr algn="just"/>
            <a:r>
              <a:rPr lang="cs-CZ" sz="1800" dirty="0" smtClean="0"/>
              <a:t>nedokumentované</a:t>
            </a:r>
            <a:r>
              <a:rPr lang="cs-CZ" sz="1800" dirty="0"/>
              <a:t>, </a:t>
            </a:r>
          </a:p>
          <a:p>
            <a:pPr marL="0" indent="0" algn="just">
              <a:buNone/>
            </a:pPr>
            <a:r>
              <a:rPr lang="cs-CZ" sz="1800" b="1" dirty="0" smtClean="0"/>
              <a:t>Z </a:t>
            </a:r>
            <a:r>
              <a:rPr lang="cs-CZ" sz="1800" b="1" dirty="0"/>
              <a:t>hlediska odvození: </a:t>
            </a:r>
          </a:p>
          <a:p>
            <a:pPr algn="just"/>
            <a:r>
              <a:rPr lang="cs-CZ" sz="1800" dirty="0" smtClean="0"/>
              <a:t>informace </a:t>
            </a:r>
            <a:r>
              <a:rPr lang="cs-CZ" sz="1800" dirty="0"/>
              <a:t>prvotní – týkají se </a:t>
            </a:r>
            <a:r>
              <a:rPr lang="cs-CZ" sz="1800" dirty="0" smtClean="0"/>
              <a:t>bezprostředně průběhů výkonných procesů; </a:t>
            </a:r>
            <a:r>
              <a:rPr lang="cs-CZ" sz="1800" dirty="0"/>
              <a:t>jsou to </a:t>
            </a:r>
            <a:r>
              <a:rPr lang="cs-CZ" sz="1800" dirty="0" smtClean="0"/>
              <a:t>např. </a:t>
            </a:r>
            <a:r>
              <a:rPr lang="cs-CZ" sz="1800" dirty="0"/>
              <a:t>prvotní doklady o materiálu, </a:t>
            </a:r>
            <a:r>
              <a:rPr lang="cs-CZ" sz="1800" dirty="0" smtClean="0"/>
              <a:t>výrobě atd</a:t>
            </a:r>
            <a:r>
              <a:rPr lang="cs-CZ" sz="1800" dirty="0"/>
              <a:t>., </a:t>
            </a:r>
          </a:p>
          <a:p>
            <a:pPr algn="just"/>
            <a:r>
              <a:rPr lang="cs-CZ" sz="1800" dirty="0" smtClean="0"/>
              <a:t>druhotné </a:t>
            </a:r>
            <a:r>
              <a:rPr lang="cs-CZ" sz="1800" dirty="0"/>
              <a:t>(odvozené) – jsou </a:t>
            </a:r>
            <a:r>
              <a:rPr lang="cs-CZ" sz="1800" dirty="0" smtClean="0"/>
              <a:t>tvořené </a:t>
            </a:r>
            <a:r>
              <a:rPr lang="cs-CZ" sz="1800" dirty="0"/>
              <a:t>selekcí a agregací </a:t>
            </a:r>
            <a:r>
              <a:rPr lang="cs-CZ" sz="1800" dirty="0" smtClean="0"/>
              <a:t>prvotních informací</a:t>
            </a:r>
            <a:r>
              <a:rPr lang="cs-CZ" sz="1800" dirty="0"/>
              <a:t>, jejich redukcí ve smyslu </a:t>
            </a:r>
            <a:r>
              <a:rPr lang="cs-CZ" sz="1800" dirty="0" smtClean="0"/>
              <a:t>potřeb </a:t>
            </a:r>
            <a:r>
              <a:rPr lang="cs-CZ" sz="1800" dirty="0"/>
              <a:t>pro vyšší </a:t>
            </a:r>
            <a:r>
              <a:rPr lang="cs-CZ" sz="1800" dirty="0" smtClean="0"/>
              <a:t>stupně řízení</a:t>
            </a:r>
            <a:r>
              <a:rPr lang="cs-CZ" sz="1800" dirty="0"/>
              <a:t>. </a:t>
            </a:r>
          </a:p>
          <a:p>
            <a:pPr algn="just"/>
            <a:endParaRPr lang="it-IT" sz="1800" dirty="0"/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Klasifikace informací IV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760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3982</TotalTime>
  <Words>3112</Words>
  <Application>Microsoft Office PowerPoint</Application>
  <PresentationFormat>Předvádění na obrazovce (16:9)</PresentationFormat>
  <Paragraphs>229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Enriqueta</vt:lpstr>
      <vt:lpstr>Times New Roman</vt:lpstr>
      <vt:lpstr>SLU</vt:lpstr>
      <vt:lpstr>Manažerské funkce zabezpečovací</vt:lpstr>
      <vt:lpstr>Podstata manažerských funkcí zabezpečovacích</vt:lpstr>
      <vt:lpstr>Zabezpečení informační</vt:lpstr>
      <vt:lpstr>Využití informací</vt:lpstr>
      <vt:lpstr>Požadavky na informace</vt:lpstr>
      <vt:lpstr>Klasifikace informací I</vt:lpstr>
      <vt:lpstr>Klasifikace informací II</vt:lpstr>
      <vt:lpstr>Klasifikace informací III</vt:lpstr>
      <vt:lpstr>Klasifikace informací IV</vt:lpstr>
      <vt:lpstr>Zdroje dat podle Kozla a kol. (2006)</vt:lpstr>
      <vt:lpstr>Informační systém podniku</vt:lpstr>
      <vt:lpstr>Struktura informačního systému podniku</vt:lpstr>
      <vt:lpstr>Zabezpečení personální</vt:lpstr>
      <vt:lpstr>Úkoly řízení lidských zdrojů</vt:lpstr>
      <vt:lpstr>Plánování lidských zdrojů</vt:lpstr>
      <vt:lpstr>Intuitivní metody plánování lidských zdrojů</vt:lpstr>
      <vt:lpstr>Typy intuitivních metod</vt:lpstr>
      <vt:lpstr>Kvantitativní metody plánování lidských zdrojů</vt:lpstr>
      <vt:lpstr>Proces získávání lidských zdrojů</vt:lpstr>
      <vt:lpstr>Zdroje lidských sil</vt:lpstr>
      <vt:lpstr>Interní zdroje lidských sil</vt:lpstr>
      <vt:lpstr>Nevýhody a nevýhody využití interních zdrojů lidských sil</vt:lpstr>
      <vt:lpstr>Externí zdroje lidských sil</vt:lpstr>
      <vt:lpstr>Zajišťování externích zdrojů lidských sil</vt:lpstr>
      <vt:lpstr>Přilákání vhodných lidských zdrojů</vt:lpstr>
      <vt:lpstr>Metody k přilákání vhodných lidských zdrojů I</vt:lpstr>
      <vt:lpstr>Metody k přilákání vhodných lidských zdrojů II</vt:lpstr>
      <vt:lpstr>Metody k přilákání vhodných lidských zdrojů III</vt:lpstr>
      <vt:lpstr>Výběr vhodných lidských sil</vt:lpstr>
      <vt:lpstr>Materiální zabezpečení I</vt:lpstr>
      <vt:lpstr>Materiální zabezpečení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365</cp:revision>
  <dcterms:created xsi:type="dcterms:W3CDTF">2016-07-06T15:42:34Z</dcterms:created>
  <dcterms:modified xsi:type="dcterms:W3CDTF">2021-04-11T17:51:29Z</dcterms:modified>
</cp:coreProperties>
</file>