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9" r:id="rId2"/>
    <p:sldId id="323" r:id="rId3"/>
    <p:sldId id="325" r:id="rId4"/>
    <p:sldId id="334" r:id="rId5"/>
    <p:sldId id="333" r:id="rId6"/>
    <p:sldId id="335" r:id="rId7"/>
    <p:sldId id="331" r:id="rId8"/>
    <p:sldId id="332" r:id="rId9"/>
    <p:sldId id="336" r:id="rId10"/>
    <p:sldId id="337" r:id="rId11"/>
    <p:sldId id="338" r:id="rId12"/>
    <p:sldId id="339" r:id="rId13"/>
    <p:sldId id="340" r:id="rId14"/>
    <p:sldId id="341" r:id="rId15"/>
    <p:sldId id="344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3" r:id="rId32"/>
    <p:sldId id="364" r:id="rId33"/>
    <p:sldId id="365" r:id="rId34"/>
    <p:sldId id="366" r:id="rId35"/>
    <p:sldId id="376" r:id="rId36"/>
    <p:sldId id="375" r:id="rId37"/>
    <p:sldId id="372" r:id="rId38"/>
    <p:sldId id="373" r:id="rId39"/>
    <p:sldId id="374" r:id="rId40"/>
    <p:sldId id="367" r:id="rId41"/>
    <p:sldId id="369" r:id="rId42"/>
    <p:sldId id="370" r:id="rId43"/>
    <p:sldId id="371" r:id="rId44"/>
    <p:sldId id="330" r:id="rId45"/>
    <p:sldId id="319" r:id="rId46"/>
    <p:sldId id="320" r:id="rId47"/>
    <p:sldId id="321" r:id="rId48"/>
    <p:sldId id="281" r:id="rId49"/>
    <p:sldId id="326" r:id="rId50"/>
    <p:sldId id="327" r:id="rId51"/>
    <p:sldId id="328" r:id="rId52"/>
    <p:sldId id="329" r:id="rId53"/>
    <p:sldId id="324" r:id="rId54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380B-21E6-42DC-B295-C4BE1E7C5FC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D0422-55D6-4FA3-B1BF-B946344CA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29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</a:t>
            </a:r>
            <a:endParaRPr lang="cs-CZ" sz="2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56045" y="432392"/>
            <a:ext cx="553260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Působení faktoru času ve finančním 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0603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b="1" u="sng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 času</a:t>
            </a:r>
            <a:r>
              <a:rPr lang="cs-CZ" sz="2000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nesoulad mezi přijetím rozhodnutí a  dopadem přijatého rozhodnutí na ekonomiku podniku.  (dnešní rozhodnutí ovlivňuje budoucí tok peněz).  Jde zejména o investiční rozhodování.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409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56045" y="432392"/>
            <a:ext cx="553260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Působení faktoru času ve finančním 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9925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u="sng" dirty="0">
                <a:latin typeface="Times New Roman" pitchFamily="18" charset="0"/>
              </a:rPr>
              <a:t>Proces výpočtu hodnoty budoucích příjmů a výdajů je</a:t>
            </a:r>
            <a:r>
              <a:rPr lang="cs-CZ" sz="2000" dirty="0">
                <a:latin typeface="Times New Roman" pitchFamily="18" charset="0"/>
              </a:rPr>
              <a:t> opačným postupem vůči složenému úrokování, kdy jde naopak o stanovení budoucí hodnoty současných příjmů respektive výdajů (obecně jistiny).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25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56045" y="432392"/>
            <a:ext cx="553260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Působení faktoru času ve finančním 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Platí obecně:</a:t>
            </a:r>
          </a:p>
          <a:p>
            <a:endParaRPr lang="cs-CZ" sz="2000" i="1" dirty="0">
              <a:latin typeface="Times New Roman" pitchFamily="18" charset="0"/>
            </a:endParaRPr>
          </a:p>
          <a:p>
            <a:endParaRPr lang="cs-CZ" sz="2000" i="1" dirty="0">
              <a:latin typeface="Times New Roman" pitchFamily="18" charset="0"/>
            </a:endParaRPr>
          </a:p>
          <a:p>
            <a:endParaRPr lang="cs-CZ" sz="2000" i="1" dirty="0">
              <a:latin typeface="Times New Roman" pitchFamily="18" charset="0"/>
            </a:endParaRPr>
          </a:p>
          <a:p>
            <a:r>
              <a:rPr lang="cs-CZ" sz="2000" i="1" dirty="0">
                <a:latin typeface="Times New Roman" pitchFamily="18" charset="0"/>
              </a:rPr>
              <a:t>kde:</a:t>
            </a:r>
            <a:br>
              <a:rPr lang="cs-CZ" sz="2000" i="1" dirty="0">
                <a:latin typeface="Times New Roman" pitchFamily="18" charset="0"/>
              </a:rPr>
            </a:br>
            <a:r>
              <a:rPr lang="cs-CZ" sz="2000" i="1" dirty="0">
                <a:latin typeface="Times New Roman" pitchFamily="18" charset="0"/>
              </a:rPr>
              <a:t>	</a:t>
            </a:r>
            <a:r>
              <a:rPr lang="cs-CZ" sz="2000" i="1" dirty="0" err="1">
                <a:latin typeface="Times New Roman" pitchFamily="18" charset="0"/>
              </a:rPr>
              <a:t>Jn</a:t>
            </a:r>
            <a:r>
              <a:rPr lang="cs-CZ" sz="2000" i="1" dirty="0">
                <a:latin typeface="Times New Roman" pitchFamily="18" charset="0"/>
              </a:rPr>
              <a:t>		budoucí hodnota peněz v roce n</a:t>
            </a:r>
            <a:br>
              <a:rPr lang="cs-CZ" sz="2000" i="1" dirty="0">
                <a:latin typeface="Times New Roman" pitchFamily="18" charset="0"/>
              </a:rPr>
            </a:br>
            <a:r>
              <a:rPr lang="cs-CZ" sz="2000" i="1" dirty="0">
                <a:latin typeface="Times New Roman" pitchFamily="18" charset="0"/>
              </a:rPr>
              <a:t>	J</a:t>
            </a:r>
            <a:r>
              <a:rPr lang="cs-CZ" sz="1200" i="1" dirty="0">
                <a:latin typeface="Times New Roman" pitchFamily="18" charset="0"/>
              </a:rPr>
              <a:t>0</a:t>
            </a:r>
            <a:r>
              <a:rPr lang="cs-CZ" sz="2000" i="1" dirty="0">
                <a:latin typeface="Times New Roman" pitchFamily="18" charset="0"/>
              </a:rPr>
              <a:t>		uložená jistina</a:t>
            </a:r>
            <a:br>
              <a:rPr lang="cs-CZ" sz="2000" i="1" dirty="0">
                <a:latin typeface="Times New Roman" pitchFamily="18" charset="0"/>
              </a:rPr>
            </a:br>
            <a:r>
              <a:rPr lang="cs-CZ" sz="2000" i="1" dirty="0">
                <a:latin typeface="Times New Roman" pitchFamily="18" charset="0"/>
              </a:rPr>
              <a:t>	ú		úroková sazba v % p. a.</a:t>
            </a:r>
            <a:br>
              <a:rPr lang="cs-CZ" sz="2000" i="1" dirty="0">
                <a:latin typeface="Times New Roman" pitchFamily="18" charset="0"/>
              </a:rPr>
            </a:br>
            <a:r>
              <a:rPr lang="cs-CZ" sz="2000" i="1" dirty="0">
                <a:latin typeface="Times New Roman" pitchFamily="18" charset="0"/>
              </a:rPr>
              <a:t>	n		počet let, na které je částka uložena</a:t>
            </a:r>
            <a:br>
              <a:rPr lang="cs-CZ" sz="2000" i="1" dirty="0">
                <a:latin typeface="Times New Roman" pitchFamily="18" charset="0"/>
              </a:rPr>
            </a:br>
            <a:r>
              <a:rPr lang="cs-CZ" sz="2000" i="1" dirty="0">
                <a:latin typeface="Times New Roman" pitchFamily="18" charset="0"/>
              </a:rPr>
              <a:t/>
            </a:r>
            <a:br>
              <a:rPr lang="cs-CZ" sz="2000" i="1" dirty="0">
                <a:latin typeface="Times New Roman" pitchFamily="18" charset="0"/>
              </a:rPr>
            </a:br>
            <a:endParaRPr lang="cs-CZ" sz="2000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563638"/>
            <a:ext cx="30243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73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56045" y="432392"/>
            <a:ext cx="553260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Působení faktoru času ve finančním 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870974"/>
            <a:ext cx="7755617" cy="41780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/>
              <a:t>V jednotlivých létech dosahuje </a:t>
            </a:r>
            <a:r>
              <a:rPr lang="cs-CZ" sz="2000" dirty="0" err="1"/>
              <a:t>Jn</a:t>
            </a:r>
            <a:r>
              <a:rPr lang="cs-CZ" sz="2000" dirty="0"/>
              <a:t> následující hodnoty:</a:t>
            </a:r>
            <a:r>
              <a:rPr lang="cs-CZ" sz="2000" i="1" dirty="0"/>
              <a:t/>
            </a:r>
            <a:br>
              <a:rPr lang="cs-CZ" sz="2000" i="1" dirty="0"/>
            </a:br>
            <a:r>
              <a:rPr lang="cs-CZ" sz="2000" i="1" dirty="0">
                <a:latin typeface="Times New Roman" pitchFamily="18" charset="0"/>
              </a:rPr>
              <a:t>	po 1. roce:	</a:t>
            </a:r>
            <a:r>
              <a:rPr lang="cs-CZ" sz="2400" dirty="0"/>
              <a:t>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850" dirty="0"/>
              <a:t>	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i="1" dirty="0">
                <a:latin typeface="Times New Roman" pitchFamily="18" charset="0"/>
              </a:rPr>
              <a:t>		po 2. roce: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i="1" dirty="0">
                <a:latin typeface="Times New Roman" pitchFamily="18" charset="0"/>
              </a:rPr>
              <a:t>	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latin typeface="Times New Roman" pitchFamily="18" charset="0"/>
              </a:rPr>
              <a:t>		</a:t>
            </a:r>
            <a:r>
              <a:rPr lang="cs-CZ" sz="2000" i="1" dirty="0">
                <a:latin typeface="Times New Roman" pitchFamily="18" charset="0"/>
              </a:rPr>
              <a:t>po 5. roce: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	 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722650"/>
            <a:ext cx="5132804" cy="7566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322" y="2924740"/>
            <a:ext cx="5134258" cy="70942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322" y="4079592"/>
            <a:ext cx="5134258" cy="74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61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56045" y="432392"/>
            <a:ext cx="553260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Působení faktoru času ve finančním 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dirty="0">
                <a:latin typeface="Times New Roman" pitchFamily="18" charset="0"/>
              </a:rPr>
              <a:t>Za pět let očekáváme příjem v rámci investičního projektu ve výši 200 000 Kč. </a:t>
            </a:r>
          </a:p>
          <a:p>
            <a:r>
              <a:rPr lang="cs-CZ" sz="2000" i="1" u="sng" dirty="0">
                <a:latin typeface="Times New Roman" pitchFamily="18" charset="0"/>
              </a:rPr>
              <a:t>Jaká finanční hodnota ve výchozím roce odpovídá částce 200 000 Kč, kterou např. v podobě peněžního příjmu obdržíme za pět let?</a:t>
            </a:r>
            <a:br>
              <a:rPr lang="cs-CZ" sz="2000" i="1" u="sng" dirty="0">
                <a:latin typeface="Times New Roman" pitchFamily="18" charset="0"/>
              </a:rPr>
            </a:br>
            <a:r>
              <a:rPr lang="cs-CZ" sz="2000" i="1" u="sng" dirty="0">
                <a:latin typeface="Times New Roman" pitchFamily="18" charset="0"/>
              </a:rPr>
              <a:t>Platí:</a:t>
            </a:r>
          </a:p>
          <a:p>
            <a:endParaRPr lang="cs-CZ" sz="2000" i="1" u="sng" dirty="0">
              <a:latin typeface="Times New Roman" pitchFamily="18" charset="0"/>
            </a:endParaRPr>
          </a:p>
          <a:p>
            <a:endParaRPr lang="cs-CZ" sz="2000" i="1" u="sng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544" y="2643758"/>
            <a:ext cx="4964814" cy="53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04791" y="432392"/>
            <a:ext cx="3035125" cy="74635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Konzervativní inovátor</a:t>
            </a:r>
          </a:p>
          <a:p>
            <a:pPr algn="ctr" defTabSz="685800"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autor: Peter F.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Drucker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39890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>
              <a:lnSpc>
                <a:spcPct val="110000"/>
              </a:lnSpc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defTabSz="912813">
              <a:lnSpc>
                <a:spcPct val="110000"/>
              </a:lnSpc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Peter F. </a:t>
            </a:r>
            <a:r>
              <a:rPr lang="cs-CZ" sz="2000" b="1" i="1" dirty="0" err="1">
                <a:latin typeface="Times New Roman" pitchFamily="18" charset="0"/>
                <a:cs typeface="Times New Roman" pitchFamily="18" charset="0"/>
              </a:rPr>
              <a:t>Drucker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defTabSz="912813">
              <a:lnSpc>
                <a:spcPct val="11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Úspěšní inovátoři jsou konzervativní, to je nutnost. Nejsou „orientování na rizika“, jsou „orientování na příležitosti“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850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87917" y="432392"/>
            <a:ext cx="56688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Působení faktoru rizika ve finančním 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</a:rPr>
              <a:t>realizační ceny nově nabízených výrobků, </a:t>
            </a:r>
          </a:p>
          <a:p>
            <a:pPr marL="457200" indent="-457200">
              <a:buFont typeface="Wingdings" panose="05000000000000000000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</a:rPr>
              <a:t>objemy prodejů výrobků, </a:t>
            </a:r>
          </a:p>
          <a:p>
            <a:pPr marL="457200" indent="-457200">
              <a:buFont typeface="Wingdings" panose="05000000000000000000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</a:rPr>
              <a:t>materiálová a</a:t>
            </a:r>
            <a:r>
              <a:rPr lang="cs-CZ" sz="2000" dirty="0">
                <a:latin typeface="Times New Roman" pitchFamily="18" charset="0"/>
              </a:rPr>
              <a:t> </a:t>
            </a:r>
            <a:r>
              <a:rPr lang="cs-CZ" sz="2000" i="1" dirty="0">
                <a:latin typeface="Times New Roman" pitchFamily="18" charset="0"/>
              </a:rPr>
              <a:t>energetická náročnost produkce (obecně celková nákladovost produkce), </a:t>
            </a:r>
          </a:p>
          <a:p>
            <a:pPr marL="457200" indent="-457200">
              <a:buFont typeface="Wingdings" panose="05000000000000000000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</a:rPr>
              <a:t>vývoj cen vstupů včetně mzdového vývoje dané podnikatelské jednotky,</a:t>
            </a:r>
            <a:r>
              <a:rPr lang="cs-CZ" sz="2000" dirty="0">
                <a:latin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</a:rPr>
              <a:t>daňové a úrokové sazby,</a:t>
            </a:r>
          </a:p>
          <a:p>
            <a:pPr marL="457200" indent="-457200">
              <a:buFont typeface="Wingdings" panose="05000000000000000000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</a:rPr>
              <a:t> a celá řada dalších blíže nespecifikovaných faktorů.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</a:rPr>
              <a:t>	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888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60196" y="432392"/>
            <a:ext cx="45243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Pravidla pro finanční rozhodování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1470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cs-CZ" sz="2000" dirty="0">
                <a:latin typeface="Times New Roman" pitchFamily="18" charset="0"/>
              </a:rPr>
              <a:t>Přednost má větší výnos  před výnosem menším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cs-CZ" sz="2000" dirty="0">
                <a:latin typeface="Times New Roman" pitchFamily="18" charset="0"/>
              </a:rPr>
              <a:t>Preferuje se vždy menší riziko před rizikem větším,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cs-CZ" sz="2000" dirty="0">
                <a:latin typeface="Times New Roman" pitchFamily="18" charset="0"/>
              </a:rPr>
              <a:t>Za větší riziko se požaduje vyšší výnos,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cs-CZ" sz="2000" dirty="0">
                <a:latin typeface="Times New Roman" pitchFamily="18" charset="0"/>
              </a:rPr>
              <a:t>Preferují se peníze obdržené dříve  před stejnou částkou peněz obdrženou později (působení faktoru času)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cs-CZ" sz="2000" dirty="0">
                <a:latin typeface="Times New Roman" pitchFamily="18" charset="0"/>
              </a:rPr>
              <a:t>Motivací investování  do určité akce je očekávání většího výnosu, než by přineslo investování do jiné akce, ovšem s přihlédnutím k míře rizika,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cs-CZ" sz="2000" dirty="0">
                <a:latin typeface="Times New Roman" pitchFamily="18" charset="0"/>
              </a:rPr>
              <a:t>Všeobecným kritériem finančního rozhodování je </a:t>
            </a:r>
            <a:r>
              <a:rPr lang="cs-CZ" sz="2000" b="1" u="sng" dirty="0">
                <a:latin typeface="Times New Roman" pitchFamily="18" charset="0"/>
              </a:rPr>
              <a:t>cash </a:t>
            </a:r>
            <a:r>
              <a:rPr lang="cs-CZ" sz="2000" b="1" u="sng" dirty="0" err="1">
                <a:latin typeface="Times New Roman" pitchFamily="18" charset="0"/>
              </a:rPr>
              <a:t>flow</a:t>
            </a:r>
            <a:r>
              <a:rPr lang="cs-CZ" sz="2000" b="1" u="sng" dirty="0">
                <a:latin typeface="Times New Roman" pitchFamily="18" charset="0"/>
              </a:rPr>
              <a:t> respektive zisk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41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82596" y="432392"/>
            <a:ext cx="367953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Druhy financování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3003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444500" algn="l"/>
              </a:tabLst>
            </a:pPr>
            <a:r>
              <a:rPr lang="cs-CZ" sz="2000" dirty="0">
                <a:latin typeface="Times New Roman" pitchFamily="18" charset="0"/>
              </a:rPr>
              <a:t>Existuje řada kritérií pro specifikaci jednotlivých druhů financování: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cs-CZ" sz="2000" dirty="0">
                <a:latin typeface="Times New Roman" pitchFamily="18" charset="0"/>
              </a:rPr>
              <a:t>	podle pravidelnosti financování,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cs-CZ" sz="2000" dirty="0">
                <a:latin typeface="Times New Roman" pitchFamily="18" charset="0"/>
              </a:rPr>
              <a:t>	podle původu finančních prostředků,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cs-CZ" sz="2000" dirty="0">
                <a:latin typeface="Times New Roman" pitchFamily="18" charset="0"/>
              </a:rPr>
              <a:t>	podle doby, po kterou je kapitál k dispozici.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54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72047" y="432392"/>
            <a:ext cx="470064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Kritérium pravidelnosti financování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6081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530225" algn="l"/>
              </a:tabLst>
            </a:pPr>
            <a:r>
              <a:rPr lang="cs-CZ" sz="2000" b="1" u="sng" dirty="0">
                <a:latin typeface="Times New Roman" pitchFamily="18" charset="0"/>
              </a:rPr>
              <a:t>Financování běžné,</a:t>
            </a:r>
            <a:r>
              <a:rPr lang="cs-CZ" sz="2000" dirty="0">
                <a:latin typeface="Times New Roman" pitchFamily="18" charset="0"/>
              </a:rPr>
              <a:t> běžný provoz podnikatelského subjektu, nákup materiálu, energie, výplata platů a mezd, splácení závazků, aj.</a:t>
            </a:r>
          </a:p>
          <a:p>
            <a:pPr>
              <a:tabLst>
                <a:tab pos="530225" algn="l"/>
              </a:tabLst>
            </a:pPr>
            <a:r>
              <a:rPr lang="cs-CZ" sz="2000" b="1" u="sng" dirty="0">
                <a:latin typeface="Times New Roman" pitchFamily="18" charset="0"/>
              </a:rPr>
              <a:t>Financování mimořádné,</a:t>
            </a:r>
            <a:r>
              <a:rPr lang="cs-CZ" sz="2000" dirty="0">
                <a:latin typeface="Times New Roman" pitchFamily="18" charset="0"/>
              </a:rPr>
              <a:t> zakládání podniku, rozšiřování podniku respektive podnikatelských aktivit, </a:t>
            </a:r>
          </a:p>
          <a:p>
            <a:pPr>
              <a:tabLst>
                <a:tab pos="530225" algn="l"/>
              </a:tabLst>
            </a:pPr>
            <a:r>
              <a:rPr lang="cs-CZ" sz="2000" b="1" u="sng" dirty="0">
                <a:latin typeface="Times New Roman" pitchFamily="18" charset="0"/>
              </a:rPr>
              <a:t>Financování při slučování podniků, </a:t>
            </a:r>
            <a:r>
              <a:rPr lang="cs-CZ" sz="2000" dirty="0">
                <a:latin typeface="Times New Roman" pitchFamily="18" charset="0"/>
              </a:rPr>
              <a:t>financování při likvidaci podniku.</a:t>
            </a:r>
            <a:endParaRPr lang="cs-CZ" sz="2000" b="1" u="sng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5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Financování </a:t>
            </a:r>
            <a:r>
              <a:rPr lang="cs-CZ" sz="240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podniku.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Model optimálních nákladů na kapitál a optimální kapitálové struktury.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EVA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Finanční cíle podniku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66679" y="432392"/>
            <a:ext cx="531139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Kritérium původu finančních prostředků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6081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sz="2000" b="1" u="sng" dirty="0">
                <a:latin typeface="Times New Roman" pitchFamily="18" charset="0"/>
              </a:rPr>
              <a:t>financování vlastním kapitálem</a:t>
            </a:r>
            <a:r>
              <a:rPr lang="cs-CZ" sz="2000" dirty="0">
                <a:latin typeface="Times New Roman" pitchFamily="18" charset="0"/>
              </a:rPr>
              <a:t>, (emisí akcií, vklady 	majitelů),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sz="2000" b="1" u="sng" dirty="0">
                <a:latin typeface="Times New Roman" pitchFamily="18" charset="0"/>
              </a:rPr>
              <a:t>financování cizím kap</a:t>
            </a:r>
            <a:r>
              <a:rPr lang="cs-CZ" sz="2000" dirty="0">
                <a:latin typeface="Times New Roman" pitchFamily="18" charset="0"/>
              </a:rPr>
              <a:t>itálem (bankovní úvěr,  závazky  	dodavatelů,  zálohami odběratelů),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sz="2000" b="1" u="sng" dirty="0">
                <a:latin typeface="Times New Roman" pitchFamily="18" charset="0"/>
              </a:rPr>
              <a:t>samofinancování</a:t>
            </a:r>
            <a:r>
              <a:rPr lang="cs-CZ" sz="2000" dirty="0">
                <a:latin typeface="Times New Roman" pitchFamily="18" charset="0"/>
              </a:rPr>
              <a:t>, (financování ziskem, odpisy, snižování 	zásob, financování z rezerv)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45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02513" y="432392"/>
            <a:ext cx="463973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Kritérium časové dispozice kapitálu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sz="2000" dirty="0">
                <a:latin typeface="Times New Roman" pitchFamily="18" charset="0"/>
              </a:rPr>
              <a:t>dlouhodobé, (vlastní kapitál, dlouhodobý cizí kapitál)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sz="2000" dirty="0">
                <a:latin typeface="Times New Roman" pitchFamily="18" charset="0"/>
              </a:rPr>
              <a:t>krátkodobé, (krátkodobé bankovní úvěry, dodavatelské úvěry)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168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83046" y="432392"/>
            <a:ext cx="407868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Běžné, krátkodobé financování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1005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dirty="0">
                <a:latin typeface="Times New Roman" pitchFamily="18" charset="0"/>
              </a:rPr>
              <a:t>financování  investic je dáno výši pořizovacích cen investic a nákladů spojených s uvedením investičního projektu do provozu,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dirty="0">
                <a:latin typeface="Times New Roman" pitchFamily="18" charset="0"/>
              </a:rPr>
              <a:t>jako obtížnější se jeví financování oběžného majetku, (v západní literatuře se hovoří o </a:t>
            </a:r>
            <a:r>
              <a:rPr lang="cs-CZ" b="1" u="sng" dirty="0">
                <a:solidFill>
                  <a:srgbClr val="FF9900"/>
                </a:solidFill>
                <a:latin typeface="Times New Roman" pitchFamily="18" charset="0"/>
              </a:rPr>
              <a:t>řízení pracovního kapitálu</a:t>
            </a:r>
            <a:r>
              <a:rPr lang="cs-CZ" b="1" u="sng" dirty="0">
                <a:latin typeface="Times New Roman" pitchFamily="18" charset="0"/>
              </a:rPr>
              <a:t>. </a:t>
            </a:r>
            <a:br>
              <a:rPr lang="cs-CZ" b="1" u="sng" dirty="0">
                <a:latin typeface="Times New Roman" pitchFamily="18" charset="0"/>
              </a:rPr>
            </a:br>
            <a:r>
              <a:rPr lang="cs-CZ" dirty="0">
                <a:latin typeface="Times New Roman" pitchFamily="18" charset="0"/>
              </a:rPr>
              <a:t>	Je spojeno s dvěma rovinami sledování:</a:t>
            </a:r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sz="2400" dirty="0">
                <a:latin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</a:rPr>
              <a:t>stanovit </a:t>
            </a:r>
            <a:r>
              <a:rPr lang="cs-CZ" b="1" dirty="0">
                <a:latin typeface="Times New Roman" pitchFamily="18" charset="0"/>
              </a:rPr>
              <a:t>optimální</a:t>
            </a:r>
            <a:r>
              <a:rPr lang="cs-CZ" dirty="0">
                <a:latin typeface="Times New Roman" pitchFamily="18" charset="0"/>
              </a:rPr>
              <a:t> výši každé položky </a:t>
            </a:r>
            <a:r>
              <a:rPr lang="cs-CZ" b="1" dirty="0">
                <a:latin typeface="Times New Roman" pitchFamily="18" charset="0"/>
              </a:rPr>
              <a:t>oběžných aktiv,</a:t>
            </a:r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b="1" dirty="0">
                <a:latin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</a:rPr>
              <a:t>určení způsobu financování,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71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72361" y="432392"/>
            <a:ext cx="610006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Hrubý pracovní kapitál a čistý pracovní kapitál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73124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b="1" u="sng" dirty="0">
                <a:solidFill>
                  <a:srgbClr val="FFFF00"/>
                </a:solidFill>
                <a:latin typeface="Times New Roman" pitchFamily="18" charset="0"/>
              </a:rPr>
              <a:t>pracovní kapitál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</a:rPr>
              <a:t>:</a:t>
            </a:r>
            <a:r>
              <a:rPr lang="cs-CZ" dirty="0">
                <a:latin typeface="Times New Roman" pitchFamily="18" charset="0"/>
              </a:rPr>
              <a:t> kapitál  „pracuje“ , neboť ustavičně obíhá,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b="1" dirty="0">
                <a:solidFill>
                  <a:srgbClr val="FFFF00"/>
                </a:solidFill>
                <a:latin typeface="Times New Roman" pitchFamily="18" charset="0"/>
              </a:rPr>
              <a:t>hrubý pracovní kapitál</a:t>
            </a:r>
            <a:r>
              <a:rPr lang="cs-CZ" dirty="0">
                <a:latin typeface="Times New Roman" pitchFamily="18" charset="0"/>
              </a:rPr>
              <a:t>, je pojem pro označení veškerých 	oběžných aktiv používaných v podniku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r>
              <a:rPr lang="cs-CZ" b="1" dirty="0">
                <a:solidFill>
                  <a:srgbClr val="FFFF00"/>
                </a:solidFill>
                <a:latin typeface="Times New Roman" pitchFamily="18" charset="0"/>
              </a:rPr>
              <a:t>čistý pracovní kapitál</a:t>
            </a:r>
            <a:r>
              <a:rPr lang="cs-CZ" dirty="0">
                <a:latin typeface="Times New Roman" pitchFamily="18" charset="0"/>
              </a:rPr>
              <a:t>, je ta část oběžných aktiv,  která je 	financována dlouhodobým kapitálem.  Nebo jako:</a:t>
            </a:r>
          </a:p>
          <a:p>
            <a:pPr>
              <a:tabLst>
                <a:tab pos="530225" algn="l"/>
              </a:tabLst>
            </a:pPr>
            <a:r>
              <a:rPr lang="cs-CZ" dirty="0">
                <a:latin typeface="Times New Roman" pitchFamily="18" charset="0"/>
              </a:rPr>
              <a:t>	</a:t>
            </a:r>
            <a:r>
              <a:rPr lang="cs-CZ" i="1" dirty="0">
                <a:solidFill>
                  <a:srgbClr val="FF9900"/>
                </a:solidFill>
                <a:latin typeface="Times New Roman" pitchFamily="18" charset="0"/>
              </a:rPr>
              <a:t>čistý pracovní kapitál = oběžná aktiva – krátkodobá pasiva</a:t>
            </a: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75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69759" y="432392"/>
            <a:ext cx="29052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Čistý pracovní kapitál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30225" algn="l"/>
              </a:tabLst>
            </a:pPr>
            <a:endParaRPr lang="cs-CZ" dirty="0">
              <a:solidFill>
                <a:srgbClr val="FF9900"/>
              </a:solidFill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275606"/>
            <a:ext cx="5726028" cy="315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05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32701" y="432392"/>
            <a:ext cx="317939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Nulový pracovní kapitál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73124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</a:rPr>
              <a:t>Ve snaze zkrátit </a:t>
            </a:r>
            <a:r>
              <a:rPr lang="cs-CZ" b="1" dirty="0">
                <a:latin typeface="Times New Roman" pitchFamily="18" charset="0"/>
              </a:rPr>
              <a:t>obratový cyklus peněz </a:t>
            </a:r>
            <a:r>
              <a:rPr lang="cs-CZ" dirty="0">
                <a:latin typeface="Times New Roman" pitchFamily="18" charset="0"/>
              </a:rPr>
              <a:t>je snahou podniků pracovat s </a:t>
            </a:r>
            <a:r>
              <a:rPr lang="cs-CZ" b="1" dirty="0">
                <a:latin typeface="Times New Roman" pitchFamily="18" charset="0"/>
              </a:rPr>
              <a:t>nulovým  pracovním kapitálem</a:t>
            </a:r>
            <a:r>
              <a:rPr lang="cs-CZ" dirty="0">
                <a:latin typeface="Times New Roman" pitchFamily="18" charset="0"/>
              </a:rPr>
              <a:t>. Poněkud jiná formulace pracovního kapitálu zahrnuje:</a:t>
            </a:r>
          </a:p>
          <a:p>
            <a:endParaRPr lang="cs-CZ" dirty="0">
              <a:latin typeface="Times New Roman" pitchFamily="18" charset="0"/>
            </a:endParaRPr>
          </a:p>
          <a:p>
            <a:r>
              <a:rPr lang="cs-CZ" i="1" u="sng" dirty="0">
                <a:solidFill>
                  <a:srgbClr val="FFFF00"/>
                </a:solidFill>
                <a:latin typeface="Times New Roman" pitchFamily="18" charset="0"/>
              </a:rPr>
              <a:t>Pracovní kapitál = zásoby + pohledávky – závazky</a:t>
            </a:r>
          </a:p>
          <a:p>
            <a:endParaRPr lang="cs-CZ" i="1" u="sng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</a:rPr>
              <a:t>V případě minimální výše zásob je snahou vyrovnat bilanci pohledávek a závazků.</a:t>
            </a:r>
            <a:endParaRPr lang="en-US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518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29981" y="432392"/>
            <a:ext cx="438485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Stanovení výše oběžného majetku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1313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896938" algn="l"/>
              </a:tabLst>
            </a:pPr>
            <a:r>
              <a:rPr lang="cs-CZ" dirty="0">
                <a:latin typeface="Times New Roman" pitchFamily="18" charset="0"/>
              </a:rPr>
              <a:t>Hospodárný provoz podniku determinuje výši oběžného majetku. </a:t>
            </a:r>
          </a:p>
          <a:p>
            <a:pPr marL="742950" lvl="1" indent="-342900">
              <a:buClr>
                <a:srgbClr val="FF9900"/>
              </a:buClr>
              <a:buFont typeface="Arial" panose="020B0604020202020204" pitchFamily="34" charset="0"/>
              <a:buChar char="•"/>
              <a:tabLst>
                <a:tab pos="896938" algn="l"/>
              </a:tabLst>
            </a:pPr>
            <a:r>
              <a:rPr lang="cs-CZ" sz="1600" dirty="0">
                <a:latin typeface="Times New Roman" pitchFamily="18" charset="0"/>
              </a:rPr>
              <a:t>nedostatečná výše oběžného majetku způsobuje nehospodárné využívání výrobního zařízení, budov a dalších položek dlouhodobého majetku,</a:t>
            </a:r>
          </a:p>
          <a:p>
            <a:pPr marL="685800" lvl="1" indent="-285750">
              <a:buClr>
                <a:srgbClr val="FF9900"/>
              </a:buClr>
              <a:buFont typeface="Arial" panose="020B0604020202020204" pitchFamily="34" charset="0"/>
              <a:buChar char="•"/>
              <a:tabLst>
                <a:tab pos="896938" algn="l"/>
              </a:tabLst>
            </a:pPr>
            <a:r>
              <a:rPr lang="cs-CZ" sz="1600" dirty="0">
                <a:latin typeface="Times New Roman" pitchFamily="18" charset="0"/>
              </a:rPr>
              <a:t>nadměrná výše oběžného majetku vede k „nečinnosti“ části oběžného majetku. Vázanost finančních prostředků v nečinném majetku.</a:t>
            </a:r>
          </a:p>
          <a:p>
            <a:pPr marL="685800" lvl="1" indent="-285750">
              <a:buClr>
                <a:srgbClr val="FF9900"/>
              </a:buClr>
              <a:buFont typeface="Arial" panose="020B0604020202020204" pitchFamily="34" charset="0"/>
              <a:buChar char="•"/>
              <a:tabLst>
                <a:tab pos="896938" algn="l"/>
              </a:tabLst>
            </a:pPr>
            <a:endParaRPr lang="cs-CZ" sz="1600" dirty="0">
              <a:latin typeface="Times New Roman" pitchFamily="18" charset="0"/>
            </a:endParaRPr>
          </a:p>
          <a:p>
            <a:pPr>
              <a:tabLst>
                <a:tab pos="896938" algn="l"/>
              </a:tabLst>
            </a:pPr>
            <a:r>
              <a:rPr lang="cs-CZ" b="1" u="sng" dirty="0">
                <a:solidFill>
                  <a:srgbClr val="FFFF00"/>
                </a:solidFill>
                <a:latin typeface="Times New Roman" pitchFamily="18" charset="0"/>
              </a:rPr>
              <a:t>Optimální výše oběžného majetku</a:t>
            </a:r>
            <a:r>
              <a:rPr lang="cs-CZ" u="sng" dirty="0">
                <a:solidFill>
                  <a:srgbClr val="FFFF00"/>
                </a:solidFill>
                <a:latin typeface="Times New Roman" pitchFamily="18" charset="0"/>
              </a:rPr>
              <a:t>, zabezpečuje pravidelný chod podniku s minimálními náklady </a:t>
            </a:r>
            <a:r>
              <a:rPr lang="cs-CZ" i="1" u="sng" dirty="0">
                <a:solidFill>
                  <a:srgbClr val="FFFF00"/>
                </a:solidFill>
                <a:latin typeface="Times New Roman" pitchFamily="18" charset="0"/>
              </a:rPr>
              <a:t>(nejde o minimální výši oběžného majetku).</a:t>
            </a:r>
            <a:endParaRPr lang="en-US" i="1" u="sng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61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29981" y="432392"/>
            <a:ext cx="438485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Stanovení výše oběžného majetku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</a:rPr>
              <a:t>Při stanovení výše oběžného majetku lze postupovat dvojím způsobem:</a:t>
            </a:r>
          </a:p>
          <a:p>
            <a:pPr>
              <a:buClr>
                <a:srgbClr val="FF9900"/>
              </a:buClr>
            </a:pPr>
            <a:r>
              <a:rPr lang="cs-CZ" dirty="0">
                <a:latin typeface="Times New Roman" pitchFamily="18" charset="0"/>
              </a:rPr>
              <a:t>	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</a:rPr>
              <a:t>globálním postupem</a:t>
            </a:r>
            <a:r>
              <a:rPr lang="cs-CZ" b="1" dirty="0">
                <a:latin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</a:rPr>
              <a:t>(vychází z délky obratového cyklu 	peněz a výše jednodenních nákladů),</a:t>
            </a:r>
          </a:p>
          <a:p>
            <a:pPr>
              <a:buClr>
                <a:srgbClr val="FF9900"/>
              </a:buClr>
            </a:pPr>
            <a:r>
              <a:rPr lang="cs-CZ" i="1" dirty="0">
                <a:latin typeface="Times New Roman" pitchFamily="18" charset="0"/>
              </a:rPr>
              <a:t>	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</a:rPr>
              <a:t>analytickým postupem</a:t>
            </a:r>
            <a:r>
              <a:rPr lang="cs-CZ" b="1" dirty="0">
                <a:latin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</a:rPr>
              <a:t>(výše dílčích položek oběžného 	majetku, jednotlivých funkčních položek zásob, 	pohledávek), </a:t>
            </a:r>
            <a:r>
              <a:rPr lang="cs-CZ" dirty="0">
                <a:latin typeface="Times New Roman" pitchFamily="18" charset="0"/>
              </a:rPr>
              <a:t>využívá se při tom optimalizačních metod  	</a:t>
            </a:r>
            <a:r>
              <a:rPr lang="cs-CZ" i="1" dirty="0">
                <a:latin typeface="Times New Roman" pitchFamily="18" charset="0"/>
              </a:rPr>
              <a:t>(optimalizace 	výrobních zásob, optimalizace výrobní 	dávky).</a:t>
            </a:r>
            <a:endParaRPr lang="en-US" b="1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755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61584" y="432392"/>
            <a:ext cx="652165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Stanovení výše oběžného majetku: globální postup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5622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dirty="0">
                <a:solidFill>
                  <a:srgbClr val="FF9900"/>
                </a:solidFill>
                <a:latin typeface="Times New Roman" pitchFamily="18" charset="0"/>
              </a:rPr>
              <a:t>Globální postup</a:t>
            </a:r>
            <a:r>
              <a:rPr lang="cs-CZ" dirty="0">
                <a:latin typeface="Times New Roman" pitchFamily="18" charset="0"/>
              </a:rPr>
              <a:t>: stanovení výše oběžného majetku pomocí </a:t>
            </a:r>
            <a:r>
              <a:rPr lang="cs-CZ" b="1" dirty="0">
                <a:solidFill>
                  <a:srgbClr val="FFFF00"/>
                </a:solidFill>
                <a:latin typeface="Times New Roman" pitchFamily="18" charset="0"/>
              </a:rPr>
              <a:t>obratového cyklu peněz</a:t>
            </a:r>
            <a:r>
              <a:rPr lang="cs-CZ" b="1" dirty="0">
                <a:latin typeface="Times New Roman" pitchFamily="18" charset="0"/>
              </a:rPr>
              <a:t>,</a:t>
            </a: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b="1" u="sng" dirty="0">
                <a:solidFill>
                  <a:srgbClr val="FFFF00"/>
                </a:solidFill>
                <a:latin typeface="Times New Roman" pitchFamily="18" charset="0"/>
              </a:rPr>
              <a:t>Obratový cyklus peněz (OCP)</a:t>
            </a:r>
            <a:r>
              <a:rPr lang="cs-CZ" b="1" u="sng" dirty="0">
                <a:latin typeface="Times New Roman" pitchFamily="18" charset="0"/>
              </a:rPr>
              <a:t> </a:t>
            </a:r>
            <a:r>
              <a:rPr lang="cs-CZ" u="sng" dirty="0">
                <a:latin typeface="Times New Roman" pitchFamily="18" charset="0"/>
              </a:rPr>
              <a:t>je doba mezi platbou za nakoupený materiál a přijetím inkasa z prodeje výrobků. </a:t>
            </a:r>
            <a:r>
              <a:rPr lang="cs-CZ" dirty="0">
                <a:latin typeface="Times New Roman" pitchFamily="18" charset="0"/>
              </a:rPr>
              <a:t>Charakterizuje dobu, po kterou jsou fondy podniku vázány v oběžném majetku.</a:t>
            </a: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u="sng" dirty="0">
                <a:latin typeface="Times New Roman" pitchFamily="18" charset="0"/>
              </a:rPr>
              <a:t>Skládá se: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dirty="0">
                <a:latin typeface="Times New Roman" pitchFamily="18" charset="0"/>
              </a:rPr>
              <a:t>	z doby obratu zásob (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</a:rPr>
              <a:t>DOZ</a:t>
            </a:r>
            <a:r>
              <a:rPr lang="cs-CZ" dirty="0">
                <a:latin typeface="Times New Roman" pitchFamily="18" charset="0"/>
              </a:rPr>
              <a:t>),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dirty="0">
                <a:latin typeface="Times New Roman" pitchFamily="18" charset="0"/>
              </a:rPr>
              <a:t>	z doby obratu pohledávek (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</a:rPr>
              <a:t>doby inkasa DI</a:t>
            </a:r>
            <a:r>
              <a:rPr lang="cs-CZ" dirty="0">
                <a:latin typeface="Times New Roman" pitchFamily="18" charset="0"/>
              </a:rPr>
              <a:t>)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dirty="0">
                <a:latin typeface="Times New Roman" pitchFamily="18" charset="0"/>
              </a:rPr>
              <a:t>	z doby odkladu plateb (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</a:rPr>
              <a:t>DOP</a:t>
            </a:r>
            <a:r>
              <a:rPr lang="cs-CZ" dirty="0">
                <a:latin typeface="Times New Roman" pitchFamily="18" charset="0"/>
              </a:rPr>
              <a:t>),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80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34509" y="432392"/>
            <a:ext cx="29758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Obratový cyklus peněz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227644"/>
            <a:ext cx="7118568" cy="347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5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19647" y="432392"/>
            <a:ext cx="8053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9764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podniku lze  identifikovat dva  proudy (toky):</a:t>
            </a:r>
          </a:p>
          <a:p>
            <a:pPr marL="85725">
              <a:buClr>
                <a:srgbClr val="FF9900"/>
              </a:buCl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Věcný (hmotný),</a:t>
            </a:r>
          </a:p>
          <a:p>
            <a:pPr marL="85725">
              <a:buClr>
                <a:srgbClr val="FF9900"/>
              </a:buCl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 (peněžní).</a:t>
            </a:r>
          </a:p>
          <a:p>
            <a:pPr marL="85725"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5725"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hlediska 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věcného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prezentuje  souhrn všech činnosti tok hmotných statků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(budov, strojů, surovin, materiálu, nedokončené výroby,  hotových výrobků).</a:t>
            </a:r>
          </a:p>
          <a:p>
            <a:pPr marL="85725"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Jde o tří hlavní aktivity (funkce, činnosti):</a:t>
            </a:r>
          </a:p>
          <a:p>
            <a:pPr marL="1035050" lvl="1" indent="-411163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Zásobování,</a:t>
            </a:r>
          </a:p>
          <a:p>
            <a:pPr marL="1035050" lvl="1" indent="-411163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Výroba,</a:t>
            </a:r>
          </a:p>
          <a:p>
            <a:pPr marL="1035050" lvl="1" indent="-411163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56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34509" y="432392"/>
            <a:ext cx="29758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Obratový cyklus peněz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255646"/>
            <a:ext cx="6768752" cy="342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700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07157" y="432392"/>
            <a:ext cx="143052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Graf OCP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117" y="1281934"/>
            <a:ext cx="6735668" cy="336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9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35708" y="432392"/>
            <a:ext cx="59734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Kapitálová potřeba na krytí oběžného majetku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809625" algn="l"/>
              </a:tabLst>
            </a:pPr>
            <a:r>
              <a:rPr lang="cs-CZ" dirty="0">
                <a:latin typeface="Times New Roman" pitchFamily="18" charset="0"/>
              </a:rPr>
              <a:t>Faktory ke stanovení </a:t>
            </a:r>
            <a:r>
              <a:rPr lang="cs-CZ" b="1" u="sng" dirty="0">
                <a:latin typeface="Times New Roman" pitchFamily="18" charset="0"/>
              </a:rPr>
              <a:t>kapitálové potřeby </a:t>
            </a:r>
            <a:r>
              <a:rPr lang="cs-CZ" dirty="0">
                <a:latin typeface="Times New Roman" pitchFamily="18" charset="0"/>
              </a:rPr>
              <a:t>na krytí oběžného majetku:</a:t>
            </a:r>
          </a:p>
          <a:p>
            <a:pPr>
              <a:tabLst>
                <a:tab pos="809625" algn="l"/>
              </a:tabLst>
            </a:pPr>
            <a:r>
              <a:rPr lang="cs-CZ" dirty="0">
                <a:latin typeface="Times New Roman" pitchFamily="18" charset="0"/>
              </a:rPr>
              <a:t>	OCP (obratový cyklus peněz),</a:t>
            </a:r>
          </a:p>
          <a:p>
            <a:pPr>
              <a:tabLst>
                <a:tab pos="809625" algn="l"/>
              </a:tabLst>
            </a:pPr>
            <a:r>
              <a:rPr lang="cs-CZ" dirty="0">
                <a:latin typeface="Times New Roman" pitchFamily="18" charset="0"/>
              </a:rPr>
              <a:t>	Jednodenní náklady (výdaje) na prodané zboží </a:t>
            </a: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r>
              <a:rPr lang="cs-CZ" b="1" i="1" dirty="0">
                <a:solidFill>
                  <a:srgbClr val="FFC000"/>
                </a:solidFill>
                <a:latin typeface="Times New Roman" pitchFamily="18" charset="0"/>
              </a:rPr>
              <a:t>Objektivněji:</a:t>
            </a: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067694"/>
            <a:ext cx="3942576" cy="5935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990" y="2771514"/>
            <a:ext cx="6182846" cy="28917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2776" y="3450957"/>
            <a:ext cx="4655368" cy="56095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2776" y="4155927"/>
            <a:ext cx="5231432" cy="3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636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35708" y="432392"/>
            <a:ext cx="59734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Kapitálová potřeba na krytí oběžného majetku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8163" indent="-538163"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</a:rPr>
              <a:t>Obratový cyklus peněz lze zkrátit:</a:t>
            </a:r>
          </a:p>
          <a:p>
            <a:pPr marL="538163" indent="-538163">
              <a:buFont typeface="Wingdings" pitchFamily="2" charset="2"/>
              <a:buNone/>
            </a:pPr>
            <a:endParaRPr lang="cs-CZ" dirty="0">
              <a:latin typeface="Times New Roman" pitchFamily="18" charset="0"/>
            </a:endParaRPr>
          </a:p>
          <a:p>
            <a:pPr marL="538163" indent="-538163"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zkrácením doby obratu zásob </a:t>
            </a:r>
            <a:r>
              <a:rPr lang="cs-CZ" i="1" dirty="0">
                <a:latin typeface="Times New Roman" pitchFamily="18" charset="0"/>
              </a:rPr>
              <a:t>(zásobování, rozpracovaná výroba, sklad hotových výrobků),</a:t>
            </a:r>
          </a:p>
          <a:p>
            <a:pPr marL="538163" indent="-538163"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zkrácením doby inkasa </a:t>
            </a:r>
            <a:r>
              <a:rPr lang="cs-CZ" i="1" dirty="0">
                <a:latin typeface="Times New Roman" pitchFamily="18" charset="0"/>
              </a:rPr>
              <a:t>(zkrácení doby splatnosti faktur u našich odběratelů, poskytování slev v případě zkrácení doby splatnosti),</a:t>
            </a:r>
          </a:p>
          <a:p>
            <a:pPr marL="538163" indent="-538163"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prodloužením doby odkladu plateb dodavatelským subjektům.</a:t>
            </a:r>
            <a:endParaRPr lang="en-US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001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1687" y="432392"/>
            <a:ext cx="2581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Firma „Synkopa s.r.o.“ vykazuje problémy s financováním provozu. Doba obratu zásob ve firmě činí 35 dnů. Doba inkasa pohledávek 30 dní. Doba odkladu plateb 40 dní.</a:t>
            </a:r>
          </a:p>
          <a:p>
            <a:pPr lvl="0"/>
            <a:r>
              <a:rPr lang="cs-CZ" i="1" dirty="0"/>
              <a:t>Jak velkým objemem dlouhodobého kapitálu je třeba hradit běžný provoz firmy, jsou-li jednodenní výdaje firmy 20 000 Kč.</a:t>
            </a:r>
          </a:p>
          <a:p>
            <a:pPr lvl="0"/>
            <a:r>
              <a:rPr lang="cs-CZ" i="1" dirty="0"/>
              <a:t>S odběrateli se podařilo domluvit o 10 dní kratší dobu inkasa pohledávek. Jaké množství vázaného kapitálu tímto firma ušetří?</a:t>
            </a:r>
          </a:p>
          <a:p>
            <a:pPr lvl="0"/>
            <a:r>
              <a:rPr lang="cs-CZ" i="1" dirty="0"/>
              <a:t>Jsou-li náklady vázaného kapitálu (úroková míra z něj placená) 5 %, jakou roční úsporu toto opatření přinese?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74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1687" y="432392"/>
            <a:ext cx="2581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717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1687" y="432392"/>
            <a:ext cx="2581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Ve společnosti „Pomůcky pro domácnost, s. r. o.“ mají vysledováno, že doba obratu zásob je 28 dnů, doba inkasa pohledávek 33 dnů a dobu odkladu plateb se podařilo s dodavateli usmlouvat na 38 dní. Jednodenní výdaje společnosti činí 26 500 Kč. </a:t>
            </a:r>
          </a:p>
          <a:p>
            <a:pPr lvl="0"/>
            <a:r>
              <a:rPr lang="cs-CZ" i="1" dirty="0"/>
              <a:t>Jaká je kapitálová potřeba na krytí oběžného majetku?</a:t>
            </a:r>
            <a:endParaRPr lang="cs-CZ" dirty="0"/>
          </a:p>
          <a:p>
            <a:pPr lvl="0"/>
            <a:r>
              <a:rPr lang="cs-CZ" i="1" dirty="0"/>
              <a:t>Pokud se zvýší doba odkladu plateb o 5 dnů, s jakým kapitálovým efektem bude tato transakce spojena?</a:t>
            </a:r>
            <a:endParaRPr lang="cs-CZ" dirty="0"/>
          </a:p>
          <a:p>
            <a:pPr lvl="0"/>
            <a:r>
              <a:rPr lang="cs-CZ" i="1" dirty="0"/>
              <a:t>Kapitálové náklady v podobě úrokové míry činí 7,5 %. Jakou roční úsporu nákladů na kapitálové krytí představuje zkrácení doby inkasa pohledávek z 33 dnů na 25 dnů?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31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1687" y="432392"/>
            <a:ext cx="2581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u="sng" dirty="0"/>
              <a:t>Ad 1)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268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1687" y="432392"/>
            <a:ext cx="2581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u="sng" dirty="0"/>
              <a:t>Ad 2)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934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47104" y="432392"/>
            <a:ext cx="23506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u="sng" dirty="0"/>
              <a:t>Ad 3)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41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19647" y="432392"/>
            <a:ext cx="8053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5622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Jednotlivé činnosti jsou podmíněny 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finančními zdroji.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 tok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má obrácený směr oproti toku materiálních statků.</a:t>
            </a:r>
          </a:p>
          <a:p>
            <a:pP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Platby (výdaje) a  inkaso (příjmy)</a:t>
            </a:r>
          </a:p>
          <a:p>
            <a:pP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Kromě klasického toku finančních prostředků, existují i další finanční toky :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Investice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Výzkum,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Technický rozvoj a vývoj</a:t>
            </a:r>
          </a:p>
          <a:p>
            <a:pP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Soulad mezi věcnými a finančními toky je podmínkou efektivního fungování podnikatelského subjektu.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277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27652" y="432392"/>
            <a:ext cx="518956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Způsoby financování oběžného majetku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5622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628650" algn="l"/>
              </a:tabLst>
            </a:pPr>
            <a:r>
              <a:rPr lang="cs-CZ" dirty="0">
                <a:latin typeface="Times New Roman" pitchFamily="18" charset="0"/>
              </a:rPr>
              <a:t>Trvalé vázaný oběžný majetek,</a:t>
            </a:r>
          </a:p>
          <a:p>
            <a:pPr>
              <a:tabLst>
                <a:tab pos="628650" algn="l"/>
              </a:tabLst>
            </a:pPr>
            <a:r>
              <a:rPr lang="cs-CZ" dirty="0">
                <a:latin typeface="Times New Roman" pitchFamily="18" charset="0"/>
              </a:rPr>
              <a:t>Kolísající oběžný majetek	</a:t>
            </a:r>
            <a:endParaRPr lang="cs-CZ" b="1" u="sng" dirty="0">
              <a:latin typeface="Times New Roman" pitchFamily="18" charset="0"/>
            </a:endParaRPr>
          </a:p>
          <a:p>
            <a:pPr>
              <a:buClr>
                <a:srgbClr val="FF9900"/>
              </a:buClr>
              <a:tabLst>
                <a:tab pos="628650" algn="l"/>
              </a:tabLst>
            </a:pPr>
            <a:r>
              <a:rPr lang="cs-CZ" dirty="0">
                <a:latin typeface="Times New Roman" pitchFamily="18" charset="0"/>
              </a:rPr>
              <a:t>	</a:t>
            </a:r>
            <a:r>
              <a:rPr lang="cs-CZ" b="1" u="sng" dirty="0">
                <a:solidFill>
                  <a:srgbClr val="FF9900"/>
                </a:solidFill>
                <a:latin typeface="Times New Roman" pitchFamily="18" charset="0"/>
              </a:rPr>
              <a:t>Umírněný přístup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stálá aktiva jsou financována 	dlouhodobými zdroji, kolísající aktiva krátkodobými 	závazky,</a:t>
            </a:r>
            <a:endParaRPr lang="cs-CZ" dirty="0">
              <a:latin typeface="Times New Roman" pitchFamily="18" charset="0"/>
            </a:endParaRPr>
          </a:p>
          <a:p>
            <a:pPr>
              <a:buClr>
                <a:srgbClr val="FF9900"/>
              </a:buClr>
              <a:tabLst>
                <a:tab pos="628650" algn="l"/>
              </a:tabLst>
            </a:pPr>
            <a:r>
              <a:rPr lang="cs-CZ" dirty="0">
                <a:latin typeface="Times New Roman" pitchFamily="18" charset="0"/>
              </a:rPr>
              <a:t>	</a:t>
            </a:r>
            <a:r>
              <a:rPr lang="cs-CZ" b="1" u="sng" dirty="0">
                <a:solidFill>
                  <a:srgbClr val="FF9900"/>
                </a:solidFill>
                <a:latin typeface="Times New Roman" pitchFamily="18" charset="0"/>
              </a:rPr>
              <a:t>Agresivní přístup,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</a:rPr>
              <a:t>k financování trvalých oběžných aktiv 	využívá krátkodobý kapitál; krátkodobý kapitál je levnější než 	dlouhodobý, je tento způsob financování levnější, avšak výrazně 	rizikovější.</a:t>
            </a:r>
            <a:endParaRPr lang="cs-CZ" b="1" u="sng" dirty="0">
              <a:latin typeface="Times New Roman" pitchFamily="18" charset="0"/>
            </a:endParaRPr>
          </a:p>
          <a:p>
            <a:pPr>
              <a:buClr>
                <a:srgbClr val="FF9900"/>
              </a:buClr>
              <a:tabLst>
                <a:tab pos="628650" algn="l"/>
              </a:tabLst>
            </a:pPr>
            <a:r>
              <a:rPr lang="cs-CZ" dirty="0">
                <a:latin typeface="Times New Roman" pitchFamily="18" charset="0"/>
              </a:rPr>
              <a:t>	</a:t>
            </a:r>
            <a:r>
              <a:rPr lang="cs-CZ" b="1" u="sng" dirty="0">
                <a:solidFill>
                  <a:srgbClr val="FF9900"/>
                </a:solidFill>
                <a:latin typeface="Times New Roman" pitchFamily="18" charset="0"/>
              </a:rPr>
              <a:t>Konzervativní přístup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využívá dlouhodobý kapitál nejen k 	financování trvalých aktiv, ale i pro dočasná, kolísající 	aktiva.</a:t>
            </a:r>
            <a:endParaRPr lang="en-US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298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97609" y="432392"/>
            <a:ext cx="224965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Řízení cash-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flow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</a:rPr>
              <a:t>Trvalým a bezpečným zdrojem financování „podnikového růstu“ je 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</a:rPr>
              <a:t>zisk.</a:t>
            </a:r>
            <a:r>
              <a:rPr lang="cs-CZ" b="1" dirty="0">
                <a:latin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</a:rPr>
              <a:t>Tato podmínka pro úspěšný chod podniku </a:t>
            </a:r>
            <a:r>
              <a:rPr lang="cs-CZ" b="1" dirty="0">
                <a:solidFill>
                  <a:srgbClr val="FFFF00"/>
                </a:solidFill>
                <a:latin typeface="Times New Roman" pitchFamily="18" charset="0"/>
              </a:rPr>
              <a:t>nestačí</a:t>
            </a:r>
            <a:r>
              <a:rPr lang="cs-CZ" b="1" dirty="0">
                <a:latin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</a:rPr>
              <a:t>Je zapotřebí mít dostatek peněžních prostředků k zaplacení faktur za materiál, energii, vyplatit mzdy a další povinnosti v platbách.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	peněžní výdaje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	peněžní příjmy</a:t>
            </a:r>
          </a:p>
          <a:p>
            <a:r>
              <a:rPr lang="cs-CZ" i="1" dirty="0">
                <a:latin typeface="Times New Roman" pitchFamily="18" charset="0"/>
              </a:rPr>
              <a:t>CF = příjmy - výdaje</a:t>
            </a:r>
            <a:endParaRPr lang="en-US" i="1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925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417" y="432392"/>
            <a:ext cx="2224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Řízení cash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flow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cs-CZ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275606"/>
            <a:ext cx="6662896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5339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97609" y="432392"/>
            <a:ext cx="224965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Řízení cash-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flow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i="1" dirty="0">
                <a:solidFill>
                  <a:srgbClr val="FFC000"/>
                </a:solidFill>
                <a:latin typeface="Times New Roman" pitchFamily="18" charset="0"/>
              </a:rPr>
              <a:t>Cash </a:t>
            </a:r>
            <a:r>
              <a:rPr lang="cs-CZ" i="1" dirty="0" err="1">
                <a:solidFill>
                  <a:srgbClr val="FFC000"/>
                </a:solidFill>
                <a:latin typeface="Times New Roman" pitchFamily="18" charset="0"/>
              </a:rPr>
              <a:t>flow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</a:rPr>
              <a:t>není možné ztotožňovat se stavem peněžních prostředků k určitému okamžiku.</a:t>
            </a:r>
          </a:p>
          <a:p>
            <a:r>
              <a:rPr lang="cs-CZ" dirty="0">
                <a:latin typeface="Times New Roman" pitchFamily="18" charset="0"/>
              </a:rPr>
              <a:t>Ve zjednodušené podobě je možné prezentovat Cash </a:t>
            </a:r>
            <a:r>
              <a:rPr lang="cs-CZ" dirty="0" err="1">
                <a:latin typeface="Times New Roman" pitchFamily="18" charset="0"/>
              </a:rPr>
              <a:t>flow</a:t>
            </a:r>
            <a:r>
              <a:rPr lang="cs-CZ" dirty="0">
                <a:latin typeface="Times New Roman" pitchFamily="18" charset="0"/>
              </a:rPr>
              <a:t>:</a:t>
            </a:r>
          </a:p>
          <a:p>
            <a:r>
              <a:rPr lang="cs-CZ" i="1" dirty="0">
                <a:latin typeface="Times New Roman" pitchFamily="18" charset="0"/>
              </a:rPr>
              <a:t>CF = Z + Odpisy</a:t>
            </a:r>
          </a:p>
          <a:p>
            <a:endParaRPr lang="cs-CZ">
              <a:latin typeface="Times New Roman" pitchFamily="18" charset="0"/>
            </a:endParaRPr>
          </a:p>
          <a:p>
            <a:r>
              <a:rPr lang="cs-CZ">
                <a:latin typeface="Times New Roman" pitchFamily="18" charset="0"/>
              </a:rPr>
              <a:t>Výkaz </a:t>
            </a:r>
            <a:r>
              <a:rPr lang="cs-CZ" dirty="0">
                <a:latin typeface="Times New Roman" pitchFamily="18" charset="0"/>
              </a:rPr>
              <a:t>Cash </a:t>
            </a:r>
            <a:r>
              <a:rPr lang="cs-CZ" dirty="0" err="1">
                <a:latin typeface="Times New Roman" pitchFamily="18" charset="0"/>
              </a:rPr>
              <a:t>flow</a:t>
            </a:r>
            <a:r>
              <a:rPr lang="cs-CZ" dirty="0">
                <a:latin typeface="Times New Roman" pitchFamily="18" charset="0"/>
              </a:rPr>
              <a:t> se sestavuje s využitím dvou metod: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Přímá metoda </a:t>
            </a:r>
            <a:r>
              <a:rPr lang="cs-CZ" i="1" dirty="0">
                <a:latin typeface="Times New Roman" pitchFamily="18" charset="0"/>
              </a:rPr>
              <a:t>(sleduje příjmy a výdaje za období)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Nepřímá metoda (</a:t>
            </a:r>
            <a:r>
              <a:rPr lang="cs-CZ" i="1" dirty="0">
                <a:latin typeface="Times New Roman" pitchFamily="18" charset="0"/>
              </a:rPr>
              <a:t>využívá vazby mezi rozvahou a výsledovkou, kterou představuje ZISK a úpravou o ty výnosové a nákladové  položky, které způsobují nesoulad s příjmy a výdaji. (změna stavu nedokončené výroby …)</a:t>
            </a:r>
            <a:endParaRPr lang="en-US" i="1" dirty="0">
              <a:latin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472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491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Optimální kapitálová struktura zajišťuje minimální náklady na použitý kapitál. Je výslednicí správně stanoveného poměru mezi vlastním a cizí kapitálem.</a:t>
            </a:r>
          </a:p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náklady na kapitál:</a:t>
            </a:r>
          </a:p>
          <a:p>
            <a:pPr marL="1014413" lv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(nebo-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WACC)  ∙ C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t)∙D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</a:t>
            </a:r>
          </a:p>
          <a:p>
            <a:pPr marL="1014413" lv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 ∙ D/C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E/C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9503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54565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(nebo-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WACC) =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(1 – t)∙D/C + k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E/C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náklady na 1 Kč celkového kapitálu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100  v  %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náklady na 1Kč cizího kapitálu před zdaněním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∙100  v %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	míra zdanění zisku (sazba daně z příjmu)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677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defRPr/>
            </a:pPr>
            <a:r>
              <a:rPr lang="cs-CZ" sz="2000" i="1" dirty="0"/>
              <a:t>k</a:t>
            </a:r>
            <a:r>
              <a:rPr lang="cs-CZ" sz="2000" i="1" baseline="-25000" dirty="0"/>
              <a:t>e</a:t>
            </a:r>
            <a:r>
              <a:rPr lang="cs-CZ" sz="2000" i="1" dirty="0"/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náklady na 1 Kč vlastního kapitálu po zdanění zisku</a:t>
            </a: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ke ∙ 100  v %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C	celkový kapitál (celková tržní hodnota firmy) v Kč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E	tržní hodnota vlastního kapitálu v Kč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D	tržní hodnota cizího kapitálu v Kč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2716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24400737"/>
              </p:ext>
            </p:extLst>
          </p:nvPr>
        </p:nvGraphicFramePr>
        <p:xfrm>
          <a:off x="323528" y="1131590"/>
          <a:ext cx="8294191" cy="38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" name="Document" r:id="rId4" imgW="5898200" imgH="3435190" progId="Word.Document.8">
                  <p:embed/>
                </p:oleObj>
              </mc:Choice>
              <mc:Fallback>
                <p:oleObj name="Document" r:id="rId4" imgW="5898200" imgH="3435190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31590"/>
                        <a:ext cx="8294191" cy="38164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12353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33839" y="432392"/>
            <a:ext cx="357694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Ekonomická přidaná hodnota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6237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533400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Ukazatele MVA a EVA vznikly v konzultační firmě „Stern 	Stewart Management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v New Yorku v roce 1993. 	Rychle se rozšířily jak v USA, tak západní Evropě. </a:t>
            </a:r>
          </a:p>
          <a:p>
            <a:pPr indent="533400" algn="just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Ukazatel EVA (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Ecomic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– ekonomická přidaná hodnota)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je rozdíl mezi čistým ziskem podniku a jeho kapitálovými náklady.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33839" y="432392"/>
            <a:ext cx="357694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Ekonomická přidaná hodnota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5040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EVA = EBIT . (1- t) – C .WACC</a:t>
            </a: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EVA = NOPAT – C . WACC(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Kde: 	EBIT	provozní zisk před odečtením úroků a zdaněním</a:t>
            </a: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t	míra zdanění zisku (za rok 2008 21 %, 0,21)</a:t>
            </a: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C	dlouhodobě investovaný kapitál</a:t>
            </a: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NOPAT	čistý provozní zisk po zdanění</a:t>
            </a: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990600" algn="l"/>
                <a:tab pos="25146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WACC	náklady na kapitál vyjádřené diskontní mírou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3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3455" y="432392"/>
            <a:ext cx="485774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Schéma hmotného a finančního toku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629241"/>
            <a:ext cx="6192688" cy="276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258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33839" y="432392"/>
            <a:ext cx="357694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Ekonomická přidaná hodnota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89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dirty="0"/>
              <a:t>EVA = EBIT </a:t>
            </a:r>
            <a:r>
              <a:rPr lang="cs-CZ" baseline="30000" dirty="0"/>
              <a:t>.</a:t>
            </a:r>
            <a:r>
              <a:rPr lang="cs-CZ" dirty="0"/>
              <a:t> (1- t) – C </a:t>
            </a:r>
            <a:r>
              <a:rPr lang="cs-CZ" baseline="30000" dirty="0"/>
              <a:t>.</a:t>
            </a:r>
            <a:r>
              <a:rPr lang="cs-CZ" dirty="0" err="1"/>
              <a:t>k</a:t>
            </a:r>
            <a:r>
              <a:rPr lang="cs-CZ" baseline="-25000" dirty="0" err="1"/>
              <a:t>O</a:t>
            </a:r>
            <a:endParaRPr lang="cs-CZ" i="1" dirty="0"/>
          </a:p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dirty="0"/>
              <a:t>VH = EBIT(1 – t) – </a:t>
            </a:r>
            <a:r>
              <a:rPr lang="cs-CZ" dirty="0" err="1"/>
              <a:t>k</a:t>
            </a:r>
            <a:r>
              <a:rPr lang="cs-CZ" baseline="-25000" dirty="0" err="1"/>
              <a:t>d</a:t>
            </a:r>
            <a:r>
              <a:rPr lang="cs-CZ" dirty="0"/>
              <a:t> ∙ D∙(1 – t)        →  </a:t>
            </a:r>
            <a:r>
              <a:rPr lang="cs-CZ" dirty="0" err="1"/>
              <a:t>k</a:t>
            </a:r>
            <a:r>
              <a:rPr lang="cs-CZ" baseline="-25000" dirty="0" err="1"/>
              <a:t>d</a:t>
            </a:r>
            <a:r>
              <a:rPr lang="cs-CZ" dirty="0"/>
              <a:t> ∙ D = úroky z úvěru</a:t>
            </a:r>
            <a:endParaRPr lang="cs-CZ" i="1" dirty="0"/>
          </a:p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dirty="0"/>
              <a:t>VH = (EBIT – úroky) ∙ (1 – t)</a:t>
            </a:r>
            <a:endParaRPr lang="cs-CZ" i="1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722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00233" y="432392"/>
            <a:ext cx="444416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Grafická interpretace ukazatele EVA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160" y="1497622"/>
            <a:ext cx="7345680" cy="273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59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76882" y="432392"/>
            <a:ext cx="289085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ukazatele EVA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5930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Cílem podnikání je vytváření EVA, jako ekonomické přidané hodnoty.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Hlavním přínosem ukazatele EVA je, že vynesl na světlo tu 	skutečnost, že i vlastní kapitál něco stojí (že má své náklady), což je u cizího kapitálu zřejmé, a že nestačí, aby podnik vykázal zisk nebo určitou výši zisku na akcii (EPS), ale že musí přinést kladnou hodnotu EVA.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496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6545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 představen model hmotného a finančního toku, vysvětleny byly faktory, které ovlivňují finanční řízení. Přednáška uvedla pravidla pro finanční rozhodování, druhy financování podniku, obratový cyklus peněz. Přednáška se také věnovala řízení cash-</a:t>
            </a:r>
            <a:r>
              <a:rPr lang="cs-CZ" sz="2400" dirty="0" err="1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flow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, optimální kapitálové struktuře a ekonomické přidané hodnotě jako finančnímu </a:t>
            </a:r>
            <a:r>
              <a:rPr lang="cs-CZ" sz="240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cíli podniku.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2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0764" y="432392"/>
            <a:ext cx="3883114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Význam financování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Financování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sobě zahrnuje  zajištění (obstarání) finančních zdrojů za účelem  získání potřebných statků formou nákupu, a k úhradě  výdajů na činnost podniku.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5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98298" y="432392"/>
            <a:ext cx="224805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Cíle financování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návaznosti na tržní principy hospodářství  je  cílem financování zajistit:</a:t>
            </a:r>
          </a:p>
          <a:p>
            <a:pPr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růst tržní hodnoty podniku (maximalizace tržní ceny akcií),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průběžnou platební schopnost (solventnost) a průběžnou likviditu podniku.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9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17828" y="432392"/>
            <a:ext cx="360900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Úkoly financování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7687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Získávat kapitál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(peníze, fondy)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pro běžné i mimořádné potřeby podniku. Rozhodovat o jeho struktuře  a jejich změnách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(získat úvěr, vydávat akcie, restrukturalizovat zdroje - optimalizace kapitálové struktury)</a:t>
            </a:r>
          </a:p>
          <a:p>
            <a:pPr marL="457200" indent="-457200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Rozhodovat o umístění kapitálu (zda nakoupit aktiva neb financovat běžnou činnost podniku, vývoj nových výrobků  a nových technologií, vracet vypůjčený kapitál investorům (bankám), rozhodovat co s volným kapitálem?</a:t>
            </a:r>
          </a:p>
          <a:p>
            <a:pPr marL="457200" indent="-457200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Navrhovat využití vytvořeného zisku (dividendová politika  versus investiční činnost)</a:t>
            </a:r>
          </a:p>
          <a:p>
            <a:pPr marL="457200" indent="-457200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Prognózovat, plánovat, analyzovat hospodářskou  činnost podniku.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19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20717" y="432392"/>
            <a:ext cx="48032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Základní faktory ve finančním 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0225" indent="-530225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Finanční řízení je ovlivňováno dvěma faktory:</a:t>
            </a:r>
          </a:p>
          <a:p>
            <a:pPr marL="530225" indent="-530225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066925" lvl="1" indent="-542925"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b="1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faktorem času</a:t>
            </a:r>
          </a:p>
          <a:p>
            <a:pPr marL="2066925" lvl="1" indent="-542925"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b="1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faktorem rizika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2388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2327</Words>
  <Application>Microsoft Office PowerPoint</Application>
  <PresentationFormat>Předvádění na obrazovce (16:9)</PresentationFormat>
  <Paragraphs>352</Paragraphs>
  <Slides>53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9" baseType="lpstr">
      <vt:lpstr>Arial</vt:lpstr>
      <vt:lpstr>Calibri</vt:lpstr>
      <vt:lpstr>Times New Roman</vt:lpstr>
      <vt:lpstr>Wingdings</vt:lpstr>
      <vt:lpstr>SLU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150</cp:revision>
  <cp:lastPrinted>2021-02-04T10:45:44Z</cp:lastPrinted>
  <dcterms:created xsi:type="dcterms:W3CDTF">2016-07-06T15:42:34Z</dcterms:created>
  <dcterms:modified xsi:type="dcterms:W3CDTF">2021-05-21T07:57:43Z</dcterms:modified>
</cp:coreProperties>
</file>